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4.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5.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6.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7.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8.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29.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notesSlides/notesSlide30.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notesSlides/notesSlide31.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4.xml" ContentType="application/vnd.openxmlformats-officedocument.drawingml.chart+xml"/>
  <Override PartName="/ppt/theme/themeOverride14.xml" ContentType="application/vnd.openxmlformats-officedocument.themeOverride+xml"/>
  <Override PartName="/ppt/notesSlides/notesSlide42.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notesSlides/notesSlide43.xml" ContentType="application/vnd.openxmlformats-officedocument.presentationml.notesSl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8.xml" ContentType="application/vnd.openxmlformats-officedocument.drawingml.chart+xml"/>
  <Override PartName="/ppt/theme/themeOverride18.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9.xml" ContentType="application/vnd.openxmlformats-officedocument.drawingml.chart+xml"/>
  <Override PartName="/ppt/notesSlides/notesSlide50.xml" ContentType="application/vnd.openxmlformats-officedocument.presentationml.notesSlide+xml"/>
  <Override PartName="/ppt/charts/chart20.xml" ContentType="application/vnd.openxmlformats-officedocument.drawingml.chart+xml"/>
  <Override PartName="/ppt/notesSlides/notesSlide51.xml" ContentType="application/vnd.openxmlformats-officedocument.presentationml.notesSlide+xml"/>
  <Override PartName="/ppt/charts/chart21.xml" ContentType="application/vnd.openxmlformats-officedocument.drawingml.chart+xml"/>
  <Override PartName="/ppt/notesSlides/notesSlide52.xml" ContentType="application/vnd.openxmlformats-officedocument.presentationml.notesSlide+xml"/>
  <Override PartName="/ppt/charts/chart22.xml" ContentType="application/vnd.openxmlformats-officedocument.drawingml.chart+xml"/>
  <Override PartName="/ppt/theme/themeOverride19.xml" ContentType="application/vnd.openxmlformats-officedocument.themeOverride+xml"/>
  <Override PartName="/ppt/notesSlides/notesSlide53.xml" ContentType="application/vnd.openxmlformats-officedocument.presentationml.notesSlide+xml"/>
  <Override PartName="/ppt/charts/chart23.xml" ContentType="application/vnd.openxmlformats-officedocument.drawingml.chart+xml"/>
  <Override PartName="/ppt/theme/themeOverride20.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24.xml" ContentType="application/vnd.openxmlformats-officedocument.drawingml.chart+xml"/>
  <Override PartName="/ppt/theme/themeOverride21.xml" ContentType="application/vnd.openxmlformats-officedocument.themeOverride+xml"/>
  <Override PartName="/ppt/notesSlides/notesSlide56.xml" ContentType="application/vnd.openxmlformats-officedocument.presentationml.notesSlide+xml"/>
  <Override PartName="/ppt/charts/chart25.xml" ContentType="application/vnd.openxmlformats-officedocument.drawingml.chart+xml"/>
  <Override PartName="/ppt/theme/themeOverride22.xml" ContentType="application/vnd.openxmlformats-officedocument.themeOverride+xml"/>
  <Override PartName="/ppt/notesSlides/notesSlide57.xml" ContentType="application/vnd.openxmlformats-officedocument.presentationml.notesSlide+xml"/>
  <Override PartName="/ppt/charts/chart26.xml" ContentType="application/vnd.openxmlformats-officedocument.drawingml.chart+xml"/>
  <Override PartName="/ppt/theme/themeOverride23.xml" ContentType="application/vnd.openxmlformats-officedocument.themeOverride+xml"/>
  <Override PartName="/ppt/notesSlides/notesSlide58.xml" ContentType="application/vnd.openxmlformats-officedocument.presentationml.notesSlide+xml"/>
  <Override PartName="/ppt/charts/chart27.xml" ContentType="application/vnd.openxmlformats-officedocument.drawingml.chart+xml"/>
  <Override PartName="/ppt/theme/themeOverride24.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28.xml" ContentType="application/vnd.openxmlformats-officedocument.drawingml.chart+xml"/>
  <Override PartName="/ppt/notesSlides/notesSlide62.xml" ContentType="application/vnd.openxmlformats-officedocument.presentationml.notesSlide+xml"/>
  <Override PartName="/ppt/charts/chart29.xml" ContentType="application/vnd.openxmlformats-officedocument.drawingml.chart+xml"/>
  <Override PartName="/ppt/notesSlides/notesSlide63.xml" ContentType="application/vnd.openxmlformats-officedocument.presentationml.notesSlide+xml"/>
  <Override PartName="/ppt/charts/chart30.xml" ContentType="application/vnd.openxmlformats-officedocument.drawingml.chart+xml"/>
  <Override PartName="/ppt/theme/themeOverride25.xml" ContentType="application/vnd.openxmlformats-officedocument.themeOverride+xml"/>
  <Override PartName="/ppt/notesSlides/notesSlide64.xml" ContentType="application/vnd.openxmlformats-officedocument.presentationml.notesSlide+xml"/>
  <Override PartName="/ppt/charts/chart31.xml" ContentType="application/vnd.openxmlformats-officedocument.drawingml.chart+xml"/>
  <Override PartName="/ppt/theme/themeOverride26.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32.xml" ContentType="application/vnd.openxmlformats-officedocument.drawingml.chart+xml"/>
  <Override PartName="/ppt/theme/themeOverride27.xml" ContentType="application/vnd.openxmlformats-officedocument.themeOverride+xml"/>
  <Override PartName="/ppt/notesSlides/notesSlide68.xml" ContentType="application/vnd.openxmlformats-officedocument.presentationml.notesSlide+xml"/>
  <Override PartName="/ppt/charts/chart33.xml" ContentType="application/vnd.openxmlformats-officedocument.drawingml.chart+xml"/>
  <Override PartName="/ppt/theme/themeOverride28.xml" ContentType="application/vnd.openxmlformats-officedocument.themeOverride+xml"/>
  <Override PartName="/ppt/charts/chart34.xml" ContentType="application/vnd.openxmlformats-officedocument.drawingml.chart+xml"/>
  <Override PartName="/ppt/theme/themeOverride29.xml" ContentType="application/vnd.openxmlformats-officedocument.themeOverride+xml"/>
  <Override PartName="/ppt/notesSlides/notesSlide69.xml" ContentType="application/vnd.openxmlformats-officedocument.presentationml.notesSlide+xml"/>
  <Override PartName="/ppt/charts/chart35.xml" ContentType="application/vnd.openxmlformats-officedocument.drawingml.chart+xml"/>
  <Override PartName="/ppt/theme/themeOverride30.xml" ContentType="application/vnd.openxmlformats-officedocument.themeOverride+xml"/>
  <Override PartName="/ppt/charts/chart36.xml" ContentType="application/vnd.openxmlformats-officedocument.drawingml.chart+xml"/>
  <Override PartName="/ppt/theme/themeOverride31.xml" ContentType="application/vnd.openxmlformats-officedocument.themeOverride+xml"/>
  <Override PartName="/ppt/charts/chart37.xml" ContentType="application/vnd.openxmlformats-officedocument.drawingml.chart+xml"/>
  <Override PartName="/ppt/theme/themeOverride32.xml" ContentType="application/vnd.openxmlformats-officedocument.themeOverride+xml"/>
  <Override PartName="/ppt/charts/chart38.xml" ContentType="application/vnd.openxmlformats-officedocument.drawingml.chart+xml"/>
  <Override PartName="/ppt/theme/themeOverride33.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39.xml" ContentType="application/vnd.openxmlformats-officedocument.drawingml.chart+xml"/>
  <Override PartName="/ppt/theme/themeOverride34.xml" ContentType="application/vnd.openxmlformats-officedocument.themeOverride+xml"/>
  <Override PartName="/ppt/drawings/drawing1.xml" ContentType="application/vnd.openxmlformats-officedocument.drawingml.chartshapes+xml"/>
  <Override PartName="/ppt/notesSlides/notesSlide72.xml" ContentType="application/vnd.openxmlformats-officedocument.presentationml.notesSlide+xml"/>
  <Override PartName="/ppt/charts/chart40.xml" ContentType="application/vnd.openxmlformats-officedocument.drawingml.chart+xml"/>
  <Override PartName="/ppt/theme/themeOverride35.xml" ContentType="application/vnd.openxmlformats-officedocument.themeOverride+xml"/>
  <Override PartName="/ppt/drawings/drawing2.xml" ContentType="application/vnd.openxmlformats-officedocument.drawingml.chartshape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41.xml" ContentType="application/vnd.openxmlformats-officedocument.drawingml.chart+xml"/>
  <Override PartName="/ppt/theme/themeOverride36.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42.xml" ContentType="application/vnd.openxmlformats-officedocument.drawingml.chart+xml"/>
  <Override PartName="/ppt/theme/themeOverride37.xml" ContentType="application/vnd.openxmlformats-officedocument.themeOverr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43.xml" ContentType="application/vnd.openxmlformats-officedocument.drawingml.chart+xml"/>
  <Override PartName="/ppt/theme/themeOverride38.xml" ContentType="application/vnd.openxmlformats-officedocument.themeOverride+xml"/>
  <Override PartName="/ppt/charts/chart44.xml" ContentType="application/vnd.openxmlformats-officedocument.drawingml.chart+xml"/>
  <Override PartName="/ppt/theme/themeOverride39.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45.xml" ContentType="application/vnd.openxmlformats-officedocument.drawingml.chart+xml"/>
  <Override PartName="/ppt/theme/themeOverride40.xml" ContentType="application/vnd.openxmlformats-officedocument.themeOverride+xml"/>
  <Override PartName="/ppt/notesSlides/notesSlide88.xml" ContentType="application/vnd.openxmlformats-officedocument.presentationml.notesSlide+xml"/>
  <Override PartName="/ppt/charts/chart46.xml" ContentType="application/vnd.openxmlformats-officedocument.drawingml.chart+xml"/>
  <Override PartName="/ppt/theme/themeOverride41.xml" ContentType="application/vnd.openxmlformats-officedocument.themeOverride+xml"/>
  <Override PartName="/ppt/notesSlides/notesSlide89.xml" ContentType="application/vnd.openxmlformats-officedocument.presentationml.notesSlide+xml"/>
  <Override PartName="/ppt/charts/chart47.xml" ContentType="application/vnd.openxmlformats-officedocument.drawingml.chart+xml"/>
  <Override PartName="/ppt/theme/themeOverride42.xml" ContentType="application/vnd.openxmlformats-officedocument.themeOverride+xml"/>
  <Override PartName="/ppt/notesSlides/notesSlide90.xml" ContentType="application/vnd.openxmlformats-officedocument.presentationml.notesSlide+xml"/>
  <Override PartName="/ppt/charts/chart48.xml" ContentType="application/vnd.openxmlformats-officedocument.drawingml.chart+xml"/>
  <Override PartName="/ppt/theme/themeOverride43.xml" ContentType="application/vnd.openxmlformats-officedocument.themeOverride+xml"/>
  <Override PartName="/ppt/notesSlides/notesSlide91.xml" ContentType="application/vnd.openxmlformats-officedocument.presentationml.notesSlide+xml"/>
  <Override PartName="/ppt/charts/chart49.xml" ContentType="application/vnd.openxmlformats-officedocument.drawingml.chart+xml"/>
  <Override PartName="/ppt/theme/themeOverride44.xml" ContentType="application/vnd.openxmlformats-officedocument.themeOverr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50.xml" ContentType="application/vnd.openxmlformats-officedocument.drawingml.chart+xml"/>
  <Override PartName="/ppt/theme/themeOverride45.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rts/chart51.xml" ContentType="application/vnd.openxmlformats-officedocument.drawingml.chart+xml"/>
  <Override PartName="/ppt/theme/themeOverride46.xml" ContentType="application/vnd.openxmlformats-officedocument.themeOverride+xml"/>
  <Override PartName="/ppt/drawings/drawing3.xml" ContentType="application/vnd.openxmlformats-officedocument.drawingml.chartshapes+xml"/>
  <Override PartName="/ppt/notesSlides/notesSlide101.xml" ContentType="application/vnd.openxmlformats-officedocument.presentationml.notesSlide+xml"/>
  <Override PartName="/ppt/charts/chart52.xml" ContentType="application/vnd.openxmlformats-officedocument.drawingml.chart+xml"/>
  <Override PartName="/ppt/theme/themeOverride47.xml" ContentType="application/vnd.openxmlformats-officedocument.themeOverride+xml"/>
  <Override PartName="/ppt/notesSlides/notesSlide102.xml" ContentType="application/vnd.openxmlformats-officedocument.presentationml.notesSlide+xml"/>
  <Override PartName="/ppt/charts/chart53.xml" ContentType="application/vnd.openxmlformats-officedocument.drawingml.chart+xml"/>
  <Override PartName="/ppt/theme/themeOverride48.xml" ContentType="application/vnd.openxmlformats-officedocument.themeOverride+xml"/>
  <Override PartName="/ppt/notesSlides/notesSlide103.xml" ContentType="application/vnd.openxmlformats-officedocument.presentationml.notesSlide+xml"/>
  <Override PartName="/ppt/charts/chart54.xml" ContentType="application/vnd.openxmlformats-officedocument.drawingml.chart+xml"/>
  <Override PartName="/ppt/theme/themeOverride49.xml" ContentType="application/vnd.openxmlformats-officedocument.themeOverride+xml"/>
  <Override PartName="/ppt/notesSlides/notesSlide104.xml" ContentType="application/vnd.openxmlformats-officedocument.presentationml.notesSlide+xml"/>
  <Override PartName="/ppt/charts/chart55.xml" ContentType="application/vnd.openxmlformats-officedocument.drawingml.chart+xml"/>
  <Override PartName="/ppt/theme/themeOverride50.xml" ContentType="application/vnd.openxmlformats-officedocument.themeOverride+xml"/>
  <Override PartName="/ppt/notesSlides/notesSlide105.xml" ContentType="application/vnd.openxmlformats-officedocument.presentationml.notesSlide+xml"/>
  <Override PartName="/ppt/charts/chart56.xml" ContentType="application/vnd.openxmlformats-officedocument.drawingml.chart+xml"/>
  <Override PartName="/ppt/theme/themeOverride51.xml" ContentType="application/vnd.openxmlformats-officedocument.themeOverride+xml"/>
  <Override PartName="/ppt/notesSlides/notesSlide106.xml" ContentType="application/vnd.openxmlformats-officedocument.presentationml.notesSlide+xml"/>
  <Override PartName="/ppt/charts/chart57.xml" ContentType="application/vnd.openxmlformats-officedocument.drawingml.chart+xml"/>
  <Override PartName="/ppt/theme/themeOverride52.xml" ContentType="application/vnd.openxmlformats-officedocument.themeOverride+xml"/>
  <Override PartName="/ppt/notesSlides/notesSlide107.xml" ContentType="application/vnd.openxmlformats-officedocument.presentationml.notesSlide+xml"/>
  <Override PartName="/ppt/charts/chart58.xml" ContentType="application/vnd.openxmlformats-officedocument.drawingml.chart+xml"/>
  <Override PartName="/ppt/theme/themeOverride53.xml" ContentType="application/vnd.openxmlformats-officedocument.themeOverride+xml"/>
  <Override PartName="/ppt/charts/chart59.xml" ContentType="application/vnd.openxmlformats-officedocument.drawingml.chart+xml"/>
  <Override PartName="/ppt/theme/themeOverride54.xml" ContentType="application/vnd.openxmlformats-officedocument.themeOverride+xml"/>
  <Override PartName="/ppt/notesSlides/notesSlide108.xml" ContentType="application/vnd.openxmlformats-officedocument.presentationml.notesSlide+xml"/>
  <Override PartName="/ppt/charts/chart60.xml" ContentType="application/vnd.openxmlformats-officedocument.drawingml.chart+xml"/>
  <Override PartName="/ppt/theme/themeOverride55.xml" ContentType="application/vnd.openxmlformats-officedocument.themeOverr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61.xml" ContentType="application/vnd.openxmlformats-officedocument.drawingml.chart+xml"/>
  <Override PartName="/ppt/theme/themeOverride56.xml" ContentType="application/vnd.openxmlformats-officedocument.themeOverride+xml"/>
  <Override PartName="/ppt/notesSlides/notesSlide113.xml" ContentType="application/vnd.openxmlformats-officedocument.presentationml.notesSlide+xml"/>
  <Override PartName="/ppt/charts/chart62.xml" ContentType="application/vnd.openxmlformats-officedocument.drawingml.chart+xml"/>
  <Override PartName="/ppt/theme/themeOverride57.xml" ContentType="application/vnd.openxmlformats-officedocument.themeOverride+xml"/>
  <Override PartName="/ppt/drawings/drawing4.xml" ContentType="application/vnd.openxmlformats-officedocument.drawingml.chartshapes+xml"/>
  <Override PartName="/ppt/notesSlides/notesSlide114.xml" ContentType="application/vnd.openxmlformats-officedocument.presentationml.notesSlide+xml"/>
  <Override PartName="/ppt/charts/chart63.xml" ContentType="application/vnd.openxmlformats-officedocument.drawingml.chart+xml"/>
  <Override PartName="/ppt/theme/themeOverride58.xml" ContentType="application/vnd.openxmlformats-officedocument.themeOverride+xml"/>
  <Override PartName="/ppt/notesSlides/notesSlide115.xml" ContentType="application/vnd.openxmlformats-officedocument.presentationml.notesSlide+xml"/>
  <Override PartName="/ppt/charts/chart64.xml" ContentType="application/vnd.openxmlformats-officedocument.drawingml.chart+xml"/>
  <Override PartName="/ppt/theme/themeOverride59.xml" ContentType="application/vnd.openxmlformats-officedocument.themeOverride+xml"/>
  <Override PartName="/ppt/notesSlides/notesSlide116.xml" ContentType="application/vnd.openxmlformats-officedocument.presentationml.notesSlide+xml"/>
  <Override PartName="/ppt/charts/chart65.xml" ContentType="application/vnd.openxmlformats-officedocument.drawingml.chart+xml"/>
  <Override PartName="/ppt/theme/themeOverride60.xml" ContentType="application/vnd.openxmlformats-officedocument.themeOverride+xml"/>
  <Override PartName="/ppt/notesSlides/notesSlide117.xml" ContentType="application/vnd.openxmlformats-officedocument.presentationml.notesSlide+xml"/>
  <Override PartName="/ppt/charts/chart66.xml" ContentType="application/vnd.openxmlformats-officedocument.drawingml.chart+xml"/>
  <Override PartName="/ppt/theme/themeOverride61.xml" ContentType="application/vnd.openxmlformats-officedocument.themeOverride+xml"/>
  <Override PartName="/ppt/notesSlides/notesSlide118.xml" ContentType="application/vnd.openxmlformats-officedocument.presentationml.notesSlide+xml"/>
  <Override PartName="/ppt/charts/chart67.xml" ContentType="application/vnd.openxmlformats-officedocument.drawingml.chart+xml"/>
  <Override PartName="/ppt/theme/themeOverride62.xml" ContentType="application/vnd.openxmlformats-officedocument.themeOverr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rts/chart68.xml" ContentType="application/vnd.openxmlformats-officedocument.drawingml.chart+xml"/>
  <Override PartName="/ppt/theme/themeOverride63.xml" ContentType="application/vnd.openxmlformats-officedocument.themeOverr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rts/chart69.xml" ContentType="application/vnd.openxmlformats-officedocument.drawingml.chart+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rts/chart70.xml" ContentType="application/vnd.openxmlformats-officedocument.drawingml.chart+xml"/>
  <Override PartName="/ppt/theme/themeOverride64.xml" ContentType="application/vnd.openxmlformats-officedocument.themeOverride+xml"/>
  <Override PartName="/ppt/notesSlides/notesSlide128.xml" ContentType="application/vnd.openxmlformats-officedocument.presentationml.notesSlide+xml"/>
  <Override PartName="/ppt/charts/chart71.xml" ContentType="application/vnd.openxmlformats-officedocument.drawingml.chart+xml"/>
  <Override PartName="/ppt/theme/themeOverride65.xml" ContentType="application/vnd.openxmlformats-officedocument.themeOverride+xml"/>
  <Override PartName="/ppt/notesSlides/notesSlide129.xml" ContentType="application/vnd.openxmlformats-officedocument.presentationml.notesSlide+xml"/>
  <Override PartName="/ppt/charts/chart72.xml" ContentType="application/vnd.openxmlformats-officedocument.drawingml.chart+xml"/>
  <Override PartName="/ppt/theme/themeOverride66.xml" ContentType="application/vnd.openxmlformats-officedocument.themeOverr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rts/chart73.xml" ContentType="application/vnd.openxmlformats-officedocument.drawingml.chart+xml"/>
  <Override PartName="/ppt/theme/themeOverride67.xml" ContentType="application/vnd.openxmlformats-officedocument.themeOverride+xml"/>
  <Override PartName="/ppt/notesSlides/notesSlide132.xml" ContentType="application/vnd.openxmlformats-officedocument.presentationml.notesSlide+xml"/>
  <Override PartName="/ppt/charts/chart74.xml" ContentType="application/vnd.openxmlformats-officedocument.drawingml.chart+xml"/>
  <Override PartName="/ppt/theme/themeOverride68.xml" ContentType="application/vnd.openxmlformats-officedocument.themeOverride+xml"/>
  <Override PartName="/ppt/notesSlides/notesSlide133.xml" ContentType="application/vnd.openxmlformats-officedocument.presentationml.notesSlide+xml"/>
  <Override PartName="/ppt/charts/chart75.xml" ContentType="application/vnd.openxmlformats-officedocument.drawingml.chart+xml"/>
  <Override PartName="/ppt/theme/themeOverride69.xml" ContentType="application/vnd.openxmlformats-officedocument.themeOverr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charts/chart76.xml" ContentType="application/vnd.openxmlformats-officedocument.drawingml.chart+xml"/>
  <Override PartName="/ppt/notesSlides/notesSlide146.xml" ContentType="application/vnd.openxmlformats-officedocument.presentationml.notesSlide+xml"/>
  <Override PartName="/ppt/charts/chart77.xml" ContentType="application/vnd.openxmlformats-officedocument.drawingml.chart+xml"/>
  <Override PartName="/ppt/charts/chart78.xml" ContentType="application/vnd.openxmlformats-officedocument.drawingml.chart+xml"/>
  <Override PartName="/ppt/charts/chart7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48"/>
  </p:notesMasterIdLst>
  <p:handoutMasterIdLst>
    <p:handoutMasterId r:id="rId149"/>
  </p:handoutMasterIdLst>
  <p:sldIdLst>
    <p:sldId id="822" r:id="rId2"/>
    <p:sldId id="1057" r:id="rId3"/>
    <p:sldId id="1061" r:id="rId4"/>
    <p:sldId id="1058" r:id="rId5"/>
    <p:sldId id="1060" r:id="rId6"/>
    <p:sldId id="1077" r:id="rId7"/>
    <p:sldId id="934" r:id="rId8"/>
    <p:sldId id="935" r:id="rId9"/>
    <p:sldId id="1081" r:id="rId10"/>
    <p:sldId id="825" r:id="rId11"/>
    <p:sldId id="827" r:id="rId12"/>
    <p:sldId id="916" r:id="rId13"/>
    <p:sldId id="946" r:id="rId14"/>
    <p:sldId id="971" r:id="rId15"/>
    <p:sldId id="844" r:id="rId16"/>
    <p:sldId id="996" r:id="rId17"/>
    <p:sldId id="866" r:id="rId18"/>
    <p:sldId id="1078" r:id="rId19"/>
    <p:sldId id="936" r:id="rId20"/>
    <p:sldId id="917" r:id="rId21"/>
    <p:sldId id="918" r:id="rId22"/>
    <p:sldId id="1083" r:id="rId23"/>
    <p:sldId id="862" r:id="rId24"/>
    <p:sldId id="867" r:id="rId25"/>
    <p:sldId id="1080" r:id="rId26"/>
    <p:sldId id="869" r:id="rId27"/>
    <p:sldId id="1082" r:id="rId28"/>
    <p:sldId id="1084" r:id="rId29"/>
    <p:sldId id="1089" r:id="rId30"/>
    <p:sldId id="1088" r:id="rId31"/>
    <p:sldId id="855" r:id="rId32"/>
    <p:sldId id="859" r:id="rId33"/>
    <p:sldId id="937" r:id="rId34"/>
    <p:sldId id="878" r:id="rId35"/>
    <p:sldId id="922" r:id="rId36"/>
    <p:sldId id="911" r:id="rId37"/>
    <p:sldId id="892" r:id="rId38"/>
    <p:sldId id="879" r:id="rId39"/>
    <p:sldId id="894" r:id="rId40"/>
    <p:sldId id="924" r:id="rId41"/>
    <p:sldId id="891" r:id="rId42"/>
    <p:sldId id="1090" r:id="rId43"/>
    <p:sldId id="1092" r:id="rId44"/>
    <p:sldId id="912" r:id="rId45"/>
    <p:sldId id="933" r:id="rId46"/>
    <p:sldId id="938" r:id="rId47"/>
    <p:sldId id="972" r:id="rId48"/>
    <p:sldId id="1093" r:id="rId49"/>
    <p:sldId id="1094" r:id="rId50"/>
    <p:sldId id="1095" r:id="rId51"/>
    <p:sldId id="1096" r:id="rId52"/>
    <p:sldId id="885" r:id="rId53"/>
    <p:sldId id="881" r:id="rId54"/>
    <p:sldId id="905" r:id="rId55"/>
    <p:sldId id="884" r:id="rId56"/>
    <p:sldId id="925" r:id="rId57"/>
    <p:sldId id="868" r:id="rId58"/>
    <p:sldId id="906" r:id="rId59"/>
    <p:sldId id="945" r:id="rId60"/>
    <p:sldId id="857" r:id="rId61"/>
    <p:sldId id="1100" r:id="rId62"/>
    <p:sldId id="1099" r:id="rId63"/>
    <p:sldId id="986" r:id="rId64"/>
    <p:sldId id="987" r:id="rId65"/>
    <p:sldId id="914" r:id="rId66"/>
    <p:sldId id="902" r:id="rId67"/>
    <p:sldId id="1055" r:id="rId68"/>
    <p:sldId id="1075" r:id="rId69"/>
    <p:sldId id="1074" r:id="rId70"/>
    <p:sldId id="1073" r:id="rId71"/>
    <p:sldId id="961" r:id="rId72"/>
    <p:sldId id="1085" r:id="rId73"/>
    <p:sldId id="962" r:id="rId74"/>
    <p:sldId id="963" r:id="rId75"/>
    <p:sldId id="964" r:id="rId76"/>
    <p:sldId id="965" r:id="rId77"/>
    <p:sldId id="966" r:id="rId78"/>
    <p:sldId id="967" r:id="rId79"/>
    <p:sldId id="968" r:id="rId80"/>
    <p:sldId id="969" r:id="rId81"/>
    <p:sldId id="970" r:id="rId82"/>
    <p:sldId id="991" r:id="rId83"/>
    <p:sldId id="992" r:id="rId84"/>
    <p:sldId id="1067" r:id="rId85"/>
    <p:sldId id="995" r:id="rId86"/>
    <p:sldId id="998" r:id="rId87"/>
    <p:sldId id="1065" r:id="rId88"/>
    <p:sldId id="993" r:id="rId89"/>
    <p:sldId id="1062" r:id="rId90"/>
    <p:sldId id="1070" r:id="rId91"/>
    <p:sldId id="1071" r:id="rId92"/>
    <p:sldId id="994" r:id="rId93"/>
    <p:sldId id="1076" r:id="rId94"/>
    <p:sldId id="1025" r:id="rId95"/>
    <p:sldId id="1026" r:id="rId96"/>
    <p:sldId id="1027" r:id="rId97"/>
    <p:sldId id="1028" r:id="rId98"/>
    <p:sldId id="1029" r:id="rId99"/>
    <p:sldId id="1030" r:id="rId100"/>
    <p:sldId id="1032" r:id="rId101"/>
    <p:sldId id="1033" r:id="rId102"/>
    <p:sldId id="1035" r:id="rId103"/>
    <p:sldId id="1036" r:id="rId104"/>
    <p:sldId id="1037" r:id="rId105"/>
    <p:sldId id="1038" r:id="rId106"/>
    <p:sldId id="1039" r:id="rId107"/>
    <p:sldId id="942" r:id="rId108"/>
    <p:sldId id="943" r:id="rId109"/>
    <p:sldId id="1040" r:id="rId110"/>
    <p:sldId id="1041" r:id="rId111"/>
    <p:sldId id="1042" r:id="rId112"/>
    <p:sldId id="1043" r:id="rId113"/>
    <p:sldId id="1044" r:id="rId114"/>
    <p:sldId id="1045" r:id="rId115"/>
    <p:sldId id="1046" r:id="rId116"/>
    <p:sldId id="1047" r:id="rId117"/>
    <p:sldId id="1048" r:id="rId118"/>
    <p:sldId id="1049" r:id="rId119"/>
    <p:sldId id="1052" r:id="rId120"/>
    <p:sldId id="926" r:id="rId121"/>
    <p:sldId id="927" r:id="rId122"/>
    <p:sldId id="928" r:id="rId123"/>
    <p:sldId id="947" r:id="rId124"/>
    <p:sldId id="1053" r:id="rId125"/>
    <p:sldId id="1101" r:id="rId126"/>
    <p:sldId id="973" r:id="rId127"/>
    <p:sldId id="974" r:id="rId128"/>
    <p:sldId id="975" r:id="rId129"/>
    <p:sldId id="976" r:id="rId130"/>
    <p:sldId id="977" r:id="rId131"/>
    <p:sldId id="978" r:id="rId132"/>
    <p:sldId id="979" r:id="rId133"/>
    <p:sldId id="980" r:id="rId134"/>
    <p:sldId id="988" r:id="rId135"/>
    <p:sldId id="989" r:id="rId136"/>
    <p:sldId id="990" r:id="rId137"/>
    <p:sldId id="948" r:id="rId138"/>
    <p:sldId id="929" r:id="rId139"/>
    <p:sldId id="1064" r:id="rId140"/>
    <p:sldId id="931" r:id="rId141"/>
    <p:sldId id="930" r:id="rId142"/>
    <p:sldId id="1063" r:id="rId143"/>
    <p:sldId id="941" r:id="rId144"/>
    <p:sldId id="932" r:id="rId145"/>
    <p:sldId id="1097" r:id="rId146"/>
    <p:sldId id="1098" r:id="rId147"/>
  </p:sldIdLst>
  <p:sldSz cx="9601200" cy="7315200"/>
  <p:notesSz cx="7315200" cy="9601200"/>
  <p:defaultTextStyle>
    <a:defPPr>
      <a:defRPr lang="en-US"/>
    </a:defPPr>
    <a:lvl1pPr algn="l" rtl="0" fontAlgn="base">
      <a:spcBef>
        <a:spcPct val="0"/>
      </a:spcBef>
      <a:spcAft>
        <a:spcPct val="0"/>
      </a:spcAft>
      <a:defRPr sz="1400" b="1" kern="1200">
        <a:solidFill>
          <a:srgbClr val="000000"/>
        </a:solidFill>
        <a:latin typeface="Arial" pitchFamily="34" charset="0"/>
        <a:ea typeface="+mn-ea"/>
        <a:cs typeface="Arial" pitchFamily="34" charset="0"/>
      </a:defRPr>
    </a:lvl1pPr>
    <a:lvl2pPr marL="457200" algn="l" rtl="0" fontAlgn="base">
      <a:spcBef>
        <a:spcPct val="0"/>
      </a:spcBef>
      <a:spcAft>
        <a:spcPct val="0"/>
      </a:spcAft>
      <a:defRPr sz="1400" b="1" kern="1200">
        <a:solidFill>
          <a:srgbClr val="000000"/>
        </a:solidFill>
        <a:latin typeface="Arial" pitchFamily="34" charset="0"/>
        <a:ea typeface="+mn-ea"/>
        <a:cs typeface="Arial" pitchFamily="34" charset="0"/>
      </a:defRPr>
    </a:lvl2pPr>
    <a:lvl3pPr marL="914400" algn="l" rtl="0" fontAlgn="base">
      <a:spcBef>
        <a:spcPct val="0"/>
      </a:spcBef>
      <a:spcAft>
        <a:spcPct val="0"/>
      </a:spcAft>
      <a:defRPr sz="1400" b="1" kern="1200">
        <a:solidFill>
          <a:srgbClr val="000000"/>
        </a:solidFill>
        <a:latin typeface="Arial" pitchFamily="34" charset="0"/>
        <a:ea typeface="+mn-ea"/>
        <a:cs typeface="Arial" pitchFamily="34" charset="0"/>
      </a:defRPr>
    </a:lvl3pPr>
    <a:lvl4pPr marL="1371600" algn="l" rtl="0" fontAlgn="base">
      <a:spcBef>
        <a:spcPct val="0"/>
      </a:spcBef>
      <a:spcAft>
        <a:spcPct val="0"/>
      </a:spcAft>
      <a:defRPr sz="1400" b="1" kern="1200">
        <a:solidFill>
          <a:srgbClr val="000000"/>
        </a:solidFill>
        <a:latin typeface="Arial" pitchFamily="34" charset="0"/>
        <a:ea typeface="+mn-ea"/>
        <a:cs typeface="Arial" pitchFamily="34" charset="0"/>
      </a:defRPr>
    </a:lvl4pPr>
    <a:lvl5pPr marL="1828800" algn="l" rtl="0" fontAlgn="base">
      <a:spcBef>
        <a:spcPct val="0"/>
      </a:spcBef>
      <a:spcAft>
        <a:spcPct val="0"/>
      </a:spcAft>
      <a:defRPr sz="1400" b="1" kern="1200">
        <a:solidFill>
          <a:srgbClr val="000000"/>
        </a:solidFill>
        <a:latin typeface="Arial" pitchFamily="34" charset="0"/>
        <a:ea typeface="+mn-ea"/>
        <a:cs typeface="Arial" pitchFamily="34" charset="0"/>
      </a:defRPr>
    </a:lvl5pPr>
    <a:lvl6pPr marL="2286000" algn="l" defTabSz="914400" rtl="0" eaLnBrk="1" latinLnBrk="0" hangingPunct="1">
      <a:defRPr sz="1400" b="1" kern="1200">
        <a:solidFill>
          <a:srgbClr val="000000"/>
        </a:solidFill>
        <a:latin typeface="Arial" pitchFamily="34" charset="0"/>
        <a:ea typeface="+mn-ea"/>
        <a:cs typeface="Arial" pitchFamily="34" charset="0"/>
      </a:defRPr>
    </a:lvl6pPr>
    <a:lvl7pPr marL="2743200" algn="l" defTabSz="914400" rtl="0" eaLnBrk="1" latinLnBrk="0" hangingPunct="1">
      <a:defRPr sz="1400" b="1" kern="1200">
        <a:solidFill>
          <a:srgbClr val="000000"/>
        </a:solidFill>
        <a:latin typeface="Arial" pitchFamily="34" charset="0"/>
        <a:ea typeface="+mn-ea"/>
        <a:cs typeface="Arial" pitchFamily="34" charset="0"/>
      </a:defRPr>
    </a:lvl7pPr>
    <a:lvl8pPr marL="3200400" algn="l" defTabSz="914400" rtl="0" eaLnBrk="1" latinLnBrk="0" hangingPunct="1">
      <a:defRPr sz="1400" b="1" kern="1200">
        <a:solidFill>
          <a:srgbClr val="000000"/>
        </a:solidFill>
        <a:latin typeface="Arial" pitchFamily="34" charset="0"/>
        <a:ea typeface="+mn-ea"/>
        <a:cs typeface="Arial" pitchFamily="34" charset="0"/>
      </a:defRPr>
    </a:lvl8pPr>
    <a:lvl9pPr marL="3657600" algn="l" defTabSz="914400" rtl="0" eaLnBrk="1" latinLnBrk="0" hangingPunct="1">
      <a:defRPr sz="1400" b="1" kern="1200">
        <a:solidFill>
          <a:srgbClr val="000000"/>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CCCCFF"/>
    <a:srgbClr val="FF9966"/>
    <a:srgbClr val="820000"/>
    <a:srgbClr val="17175F"/>
    <a:srgbClr val="C8E1F8"/>
    <a:srgbClr val="A4CEF4"/>
    <a:srgbClr val="1C1C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6514" autoAdjust="0"/>
  </p:normalViewPr>
  <p:slideViewPr>
    <p:cSldViewPr snapToGrid="0">
      <p:cViewPr>
        <p:scale>
          <a:sx n="100" d="100"/>
          <a:sy n="100" d="100"/>
        </p:scale>
        <p:origin x="-1662" y="282"/>
      </p:cViewPr>
      <p:guideLst>
        <p:guide orient="horz" pos="2928"/>
        <p:guide pos="2016"/>
      </p:guideLst>
    </p:cSldViewPr>
  </p:slideViewPr>
  <p:outlineViewPr>
    <p:cViewPr>
      <p:scale>
        <a:sx n="100" d="100"/>
        <a:sy n="100" d="100"/>
      </p:scale>
      <p:origin x="0" y="80076"/>
    </p:cViewPr>
  </p:outlin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60" d="100"/>
          <a:sy n="60" d="100"/>
        </p:scale>
        <p:origin x="-1536"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file:///\\nyprodfs01\profiles$\kwolcott\My%20Documents\personal\peakoil\size\business_size3.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Book6"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auto_production.xlsx" TargetMode="External"/><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oil_density_gdp_2010.xlsm" TargetMode="External"/><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world_peakoil_actual_theoretical.xlsx" TargetMode="External"/><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actual_theoretical_2.xlsx" TargetMode="External"/><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production_v_price.xlsx" TargetMode="External"/><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actual_theoretical_2.xlsx" TargetMode="External"/><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world_peakoil_actual_theoretical.xlsx" TargetMode="External"/><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oleObject" Target="file:///\\nyprodfs01\profiles$\kwolcott\My%20Documents\personal\peakoil\IEA\IEA%20world%20energy%20supply%20projections.xlsx" TargetMode="External"/><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1" Type="http://schemas.openxmlformats.org/officeDocument/2006/relationships/oleObject" Target="file:///\\nyprodfs01\profiles$\kwolcott\My%20Documents\personal\peakoil\Impact\concurrent12_2.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1" Type="http://schemas.openxmlformats.org/officeDocument/2006/relationships/oleObject" Target="file:///\\nyprodfs01\profiles$\kwolcott\My%20Documents\personal\peakoil\Impact\concurrent12_2.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nyprodfs01\profiles$\kwolcott\My%20Documents\personal\peakoil\Impact\concurrent12_2.xlsx" TargetMode="External"/></Relationships>
</file>

<file path=ppt/charts/_rels/chart22.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High_Price_Effect\cpi-u%20less%20food%20and%20energy%20v.%20real%20oil.xlsx" TargetMode="External"/><Relationship Id="rId1" Type="http://schemas.openxmlformats.org/officeDocument/2006/relationships/themeOverride" Target="../theme/themeOverride19.xml"/></Relationships>
</file>

<file path=ppt/charts/_rels/chart23.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High_Price_Effect\cpi-u%20less%20food%20and%20energy%20v.%20real%20oil.xlsx" TargetMode="External"/><Relationship Id="rId1" Type="http://schemas.openxmlformats.org/officeDocument/2006/relationships/themeOverride" Target="../theme/themeOverride20.xml"/></Relationships>
</file>

<file path=ppt/charts/_rels/chart24.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High_Price_Effect\chinese_ust_holdings.xlsx" TargetMode="External"/><Relationship Id="rId1" Type="http://schemas.openxmlformats.org/officeDocument/2006/relationships/themeOverride" Target="../theme/themeOverride21.xml"/></Relationships>
</file>

<file path=ppt/charts/_rels/chart25.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High_Price_Effect\chinese_imports_gdp.xlsx" TargetMode="External"/><Relationship Id="rId1" Type="http://schemas.openxmlformats.org/officeDocument/2006/relationships/themeOverride" Target="../theme/themeOverride22.xml"/></Relationships>
</file>

<file path=ppt/charts/_rels/chart26.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23.xml"/></Relationships>
</file>

<file path=ppt/charts/_rels/chart27.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24.xml"/></Relationships>
</file>

<file path=ppt/charts/_rels/chart28.xml.rels><?xml version="1.0" encoding="UTF-8" standalone="yes"?>
<Relationships xmlns="http://schemas.openxmlformats.org/package/2006/relationships"><Relationship Id="rId1" Type="http://schemas.openxmlformats.org/officeDocument/2006/relationships/oleObject" Target="file:///\\nyprodfs01\profiles$\kwolcott\My%20Documents\personal\peakoil\inflation_v_deflation\energy_expenditures_as_a_percentage.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nyprodfs01\profiles$\kwolcott\My%20Documents\personal\peakoil\debt\ltab1d.prn"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file:///\\nyprodfs01\profiles$\kwolcott\My%20Documents\personal\peakoil\gdp%20private%20public%20deficit\sector_balances.xlsx" TargetMode="External"/><Relationship Id="rId1" Type="http://schemas.openxmlformats.org/officeDocument/2006/relationships/themeOverride" Target="../theme/themeOverride25.xml"/></Relationships>
</file>

<file path=ppt/charts/_rels/chart31.xml.rels><?xml version="1.0" encoding="UTF-8" standalone="yes"?>
<Relationships xmlns="http://schemas.openxmlformats.org/package/2006/relationships"><Relationship Id="rId2" Type="http://schemas.openxmlformats.org/officeDocument/2006/relationships/oleObject" Target="file:///\\nyprodfs01\profiles$\kwolcott\My%20Documents\personal\peakoil\gdp%20private%20public%20deficit\sector_balances.xlsx" TargetMode="External"/><Relationship Id="rId1" Type="http://schemas.openxmlformats.org/officeDocument/2006/relationships/themeOverride" Target="../theme/themeOverride26.xml"/></Relationships>
</file>

<file path=ppt/charts/_rels/chart32.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27.xml"/></Relationships>
</file>

<file path=ppt/charts/_rels/chart33.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energy_production.xlsx" TargetMode="External"/><Relationship Id="rId1" Type="http://schemas.openxmlformats.org/officeDocument/2006/relationships/themeOverride" Target="../theme/themeOverride28.xml"/></Relationships>
</file>

<file path=ppt/charts/_rels/chart34.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energy_production.xlsx" TargetMode="External"/><Relationship Id="rId1" Type="http://schemas.openxmlformats.org/officeDocument/2006/relationships/themeOverride" Target="../theme/themeOverride29.xml"/></Relationships>
</file>

<file path=ppt/charts/_rels/chart35.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sector_breakdown.xlsx" TargetMode="External"/><Relationship Id="rId1" Type="http://schemas.openxmlformats.org/officeDocument/2006/relationships/themeOverride" Target="../theme/themeOverride30.xml"/></Relationships>
</file>

<file path=ppt/charts/_rels/chart36.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sector_breakdown.xlsx" TargetMode="External"/><Relationship Id="rId1" Type="http://schemas.openxmlformats.org/officeDocument/2006/relationships/themeOverride" Target="../theme/themeOverride31.xml"/></Relationships>
</file>

<file path=ppt/charts/_rels/chart37.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sector_breakdown.xlsx" TargetMode="External"/><Relationship Id="rId1" Type="http://schemas.openxmlformats.org/officeDocument/2006/relationships/themeOverride" Target="../theme/themeOverride32.xml"/></Relationships>
</file>

<file path=ppt/charts/_rels/chart38.xml.rels><?xml version="1.0" encoding="UTF-8" standalone="yes"?>
<Relationships xmlns="http://schemas.openxmlformats.org/package/2006/relationships"><Relationship Id="rId2" Type="http://schemas.openxmlformats.org/officeDocument/2006/relationships/oleObject" Target="file:///\\nyprodfs01\profiles$\kwolcott\My%20Documents\personal\peakoil\energy_breakdown\sector_breakdown.xlsx" TargetMode="External"/><Relationship Id="rId1" Type="http://schemas.openxmlformats.org/officeDocument/2006/relationships/themeOverride" Target="../theme/themeOverride33.xml"/></Relationships>
</file>

<file path=ppt/charts/_rels/chart39.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nyprodfs01\profiles$\kwolcott\My%20Documents\personal\peakoil\prices\historical_real_nominal.xlsx" TargetMode="External"/><Relationship Id="rId1" Type="http://schemas.openxmlformats.org/officeDocument/2006/relationships/themeOverride" Target="../theme/themeOverride34.xml"/></Relationships>
</file>

<file path=ppt/charts/_rels/chart4.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nyprodfs01\profiles$\kwolcott\My%20Documents\personal\peakoil\prices\historical_real_nominal.xlsx" TargetMode="External"/><Relationship Id="rId1" Type="http://schemas.openxmlformats.org/officeDocument/2006/relationships/themeOverride" Target="../theme/themeOverride35.xml"/></Relationships>
</file>

<file path=ppt/charts/_rels/chart41.xml.rels><?xml version="1.0" encoding="UTF-8" standalone="yes"?>
<Relationships xmlns="http://schemas.openxmlformats.org/package/2006/relationships"><Relationship Id="rId2" Type="http://schemas.openxmlformats.org/officeDocument/2006/relationships/oleObject" Target="file:///C:\Users\kwolcott\Downloads\MCRFPUS2a.xls" TargetMode="External"/><Relationship Id="rId1" Type="http://schemas.openxmlformats.org/officeDocument/2006/relationships/themeOverride" Target="../theme/themeOverride36.xml"/></Relationships>
</file>

<file path=ppt/charts/_rels/chart42.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37.xml"/></Relationships>
</file>

<file path=ppt/charts/_rels/chart43.xml.rels><?xml version="1.0" encoding="UTF-8" standalone="yes"?>
<Relationships xmlns="http://schemas.openxmlformats.org/package/2006/relationships"><Relationship Id="rId2" Type="http://schemas.openxmlformats.org/officeDocument/2006/relationships/oleObject" Target="file:///\\nyprodfs01\profiles$\kwolcott\My%20Documents\personal\peakoil\Financialization%20of%20Oil\oilmarket_05172011.xlsx" TargetMode="External"/><Relationship Id="rId1" Type="http://schemas.openxmlformats.org/officeDocument/2006/relationships/themeOverride" Target="../theme/themeOverride38.xml"/></Relationships>
</file>

<file path=ppt/charts/_rels/chart44.xml.rels><?xml version="1.0" encoding="UTF-8" standalone="yes"?>
<Relationships xmlns="http://schemas.openxmlformats.org/package/2006/relationships"><Relationship Id="rId2" Type="http://schemas.openxmlformats.org/officeDocument/2006/relationships/oleObject" Target="file:///\\nyprodfs01\profiles$\kwolcott\My%20Documents\personal\peakoil\Financialization%20of%20Oil\oilmarket_05172011.xlsx" TargetMode="External"/><Relationship Id="rId1" Type="http://schemas.openxmlformats.org/officeDocument/2006/relationships/themeOverride" Target="../theme/themeOverride39.xml"/></Relationships>
</file>

<file path=ppt/charts/_rels/chart45.xml.rels><?xml version="1.0" encoding="UTF-8" standalone="yes"?>
<Relationships xmlns="http://schemas.openxmlformats.org/package/2006/relationships"><Relationship Id="rId2" Type="http://schemas.openxmlformats.org/officeDocument/2006/relationships/oleObject" Target="file:///\\nyprodfs01\profiles$\kwolcott\My%20Documents\personal\peakoil\prices_stocks\WTTSTUS1w.xls" TargetMode="External"/><Relationship Id="rId1" Type="http://schemas.openxmlformats.org/officeDocument/2006/relationships/themeOverride" Target="../theme/themeOverride40.xml"/></Relationships>
</file>

<file path=ppt/charts/_rels/chart46.xml.rels><?xml version="1.0" encoding="UTF-8" standalone="yes"?>
<Relationships xmlns="http://schemas.openxmlformats.org/package/2006/relationships"><Relationship Id="rId2" Type="http://schemas.openxmlformats.org/officeDocument/2006/relationships/oleObject" Target="file:///\\nyprodfs01\profiles$\kwolcott\My%20Documents\personal\peakoil\prices\volatility.xlsx" TargetMode="External"/><Relationship Id="rId1" Type="http://schemas.openxmlformats.org/officeDocument/2006/relationships/themeOverride" Target="../theme/themeOverride41.xml"/></Relationships>
</file>

<file path=ppt/charts/_rels/chart47.xml.rels><?xml version="1.0" encoding="UTF-8" standalone="yes"?>
<Relationships xmlns="http://schemas.openxmlformats.org/package/2006/relationships"><Relationship Id="rId2" Type="http://schemas.openxmlformats.org/officeDocument/2006/relationships/oleObject" Target="file:///\\nyprodfs01\profiles$\kwolcott\My%20Documents\personal\peakoil\oildata_sp500.xlsx" TargetMode="External"/><Relationship Id="rId1" Type="http://schemas.openxmlformats.org/officeDocument/2006/relationships/themeOverride" Target="../theme/themeOverride42.xml"/></Relationships>
</file>

<file path=ppt/charts/_rels/chart48.xml.rels><?xml version="1.0" encoding="UTF-8" standalone="yes"?>
<Relationships xmlns="http://schemas.openxmlformats.org/package/2006/relationships"><Relationship Id="rId2" Type="http://schemas.openxmlformats.org/officeDocument/2006/relationships/oleObject" Target="file:///\\nyprodfs01\profiles$\kwolcott\My%20Documents\personal\peakoil\Financialization%20of%20Oil\nasdaq100.xlsx" TargetMode="External"/><Relationship Id="rId1" Type="http://schemas.openxmlformats.org/officeDocument/2006/relationships/themeOverride" Target="../theme/themeOverride43.xml"/></Relationships>
</file>

<file path=ppt/charts/_rels/chart49.xml.rels><?xml version="1.0" encoding="UTF-8" standalone="yes"?>
<Relationships xmlns="http://schemas.openxmlformats.org/package/2006/relationships"><Relationship Id="rId2" Type="http://schemas.openxmlformats.org/officeDocument/2006/relationships/oleObject" Target="file:///\\nyprodfs01\profiles$\kwolcott\My%20Documents\personal\peakoil\Financialization%20of%20Oil\nasdaq100.xlsx" TargetMode="External"/><Relationship Id="rId1" Type="http://schemas.openxmlformats.org/officeDocument/2006/relationships/themeOverride" Target="../theme/themeOverride44.xml"/></Relationships>
</file>

<file path=ppt/charts/_rels/chart5.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US_economy\US_population_oil_consumption_debt.xlsx" TargetMode="External"/><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2" Type="http://schemas.openxmlformats.org/officeDocument/2006/relationships/oleObject" Target="file:///\\nyprodfs01\profiles$\kwolcott\My%20Documents\personal\peakoil\production%20breakdown\oil_production.xlsx" TargetMode="External"/><Relationship Id="rId1" Type="http://schemas.openxmlformats.org/officeDocument/2006/relationships/themeOverride" Target="../theme/themeOverride45.xml"/></Relationships>
</file>

<file path=ppt/charts/_rels/chart51.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Annaly%20Communiques\peak_oil\peakoil.xlsx" TargetMode="External"/><Relationship Id="rId1" Type="http://schemas.openxmlformats.org/officeDocument/2006/relationships/themeOverride" Target="../theme/themeOverride46.xml"/></Relationships>
</file>

<file path=ppt/charts/_rels/chart52.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peakoil.xlsx" TargetMode="External"/><Relationship Id="rId1" Type="http://schemas.openxmlformats.org/officeDocument/2006/relationships/themeOverride" Target="../theme/themeOverride47.xml"/></Relationships>
</file>

<file path=ppt/charts/_rels/chart53.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peakoil.xlsx" TargetMode="External"/><Relationship Id="rId1" Type="http://schemas.openxmlformats.org/officeDocument/2006/relationships/themeOverride" Target="../theme/themeOverride48.xml"/></Relationships>
</file>

<file path=ppt/charts/_rels/chart54.xml.rels><?xml version="1.0" encoding="UTF-8" standalone="yes"?>
<Relationships xmlns="http://schemas.openxmlformats.org/package/2006/relationships"><Relationship Id="rId2" Type="http://schemas.openxmlformats.org/officeDocument/2006/relationships/oleObject" Target="file:///C:\Annaly%20Communiques\peak_oil\us_peakoil.xls" TargetMode="External"/><Relationship Id="rId1" Type="http://schemas.openxmlformats.org/officeDocument/2006/relationships/themeOverride" Target="../theme/themeOverride49.xml"/></Relationships>
</file>

<file path=ppt/charts/_rels/chart55.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rework.xls" TargetMode="External"/><Relationship Id="rId1" Type="http://schemas.openxmlformats.org/officeDocument/2006/relationships/themeOverride" Target="../theme/themeOverride50.xml"/></Relationships>
</file>

<file path=ppt/charts/_rels/chart56.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world_peakoil_rework.xlsx" TargetMode="External"/><Relationship Id="rId1" Type="http://schemas.openxmlformats.org/officeDocument/2006/relationships/themeOverride" Target="../theme/themeOverride51.xml"/></Relationships>
</file>

<file path=ppt/charts/_rels/chart57.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world_peakoil_rework.xlsx" TargetMode="External"/><Relationship Id="rId1" Type="http://schemas.openxmlformats.org/officeDocument/2006/relationships/themeOverride" Target="../theme/themeOverride52.xml"/></Relationships>
</file>

<file path=ppt/charts/_rels/chart58.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gaussian.xlsx" TargetMode="External"/><Relationship Id="rId1" Type="http://schemas.openxmlformats.org/officeDocument/2006/relationships/themeOverride" Target="../theme/themeOverride53.xml"/></Relationships>
</file>

<file path=ppt/charts/_rels/chart59.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gaussian.xlsx" TargetMode="External"/><Relationship Id="rId1" Type="http://schemas.openxmlformats.org/officeDocument/2006/relationships/themeOverride" Target="../theme/themeOverride54.xml"/></Relationships>
</file>

<file path=ppt/charts/_rels/chart6.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world_gdp_consumption.xlsx" TargetMode="External"/><Relationship Id="rId1" Type="http://schemas.openxmlformats.org/officeDocument/2006/relationships/themeOverride" Target="../theme/themeOverride6.xml"/></Relationships>
</file>

<file path=ppt/charts/_rels/chart60.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gaussian.xlsx" TargetMode="External"/><Relationship Id="rId1" Type="http://schemas.openxmlformats.org/officeDocument/2006/relationships/themeOverride" Target="../theme/themeOverride55.xml"/></Relationships>
</file>

<file path=ppt/charts/_rels/chart61.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rework_2.xlsx" TargetMode="External"/><Relationship Id="rId1" Type="http://schemas.openxmlformats.org/officeDocument/2006/relationships/themeOverride" Target="../theme/themeOverride56.xml"/></Relationships>
</file>

<file path=ppt/charts/_rels/chart62.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oleObject" Target="file:///\\nyprodfs01\profiles$\kwolcott\My%20Documents\personal\peakoil\peakoil\us_peakoil_rework_2.xlsx" TargetMode="External"/><Relationship Id="rId1" Type="http://schemas.openxmlformats.org/officeDocument/2006/relationships/themeOverride" Target="../theme/themeOverride57.xml"/></Relationships>
</file>

<file path=ppt/charts/_rels/chart63.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rework_2.xlsx" TargetMode="External"/><Relationship Id="rId1" Type="http://schemas.openxmlformats.org/officeDocument/2006/relationships/themeOverride" Target="../theme/themeOverride58.xml"/></Relationships>
</file>

<file path=ppt/charts/_rels/chart64.xml.rels><?xml version="1.0" encoding="UTF-8" standalone="yes"?>
<Relationships xmlns="http://schemas.openxmlformats.org/package/2006/relationships"><Relationship Id="rId2" Type="http://schemas.openxmlformats.org/officeDocument/2006/relationships/oleObject" Target="file:///\\nyprodfs01\profiles$\kwolcott\My%20Documents\personal\peakoil\peakoil\us_peakoil_rework_2.xlsx" TargetMode="External"/><Relationship Id="rId1" Type="http://schemas.openxmlformats.org/officeDocument/2006/relationships/themeOverride" Target="../theme/themeOverride59.xml"/></Relationships>
</file>

<file path=ppt/charts/_rels/chart65.xml.rels><?xml version="1.0" encoding="UTF-8" standalone="yes"?>
<Relationships xmlns="http://schemas.openxmlformats.org/package/2006/relationships"><Relationship Id="rId2" Type="http://schemas.openxmlformats.org/officeDocument/2006/relationships/oleObject" Target="file:///\\nyprodfs01\profiles$\kwolcott\My%20Documents\personal\peakoil\data_differences\data_differences.xlsx" TargetMode="External"/><Relationship Id="rId1" Type="http://schemas.openxmlformats.org/officeDocument/2006/relationships/themeOverride" Target="../theme/themeOverride60.xml"/></Relationships>
</file>

<file path=ppt/charts/_rels/chart66.xml.rels><?xml version="1.0" encoding="UTF-8" standalone="yes"?>
<Relationships xmlns="http://schemas.openxmlformats.org/package/2006/relationships"><Relationship Id="rId2" Type="http://schemas.openxmlformats.org/officeDocument/2006/relationships/oleObject" Target="file:///\\nyprodfs01\profiles$\kwolcott\My%20Documents\personal\peakoil\data_differences\reserves.xlsx" TargetMode="External"/><Relationship Id="rId1" Type="http://schemas.openxmlformats.org/officeDocument/2006/relationships/themeOverride" Target="../theme/themeOverride61.xml"/></Relationships>
</file>

<file path=ppt/charts/_rels/chart67.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world_oil_production_opec_fsu_nonopec.xlsx" TargetMode="External"/><Relationship Id="rId1" Type="http://schemas.openxmlformats.org/officeDocument/2006/relationships/themeOverride" Target="../theme/themeOverride62.xml"/></Relationships>
</file>

<file path=ppt/charts/_rels/chart68.xml.rels><?xml version="1.0" encoding="UTF-8" standalone="yes"?>
<Relationships xmlns="http://schemas.openxmlformats.org/package/2006/relationships"><Relationship Id="rId2" Type="http://schemas.openxmlformats.org/officeDocument/2006/relationships/oleObject" Target="file:///\\nyprodfs01\profiles$\kwolcott\My%20Documents\personal\peakoil\Oman\oman_production.xlsx" TargetMode="External"/><Relationship Id="rId1" Type="http://schemas.openxmlformats.org/officeDocument/2006/relationships/themeOverride" Target="../theme/themeOverride63.xml"/></Relationships>
</file>

<file path=ppt/charts/_rels/chart69.xml.rels><?xml version="1.0" encoding="UTF-8" standalone="yes"?>
<Relationships xmlns="http://schemas.openxmlformats.org/package/2006/relationships"><Relationship Id="rId1" Type="http://schemas.openxmlformats.org/officeDocument/2006/relationships/oleObject" Target="Book7" TargetMode="External"/></Relationships>
</file>

<file path=ppt/charts/_rels/chart7.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world_wide_gdp_2010_no_inflation.xlsx" TargetMode="External"/><Relationship Id="rId1" Type="http://schemas.openxmlformats.org/officeDocument/2006/relationships/themeOverride" Target="../theme/themeOverride7.xml"/></Relationships>
</file>

<file path=ppt/charts/_rels/chart70.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change_in_yield_dist.xlsx" TargetMode="External"/><Relationship Id="rId1" Type="http://schemas.openxmlformats.org/officeDocument/2006/relationships/themeOverride" Target="../theme/themeOverride64.xml"/></Relationships>
</file>

<file path=ppt/charts/_rels/chart71.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change_in_yield_dist.xlsx" TargetMode="External"/><Relationship Id="rId1" Type="http://schemas.openxmlformats.org/officeDocument/2006/relationships/themeOverride" Target="../theme/themeOverride65.xml"/></Relationships>
</file>

<file path=ppt/charts/_rels/chart72.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change_in_yield_dist.xlsx" TargetMode="External"/><Relationship Id="rId1" Type="http://schemas.openxmlformats.org/officeDocument/2006/relationships/themeOverride" Target="../theme/themeOverride66.xml"/></Relationships>
</file>

<file path=ppt/charts/_rels/chart73.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realreturns_dist.xlsx" TargetMode="External"/><Relationship Id="rId1" Type="http://schemas.openxmlformats.org/officeDocument/2006/relationships/themeOverride" Target="../theme/themeOverride67.xml"/></Relationships>
</file>

<file path=ppt/charts/_rels/chart74.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realreturns_dist.xlsx" TargetMode="External"/><Relationship Id="rId1" Type="http://schemas.openxmlformats.org/officeDocument/2006/relationships/themeOverride" Target="../theme/themeOverride68.xml"/></Relationships>
</file>

<file path=ppt/charts/_rels/chart75.xml.rels><?xml version="1.0" encoding="UTF-8" standalone="yes"?>
<Relationships xmlns="http://schemas.openxmlformats.org/package/2006/relationships"><Relationship Id="rId2" Type="http://schemas.openxmlformats.org/officeDocument/2006/relationships/oleObject" Target="file:///\\nyprodfs01\profiles$\kwolcott\My%20Documents\personal\peakoil\Impact\realreturns_dist.xlsx" TargetMode="External"/><Relationship Id="rId1" Type="http://schemas.openxmlformats.org/officeDocument/2006/relationships/themeOverride" Target="../theme/themeOverride69.xml"/></Relationships>
</file>

<file path=ppt/charts/_rels/chart76.xml.rels><?xml version="1.0" encoding="UTF-8" standalone="yes"?>
<Relationships xmlns="http://schemas.openxmlformats.org/package/2006/relationships"><Relationship Id="rId1" Type="http://schemas.openxmlformats.org/officeDocument/2006/relationships/oleObject" Target="file:///C:\Users\kwolcott\AppData\Local\Microsoft\Windows\Temporary%20Internet%20Files\Content.Outlook\665P2H3B\graphic_summary.xlsx" TargetMode="External"/></Relationships>
</file>

<file path=ppt/charts/_rels/chart77.xml.rels><?xml version="1.0" encoding="UTF-8" standalone="yes"?>
<Relationships xmlns="http://schemas.openxmlformats.org/package/2006/relationships"><Relationship Id="rId1" Type="http://schemas.openxmlformats.org/officeDocument/2006/relationships/oleObject" Target="file:///\\nyprodfs01\profiles$\kwolcott\My%20Documents\personal\peakoil\inflation_v_deflation\industrial_commodities.xls" TargetMode="External"/></Relationships>
</file>

<file path=ppt/charts/_rels/chart78.xml.rels><?xml version="1.0" encoding="UTF-8" standalone="yes"?>
<Relationships xmlns="http://schemas.openxmlformats.org/package/2006/relationships"><Relationship Id="rId1" Type="http://schemas.openxmlformats.org/officeDocument/2006/relationships/oleObject" Target="file:///\\nyprodfs01\profiles$\kwolcott\My%20Documents\personal\peakoil\inflation_v_deflation\gold_prices.xls" TargetMode="External"/></Relationships>
</file>

<file path=ppt/charts/_rels/chart79.xml.rels><?xml version="1.0" encoding="UTF-8" standalone="yes"?>
<Relationships xmlns="http://schemas.openxmlformats.org/package/2006/relationships"><Relationship Id="rId1" Type="http://schemas.openxmlformats.org/officeDocument/2006/relationships/oleObject" Target="file:///C:\Users\kwolcott\Downloads\48946c2e-5bf8-4199-8f58-11fa6a2965aa.csv" TargetMode="External"/></Relationships>
</file>

<file path=ppt/charts/_rels/chart8.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world_oil_consumption_bric_opec_oecd.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nyprodfs01\profiles$\kwolcott\My%20Documents\personal\peakoil\Oil_and_the_world_economies\world_demand_analysis\barrels_percapita.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barChart>
        <c:barDir val="col"/>
        <c:grouping val="clustered"/>
        <c:varyColors val="0"/>
        <c:ser>
          <c:idx val="0"/>
          <c:order val="0"/>
          <c:tx>
            <c:v>2010 Revenue by Industry Sector</c:v>
          </c:tx>
          <c:invertIfNegative val="0"/>
          <c:cat>
            <c:strRef>
              <c:f>Sheet1!$A$2:$A$29</c:f>
              <c:strCache>
                <c:ptCount val="28"/>
                <c:pt idx="0">
                  <c:v>Oil and gas</c:v>
                </c:pt>
                <c:pt idx="1">
                  <c:v>Finance</c:v>
                </c:pt>
                <c:pt idx="2">
                  <c:v>Retailing</c:v>
                </c:pt>
                <c:pt idx="3">
                  <c:v>Conglomerate</c:v>
                </c:pt>
                <c:pt idx="4">
                  <c:v>Automotive</c:v>
                </c:pt>
                <c:pt idx="5">
                  <c:v>Health care</c:v>
                </c:pt>
                <c:pt idx="6">
                  <c:v>Telecommunications</c:v>
                </c:pt>
                <c:pt idx="7">
                  <c:v>Electricity generation</c:v>
                </c:pt>
                <c:pt idx="8">
                  <c:v>Raw materials</c:v>
                </c:pt>
                <c:pt idx="9">
                  <c:v>Food</c:v>
                </c:pt>
                <c:pt idx="10">
                  <c:v>Information technology</c:v>
                </c:pt>
                <c:pt idx="11">
                  <c:v>Electronics</c:v>
                </c:pt>
                <c:pt idx="12">
                  <c:v>Public utilities</c:v>
                </c:pt>
                <c:pt idx="13">
                  <c:v>Energy and mining</c:v>
                </c:pt>
                <c:pt idx="14">
                  <c:v>Aerospace</c:v>
                </c:pt>
                <c:pt idx="15">
                  <c:v>Courier</c:v>
                </c:pt>
                <c:pt idx="16">
                  <c:v>Consumer goods</c:v>
                </c:pt>
                <c:pt idx="17">
                  <c:v>Tobacco industry</c:v>
                </c:pt>
                <c:pt idx="18">
                  <c:v>Construction</c:v>
                </c:pt>
                <c:pt idx="19">
                  <c:v>Sovereign Wealth Fund</c:v>
                </c:pt>
                <c:pt idx="20">
                  <c:v>Infrastructure</c:v>
                </c:pt>
                <c:pt idx="21">
                  <c:v>Transportation</c:v>
                </c:pt>
                <c:pt idx="22">
                  <c:v>Chemical industry</c:v>
                </c:pt>
                <c:pt idx="23">
                  <c:v>Steel</c:v>
                </c:pt>
                <c:pt idx="24">
                  <c:v>Transport</c:v>
                </c:pt>
                <c:pt idx="25">
                  <c:v>Manufacturing</c:v>
                </c:pt>
                <c:pt idx="26">
                  <c:v>Semiconductors</c:v>
                </c:pt>
                <c:pt idx="27">
                  <c:v>Heavy equipment</c:v>
                </c:pt>
              </c:strCache>
            </c:strRef>
          </c:cat>
          <c:val>
            <c:numRef>
              <c:f>Sheet1!$B$2:$B$29</c:f>
              <c:numCache>
                <c:formatCode>General</c:formatCode>
                <c:ptCount val="28"/>
                <c:pt idx="0">
                  <c:v>3838.3649999999998</c:v>
                </c:pt>
                <c:pt idx="1">
                  <c:v>3029.8789999999999</c:v>
                </c:pt>
                <c:pt idx="2">
                  <c:v>1846.9817</c:v>
                </c:pt>
                <c:pt idx="3">
                  <c:v>1711.442</c:v>
                </c:pt>
                <c:pt idx="4">
                  <c:v>1423.3899999999999</c:v>
                </c:pt>
                <c:pt idx="5">
                  <c:v>837.92880000000002</c:v>
                </c:pt>
                <c:pt idx="6">
                  <c:v>774.56</c:v>
                </c:pt>
                <c:pt idx="7">
                  <c:v>547.40899999999999</c:v>
                </c:pt>
                <c:pt idx="8">
                  <c:v>540.87400000000002</c:v>
                </c:pt>
                <c:pt idx="9">
                  <c:v>478.18599999999969</c:v>
                </c:pt>
                <c:pt idx="10">
                  <c:v>379.57599999999923</c:v>
                </c:pt>
                <c:pt idx="11">
                  <c:v>318.05599999999993</c:v>
                </c:pt>
                <c:pt idx="12">
                  <c:v>233.9</c:v>
                </c:pt>
                <c:pt idx="13">
                  <c:v>193.69399999999999</c:v>
                </c:pt>
                <c:pt idx="14">
                  <c:v>175.77299999999997</c:v>
                </c:pt>
                <c:pt idx="15">
                  <c:v>138.803</c:v>
                </c:pt>
                <c:pt idx="16">
                  <c:v>138.08100000000007</c:v>
                </c:pt>
                <c:pt idx="17">
                  <c:v>106.79300000000002</c:v>
                </c:pt>
                <c:pt idx="18">
                  <c:v>101.197</c:v>
                </c:pt>
                <c:pt idx="19">
                  <c:v>99.656999999999982</c:v>
                </c:pt>
                <c:pt idx="20">
                  <c:v>99.378999999999948</c:v>
                </c:pt>
                <c:pt idx="21">
                  <c:v>91.804999999999993</c:v>
                </c:pt>
                <c:pt idx="22">
                  <c:v>85.346999999999994</c:v>
                </c:pt>
                <c:pt idx="23">
                  <c:v>65.11</c:v>
                </c:pt>
                <c:pt idx="24">
                  <c:v>48.522000000000013</c:v>
                </c:pt>
                <c:pt idx="25">
                  <c:v>44.875</c:v>
                </c:pt>
                <c:pt idx="26">
                  <c:v>43.623000000000012</c:v>
                </c:pt>
                <c:pt idx="27">
                  <c:v>42.588000000000001</c:v>
                </c:pt>
              </c:numCache>
            </c:numRef>
          </c:val>
        </c:ser>
        <c:dLbls>
          <c:showLegendKey val="0"/>
          <c:showVal val="0"/>
          <c:showCatName val="0"/>
          <c:showSerName val="0"/>
          <c:showPercent val="0"/>
          <c:showBubbleSize val="0"/>
        </c:dLbls>
        <c:gapWidth val="150"/>
        <c:axId val="76296576"/>
        <c:axId val="76298112"/>
      </c:barChart>
      <c:catAx>
        <c:axId val="76296576"/>
        <c:scaling>
          <c:orientation val="minMax"/>
        </c:scaling>
        <c:delete val="0"/>
        <c:axPos val="b"/>
        <c:majorTickMark val="out"/>
        <c:minorTickMark val="none"/>
        <c:tickLblPos val="nextTo"/>
        <c:crossAx val="76298112"/>
        <c:crosses val="autoZero"/>
        <c:auto val="1"/>
        <c:lblAlgn val="ctr"/>
        <c:lblOffset val="100"/>
        <c:noMultiLvlLbl val="0"/>
      </c:catAx>
      <c:valAx>
        <c:axId val="76298112"/>
        <c:scaling>
          <c:orientation val="minMax"/>
        </c:scaling>
        <c:delete val="0"/>
        <c:axPos val="l"/>
        <c:majorGridlines/>
        <c:title>
          <c:tx>
            <c:rich>
              <a:bodyPr rot="-5400000" vert="horz"/>
              <a:lstStyle/>
              <a:p>
                <a:pPr>
                  <a:defRPr/>
                </a:pPr>
                <a:r>
                  <a:rPr lang="en-US"/>
                  <a:t>Revenue ($B)</a:t>
                </a:r>
              </a:p>
            </c:rich>
          </c:tx>
          <c:layout/>
          <c:overlay val="0"/>
        </c:title>
        <c:numFmt formatCode="General" sourceLinked="1"/>
        <c:majorTickMark val="out"/>
        <c:minorTickMark val="none"/>
        <c:tickLblPos val="nextTo"/>
        <c:crossAx val="76296576"/>
        <c:crosses val="autoZero"/>
        <c:crossBetween val="between"/>
      </c:valAx>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Chinese and Indian Per-Capita Oil Consumption</a:t>
            </a:r>
            <a:r>
              <a:rPr lang="en-US" sz="1200" baseline="0"/>
              <a:t> and GDP, 1980-2010</a:t>
            </a:r>
            <a:endParaRPr lang="en-US" sz="1200"/>
          </a:p>
        </c:rich>
      </c:tx>
      <c:layout/>
      <c:overlay val="0"/>
    </c:title>
    <c:autoTitleDeleted val="0"/>
    <c:plotArea>
      <c:layout/>
      <c:barChart>
        <c:barDir val="col"/>
        <c:grouping val="clustered"/>
        <c:varyColors val="0"/>
        <c:ser>
          <c:idx val="0"/>
          <c:order val="0"/>
          <c:tx>
            <c:v>Chinese Oil (LHS)</c:v>
          </c:tx>
          <c:spPr>
            <a:solidFill>
              <a:schemeClr val="bg1">
                <a:lumMod val="75000"/>
              </a:schemeClr>
            </a:solidFill>
          </c:spPr>
          <c:invertIfNegative val="0"/>
          <c:cat>
            <c:numRef>
              <c:f>Sheet1!$A$5:$A$35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Sheet1!$E$5:$E$35</c:f>
              <c:numCache>
                <c:formatCode>General</c:formatCode>
                <c:ptCount val="31"/>
                <c:pt idx="0">
                  <c:v>0.65654506820486425</c:v>
                </c:pt>
                <c:pt idx="1">
                  <c:v>0.62615393128983732</c:v>
                </c:pt>
                <c:pt idx="2">
                  <c:v>0.6007158224522372</c:v>
                </c:pt>
                <c:pt idx="3">
                  <c:v>0.61706618717690631</c:v>
                </c:pt>
                <c:pt idx="4">
                  <c:v>0.61254310033033543</c:v>
                </c:pt>
                <c:pt idx="5">
                  <c:v>0.65461352565078401</c:v>
                </c:pt>
                <c:pt idx="6">
                  <c:v>0.68429587828907279</c:v>
                </c:pt>
                <c:pt idx="7">
                  <c:v>0.71382766174523893</c:v>
                </c:pt>
                <c:pt idx="8">
                  <c:v>0.75376908308597257</c:v>
                </c:pt>
                <c:pt idx="9">
                  <c:v>0.77640441603718768</c:v>
                </c:pt>
                <c:pt idx="10">
                  <c:v>0.73836951686289021</c:v>
                </c:pt>
                <c:pt idx="11">
                  <c:v>0.79255951180938145</c:v>
                </c:pt>
                <c:pt idx="12">
                  <c:v>0.83391368623226347</c:v>
                </c:pt>
                <c:pt idx="13">
                  <c:v>0.91664756508604583</c:v>
                </c:pt>
                <c:pt idx="14">
                  <c:v>0.96793682787466384</c:v>
                </c:pt>
                <c:pt idx="15">
                  <c:v>1.018837683538683</c:v>
                </c:pt>
                <c:pt idx="16">
                  <c:v>1.0822398092480801</c:v>
                </c:pt>
                <c:pt idx="17">
                  <c:v>1.1620742866085401</c:v>
                </c:pt>
                <c:pt idx="18">
                  <c:v>1.2066892505646432</c:v>
                </c:pt>
                <c:pt idx="19">
                  <c:v>1.2713897204915643</c:v>
                </c:pt>
                <c:pt idx="20">
                  <c:v>1.3863246497629973</c:v>
                </c:pt>
                <c:pt idx="21">
                  <c:v>1.4113510832645357</c:v>
                </c:pt>
                <c:pt idx="22">
                  <c:v>1.4711502482817871</c:v>
                </c:pt>
                <c:pt idx="23">
                  <c:v>1.5802626017929218</c:v>
                </c:pt>
                <c:pt idx="24">
                  <c:v>1.8129209930366681</c:v>
                </c:pt>
                <c:pt idx="25">
                  <c:v>1.8745106071472402</c:v>
                </c:pt>
                <c:pt idx="26">
                  <c:v>2.0221772529785969</c:v>
                </c:pt>
                <c:pt idx="27">
                  <c:v>2.0866310422760712</c:v>
                </c:pt>
                <c:pt idx="28">
                  <c:v>2.1539230969573211</c:v>
                </c:pt>
                <c:pt idx="29">
                  <c:v>2.2535264161997328</c:v>
                </c:pt>
                <c:pt idx="30">
                  <c:v>2.5061542436257893</c:v>
                </c:pt>
              </c:numCache>
            </c:numRef>
          </c:val>
        </c:ser>
        <c:ser>
          <c:idx val="1"/>
          <c:order val="1"/>
          <c:tx>
            <c:v>Indian Oil (LHS)</c:v>
          </c:tx>
          <c:spPr>
            <a:solidFill>
              <a:schemeClr val="accent1">
                <a:lumMod val="60000"/>
                <a:lumOff val="40000"/>
              </a:schemeClr>
            </a:solidFill>
          </c:spPr>
          <c:invertIfNegative val="0"/>
          <c:cat>
            <c:numRef>
              <c:f>Sheet1!$A$5:$A$35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Sheet1!$K$5:$K$35</c:f>
              <c:numCache>
                <c:formatCode>General</c:formatCode>
                <c:ptCount val="31"/>
                <c:pt idx="0">
                  <c:v>0.34145798536951577</c:v>
                </c:pt>
                <c:pt idx="1">
                  <c:v>0.37859556814657735</c:v>
                </c:pt>
                <c:pt idx="2">
                  <c:v>0.37443682908097037</c:v>
                </c:pt>
                <c:pt idx="3">
                  <c:v>0.3843560564414123</c:v>
                </c:pt>
                <c:pt idx="4">
                  <c:v>0.40118614164276317</c:v>
                </c:pt>
                <c:pt idx="5">
                  <c:v>0.4268982464153947</c:v>
                </c:pt>
                <c:pt idx="6">
                  <c:v>0.44227883354883596</c:v>
                </c:pt>
                <c:pt idx="7">
                  <c:v>0.45145137971402816</c:v>
                </c:pt>
                <c:pt idx="8">
                  <c:v>0.48502397049988355</c:v>
                </c:pt>
                <c:pt idx="9">
                  <c:v>0.50408694072921867</c:v>
                </c:pt>
                <c:pt idx="10">
                  <c:v>0.50198275151115646</c:v>
                </c:pt>
                <c:pt idx="11">
                  <c:v>0.50138632972891883</c:v>
                </c:pt>
                <c:pt idx="12">
                  <c:v>0.52710681712374308</c:v>
                </c:pt>
                <c:pt idx="13">
                  <c:v>0.53210845080054125</c:v>
                </c:pt>
                <c:pt idx="14">
                  <c:v>0.56333610522913147</c:v>
                </c:pt>
                <c:pt idx="15">
                  <c:v>0.61657134968568306</c:v>
                </c:pt>
                <c:pt idx="16">
                  <c:v>0.64667155808956533</c:v>
                </c:pt>
                <c:pt idx="17">
                  <c:v>0.66748032476211772</c:v>
                </c:pt>
                <c:pt idx="18">
                  <c:v>0.68540827595546938</c:v>
                </c:pt>
                <c:pt idx="19">
                  <c:v>0.74213661048415214</c:v>
                </c:pt>
                <c:pt idx="20">
                  <c:v>0.76434438230062707</c:v>
                </c:pt>
                <c:pt idx="21">
                  <c:v>0.77199231674918956</c:v>
                </c:pt>
                <c:pt idx="22">
                  <c:v>0.78783452728985437</c:v>
                </c:pt>
                <c:pt idx="23">
                  <c:v>0.80459500976016374</c:v>
                </c:pt>
                <c:pt idx="24">
                  <c:v>0.8213322927926795</c:v>
                </c:pt>
                <c:pt idx="25">
                  <c:v>0.83779601108367285</c:v>
                </c:pt>
                <c:pt idx="26">
                  <c:v>0.88499543499484967</c:v>
                </c:pt>
                <c:pt idx="27">
                  <c:v>0.9088612270041726</c:v>
                </c:pt>
                <c:pt idx="28">
                  <c:v>0.94454659973545663</c:v>
                </c:pt>
                <c:pt idx="29">
                  <c:v>0.9825180952772522</c:v>
                </c:pt>
                <c:pt idx="30">
                  <c:v>0.99188001414250793</c:v>
                </c:pt>
              </c:numCache>
            </c:numRef>
          </c:val>
        </c:ser>
        <c:dLbls>
          <c:showLegendKey val="0"/>
          <c:showVal val="0"/>
          <c:showCatName val="0"/>
          <c:showSerName val="0"/>
          <c:showPercent val="0"/>
          <c:showBubbleSize val="0"/>
        </c:dLbls>
        <c:gapWidth val="150"/>
        <c:axId val="102353152"/>
        <c:axId val="102363520"/>
      </c:barChart>
      <c:lineChart>
        <c:grouping val="standard"/>
        <c:varyColors val="0"/>
        <c:ser>
          <c:idx val="2"/>
          <c:order val="2"/>
          <c:tx>
            <c:v>Chinese GDP (RHS)</c:v>
          </c:tx>
          <c:spPr>
            <a:ln>
              <a:solidFill>
                <a:schemeClr val="bg1">
                  <a:lumMod val="50000"/>
                </a:schemeClr>
              </a:solidFill>
            </a:ln>
          </c:spPr>
          <c:marker>
            <c:spPr>
              <a:solidFill>
                <a:schemeClr val="bg1">
                  <a:lumMod val="50000"/>
                </a:schemeClr>
              </a:solidFill>
            </c:spPr>
          </c:marker>
          <c:cat>
            <c:numRef>
              <c:f>Sheet1!$A$5:$A$35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Sheet1!$F$5:$F$35</c:f>
              <c:numCache>
                <c:formatCode>General</c:formatCode>
                <c:ptCount val="31"/>
                <c:pt idx="0">
                  <c:v>186.44049877483985</c:v>
                </c:pt>
                <c:pt idx="1">
                  <c:v>193.63902648870541</c:v>
                </c:pt>
                <c:pt idx="2">
                  <c:v>208.17179928350734</c:v>
                </c:pt>
                <c:pt idx="3">
                  <c:v>227.55066304410002</c:v>
                </c:pt>
                <c:pt idx="4">
                  <c:v>258.72139376230894</c:v>
                </c:pt>
                <c:pt idx="5">
                  <c:v>289.67727043160392</c:v>
                </c:pt>
                <c:pt idx="6">
                  <c:v>310.515742897949</c:v>
                </c:pt>
                <c:pt idx="7">
                  <c:v>341.02282650705098</c:v>
                </c:pt>
                <c:pt idx="8">
                  <c:v>373.49617979026715</c:v>
                </c:pt>
                <c:pt idx="9">
                  <c:v>382.89387654814999</c:v>
                </c:pt>
                <c:pt idx="10">
                  <c:v>391.6547134877672</c:v>
                </c:pt>
                <c:pt idx="11">
                  <c:v>421.8910713396366</c:v>
                </c:pt>
                <c:pt idx="12">
                  <c:v>475.93100910843287</c:v>
                </c:pt>
                <c:pt idx="13">
                  <c:v>536.35967580563965</c:v>
                </c:pt>
                <c:pt idx="14">
                  <c:v>599.80497684586044</c:v>
                </c:pt>
                <c:pt idx="15">
                  <c:v>657.99555806981505</c:v>
                </c:pt>
                <c:pt idx="16">
                  <c:v>716.24833635581865</c:v>
                </c:pt>
                <c:pt idx="17">
                  <c:v>774.88811738269624</c:v>
                </c:pt>
                <c:pt idx="18">
                  <c:v>827.35231720395996</c:v>
                </c:pt>
                <c:pt idx="19">
                  <c:v>882.5562891367847</c:v>
                </c:pt>
                <c:pt idx="20">
                  <c:v>949.18232893093466</c:v>
                </c:pt>
                <c:pt idx="21">
                  <c:v>1020.5245810552974</c:v>
                </c:pt>
                <c:pt idx="22">
                  <c:v>1105.9575285543267</c:v>
                </c:pt>
                <c:pt idx="23">
                  <c:v>1208.9993957754268</c:v>
                </c:pt>
                <c:pt idx="24">
                  <c:v>1323.2258769672126</c:v>
                </c:pt>
                <c:pt idx="25">
                  <c:v>1464.1142086181694</c:v>
                </c:pt>
                <c:pt idx="26">
                  <c:v>1640.8688944632881</c:v>
                </c:pt>
                <c:pt idx="27">
                  <c:v>1864.1110819365879</c:v>
                </c:pt>
                <c:pt idx="28">
                  <c:v>2032.6241175301643</c:v>
                </c:pt>
                <c:pt idx="29">
                  <c:v>2208.4040729967928</c:v>
                </c:pt>
                <c:pt idx="30">
                  <c:v>2423.2755941903524</c:v>
                </c:pt>
              </c:numCache>
            </c:numRef>
          </c:val>
          <c:smooth val="0"/>
        </c:ser>
        <c:ser>
          <c:idx val="3"/>
          <c:order val="3"/>
          <c:tx>
            <c:v>Indian GDP (RHS)</c:v>
          </c:tx>
          <c:spPr>
            <a:ln>
              <a:solidFill>
                <a:schemeClr val="accent1">
                  <a:lumMod val="75000"/>
                </a:schemeClr>
              </a:solidFill>
            </a:ln>
          </c:spPr>
          <c:marker>
            <c:spPr>
              <a:solidFill>
                <a:schemeClr val="accent1">
                  <a:lumMod val="75000"/>
                </a:schemeClr>
              </a:solidFill>
            </c:spPr>
          </c:marker>
          <c:cat>
            <c:numRef>
              <c:f>Sheet1!$A$5:$A$35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Sheet1!$L$5:$L$35</c:f>
              <c:numCache>
                <c:formatCode>General</c:formatCode>
                <c:ptCount val="31"/>
                <c:pt idx="0">
                  <c:v>229.25853611263551</c:v>
                </c:pt>
                <c:pt idx="1">
                  <c:v>237.65684714596776</c:v>
                </c:pt>
                <c:pt idx="2">
                  <c:v>240.55217363636802</c:v>
                </c:pt>
                <c:pt idx="3">
                  <c:v>252.6092807826553</c:v>
                </c:pt>
                <c:pt idx="4">
                  <c:v>256.80785165300421</c:v>
                </c:pt>
                <c:pt idx="5">
                  <c:v>264.78556492570317</c:v>
                </c:pt>
                <c:pt idx="6">
                  <c:v>271.46978490897345</c:v>
                </c:pt>
                <c:pt idx="7">
                  <c:v>276.28130893878654</c:v>
                </c:pt>
                <c:pt idx="8">
                  <c:v>296.62728726599886</c:v>
                </c:pt>
                <c:pt idx="9">
                  <c:v>307.88212472539175</c:v>
                </c:pt>
                <c:pt idx="10">
                  <c:v>318.41073425598017</c:v>
                </c:pt>
                <c:pt idx="11">
                  <c:v>315.47869458318462</c:v>
                </c:pt>
                <c:pt idx="12">
                  <c:v>326.62709579077409</c:v>
                </c:pt>
                <c:pt idx="13">
                  <c:v>335.91807490735539</c:v>
                </c:pt>
                <c:pt idx="14">
                  <c:v>351.86651289565435</c:v>
                </c:pt>
                <c:pt idx="15">
                  <c:v>371.80746433790256</c:v>
                </c:pt>
                <c:pt idx="16">
                  <c:v>392.91768689910322</c:v>
                </c:pt>
                <c:pt idx="17">
                  <c:v>401.78924511785181</c:v>
                </c:pt>
                <c:pt idx="18">
                  <c:v>419.395924220908</c:v>
                </c:pt>
                <c:pt idx="19">
                  <c:v>442.78907959210812</c:v>
                </c:pt>
                <c:pt idx="20">
                  <c:v>452.96939975086201</c:v>
                </c:pt>
                <c:pt idx="21">
                  <c:v>468.96048918824295</c:v>
                </c:pt>
                <c:pt idx="22">
                  <c:v>479.12294921594236</c:v>
                </c:pt>
                <c:pt idx="23">
                  <c:v>511.54289808175434</c:v>
                </c:pt>
                <c:pt idx="24">
                  <c:v>546.02893228955509</c:v>
                </c:pt>
                <c:pt idx="25">
                  <c:v>588.80831164256711</c:v>
                </c:pt>
                <c:pt idx="26">
                  <c:v>634.57326811667735</c:v>
                </c:pt>
                <c:pt idx="27">
                  <c:v>687.59096080901861</c:v>
                </c:pt>
                <c:pt idx="28">
                  <c:v>711.89912399847947</c:v>
                </c:pt>
                <c:pt idx="29">
                  <c:v>766.37552609910415</c:v>
                </c:pt>
                <c:pt idx="30">
                  <c:v>829.66482264334661</c:v>
                </c:pt>
              </c:numCache>
            </c:numRef>
          </c:val>
          <c:smooth val="0"/>
        </c:ser>
        <c:dLbls>
          <c:showLegendKey val="0"/>
          <c:showVal val="0"/>
          <c:showCatName val="0"/>
          <c:showSerName val="0"/>
          <c:showPercent val="0"/>
          <c:showBubbleSize val="0"/>
        </c:dLbls>
        <c:marker val="1"/>
        <c:smooth val="0"/>
        <c:axId val="102633856"/>
        <c:axId val="102365440"/>
      </c:lineChart>
      <c:catAx>
        <c:axId val="102353152"/>
        <c:scaling>
          <c:orientation val="minMax"/>
        </c:scaling>
        <c:delete val="0"/>
        <c:axPos val="b"/>
        <c:numFmt formatCode="General" sourceLinked="1"/>
        <c:majorTickMark val="out"/>
        <c:minorTickMark val="none"/>
        <c:tickLblPos val="nextTo"/>
        <c:crossAx val="102363520"/>
        <c:crosses val="autoZero"/>
        <c:auto val="1"/>
        <c:lblAlgn val="ctr"/>
        <c:lblOffset val="100"/>
        <c:noMultiLvlLbl val="0"/>
      </c:catAx>
      <c:valAx>
        <c:axId val="102363520"/>
        <c:scaling>
          <c:orientation val="minMax"/>
        </c:scaling>
        <c:delete val="0"/>
        <c:axPos val="l"/>
        <c:majorGridlines/>
        <c:title>
          <c:tx>
            <c:rich>
              <a:bodyPr rot="-5400000" vert="horz"/>
              <a:lstStyle/>
              <a:p>
                <a:pPr>
                  <a:defRPr/>
                </a:pPr>
                <a:r>
                  <a:rPr lang="en-US"/>
                  <a:t>Per-Capita Oil Consumption, Barrels</a:t>
                </a:r>
              </a:p>
            </c:rich>
          </c:tx>
          <c:layout/>
          <c:overlay val="0"/>
        </c:title>
        <c:numFmt formatCode="General" sourceLinked="1"/>
        <c:majorTickMark val="out"/>
        <c:minorTickMark val="none"/>
        <c:tickLblPos val="nextTo"/>
        <c:crossAx val="102353152"/>
        <c:crosses val="autoZero"/>
        <c:crossBetween val="between"/>
      </c:valAx>
      <c:valAx>
        <c:axId val="102365440"/>
        <c:scaling>
          <c:orientation val="minMax"/>
        </c:scaling>
        <c:delete val="0"/>
        <c:axPos val="r"/>
        <c:title>
          <c:tx>
            <c:rich>
              <a:bodyPr rot="-5400000" vert="horz"/>
              <a:lstStyle/>
              <a:p>
                <a:pPr>
                  <a:defRPr/>
                </a:pPr>
                <a:r>
                  <a:rPr lang="en-US"/>
                  <a:t>Per-Capita GDP, Constant 2000 $US</a:t>
                </a:r>
              </a:p>
            </c:rich>
          </c:tx>
          <c:layout/>
          <c:overlay val="0"/>
        </c:title>
        <c:numFmt formatCode="#,##0" sourceLinked="0"/>
        <c:majorTickMark val="out"/>
        <c:minorTickMark val="none"/>
        <c:tickLblPos val="nextTo"/>
        <c:crossAx val="102633856"/>
        <c:crosses val="max"/>
        <c:crossBetween val="between"/>
      </c:valAx>
      <c:catAx>
        <c:axId val="102633856"/>
        <c:scaling>
          <c:orientation val="minMax"/>
        </c:scaling>
        <c:delete val="1"/>
        <c:axPos val="b"/>
        <c:numFmt formatCode="General" sourceLinked="1"/>
        <c:majorTickMark val="out"/>
        <c:minorTickMark val="none"/>
        <c:tickLblPos val="nextTo"/>
        <c:crossAx val="102365440"/>
        <c:crosses val="autoZero"/>
        <c:auto val="1"/>
        <c:lblAlgn val="ctr"/>
        <c:lblOffset val="100"/>
        <c:noMultiLvlLbl val="0"/>
      </c:catAx>
    </c:plotArea>
    <c:legend>
      <c:legendPos val="t"/>
      <c:layout/>
      <c:overlay val="1"/>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a:t>World </a:t>
            </a:r>
            <a:r>
              <a:rPr lang="en-US" sz="1400" dirty="0" smtClean="0"/>
              <a:t>Vehicle Production</a:t>
            </a:r>
            <a:r>
              <a:rPr lang="en-US" sz="1400" dirty="0"/>
              <a:t>, 1999-2010</a:t>
            </a:r>
          </a:p>
        </c:rich>
      </c:tx>
      <c:layout/>
      <c:overlay val="0"/>
    </c:title>
    <c:autoTitleDeleted val="0"/>
    <c:plotArea>
      <c:layout/>
      <c:barChart>
        <c:barDir val="col"/>
        <c:grouping val="stacked"/>
        <c:varyColors val="0"/>
        <c:ser>
          <c:idx val="0"/>
          <c:order val="0"/>
          <c:tx>
            <c:v>USA Cars</c:v>
          </c:tx>
          <c:spPr>
            <a:solidFill>
              <a:srgbClr val="0F0F3D"/>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Sheet1!$B$3:$B$13</c:f>
              <c:numCache>
                <c:formatCode>General</c:formatCode>
                <c:ptCount val="11"/>
                <c:pt idx="0">
                  <c:v>5637949</c:v>
                </c:pt>
                <c:pt idx="1">
                  <c:v>5542217</c:v>
                </c:pt>
                <c:pt idx="2">
                  <c:v>4879119</c:v>
                </c:pt>
                <c:pt idx="3">
                  <c:v>5018777</c:v>
                </c:pt>
                <c:pt idx="4">
                  <c:v>4510469</c:v>
                </c:pt>
                <c:pt idx="5">
                  <c:v>4229625</c:v>
                </c:pt>
                <c:pt idx="6">
                  <c:v>4321272</c:v>
                </c:pt>
                <c:pt idx="7">
                  <c:v>3924268</c:v>
                </c:pt>
                <c:pt idx="8">
                  <c:v>3776641</c:v>
                </c:pt>
                <c:pt idx="9">
                  <c:v>2195588</c:v>
                </c:pt>
                <c:pt idx="10">
                  <c:v>2731105</c:v>
                </c:pt>
              </c:numCache>
            </c:numRef>
          </c:val>
        </c:ser>
        <c:ser>
          <c:idx val="1"/>
          <c:order val="1"/>
          <c:tx>
            <c:v>USA Trucks</c:v>
          </c:tx>
          <c:spPr>
            <a:solidFill>
              <a:srgbClr val="17175F"/>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Sheet1!$C$3:$C$13</c:f>
              <c:numCache>
                <c:formatCode>General</c:formatCode>
                <c:ptCount val="11"/>
                <c:pt idx="0">
                  <c:v>7387029</c:v>
                </c:pt>
                <c:pt idx="1">
                  <c:v>7257640</c:v>
                </c:pt>
                <c:pt idx="2">
                  <c:v>6545570</c:v>
                </c:pt>
                <c:pt idx="3">
                  <c:v>7260805</c:v>
                </c:pt>
                <c:pt idx="4">
                  <c:v>7604502</c:v>
                </c:pt>
                <c:pt idx="5">
                  <c:v>7759762</c:v>
                </c:pt>
                <c:pt idx="6">
                  <c:v>7659640</c:v>
                </c:pt>
                <c:pt idx="7">
                  <c:v>6856461</c:v>
                </c:pt>
                <c:pt idx="8">
                  <c:v>4916900</c:v>
                </c:pt>
                <c:pt idx="9">
                  <c:v>3535809</c:v>
                </c:pt>
                <c:pt idx="10">
                  <c:v>5030335</c:v>
                </c:pt>
              </c:numCache>
            </c:numRef>
          </c:val>
        </c:ser>
        <c:ser>
          <c:idx val="2"/>
          <c:order val="2"/>
          <c:tx>
            <c:v>Japanese Cars</c:v>
          </c:tx>
          <c:spPr>
            <a:solidFill>
              <a:schemeClr val="accent2">
                <a:lumMod val="75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Sheet1!$D$3:$D$13</c:f>
              <c:numCache>
                <c:formatCode>General</c:formatCode>
                <c:ptCount val="11"/>
                <c:pt idx="0">
                  <c:v>8100169</c:v>
                </c:pt>
                <c:pt idx="1">
                  <c:v>8359434</c:v>
                </c:pt>
                <c:pt idx="2">
                  <c:v>8117563</c:v>
                </c:pt>
                <c:pt idx="3">
                  <c:v>8618354</c:v>
                </c:pt>
                <c:pt idx="4">
                  <c:v>8478328</c:v>
                </c:pt>
                <c:pt idx="5">
                  <c:v>8720385</c:v>
                </c:pt>
                <c:pt idx="6">
                  <c:v>9016735</c:v>
                </c:pt>
                <c:pt idx="7">
                  <c:v>9944637</c:v>
                </c:pt>
                <c:pt idx="8">
                  <c:v>9928143</c:v>
                </c:pt>
                <c:pt idx="9">
                  <c:v>6862161</c:v>
                </c:pt>
                <c:pt idx="10">
                  <c:v>8307382</c:v>
                </c:pt>
              </c:numCache>
            </c:numRef>
          </c:val>
        </c:ser>
        <c:ser>
          <c:idx val="3"/>
          <c:order val="3"/>
          <c:tx>
            <c:v>Japanese Trucks</c:v>
          </c:tx>
          <c:spPr>
            <a:solidFill>
              <a:schemeClr val="accent2">
                <a:lumMod val="60000"/>
                <a:lumOff val="40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Sheet1!$E$3:$E$13</c:f>
              <c:numCache>
                <c:formatCode>General</c:formatCode>
                <c:ptCount val="11"/>
                <c:pt idx="0">
                  <c:v>1795307</c:v>
                </c:pt>
                <c:pt idx="1">
                  <c:v>1781362</c:v>
                </c:pt>
                <c:pt idx="2">
                  <c:v>1659628</c:v>
                </c:pt>
                <c:pt idx="3">
                  <c:v>1638961</c:v>
                </c:pt>
                <c:pt idx="4">
                  <c:v>1807890</c:v>
                </c:pt>
                <c:pt idx="5">
                  <c:v>1791133</c:v>
                </c:pt>
                <c:pt idx="6">
                  <c:v>1782924</c:v>
                </c:pt>
                <c:pt idx="7">
                  <c:v>1651690</c:v>
                </c:pt>
                <c:pt idx="8">
                  <c:v>1647501</c:v>
                </c:pt>
                <c:pt idx="9">
                  <c:v>1071896</c:v>
                </c:pt>
                <c:pt idx="10">
                  <c:v>1318558</c:v>
                </c:pt>
              </c:numCache>
            </c:numRef>
          </c:val>
        </c:ser>
        <c:ser>
          <c:idx val="4"/>
          <c:order val="4"/>
          <c:tx>
            <c:v>German Cars</c:v>
          </c:tx>
          <c:spPr>
            <a:solidFill>
              <a:schemeClr val="accent2">
                <a:lumMod val="40000"/>
                <a:lumOff val="60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Sheet1!$F$3:$F$13</c:f>
              <c:numCache>
                <c:formatCode>General</c:formatCode>
                <c:ptCount val="11"/>
                <c:pt idx="0">
                  <c:v>5309524</c:v>
                </c:pt>
                <c:pt idx="1">
                  <c:v>5131918</c:v>
                </c:pt>
                <c:pt idx="2">
                  <c:v>5301189</c:v>
                </c:pt>
                <c:pt idx="3">
                  <c:v>5123238</c:v>
                </c:pt>
                <c:pt idx="4">
                  <c:v>5145403</c:v>
                </c:pt>
                <c:pt idx="5">
                  <c:v>5192101</c:v>
                </c:pt>
                <c:pt idx="6">
                  <c:v>5350187</c:v>
                </c:pt>
                <c:pt idx="7">
                  <c:v>5709139</c:v>
                </c:pt>
                <c:pt idx="8">
                  <c:v>5532030</c:v>
                </c:pt>
                <c:pt idx="9">
                  <c:v>4964523</c:v>
                </c:pt>
                <c:pt idx="10">
                  <c:v>5552409</c:v>
                </c:pt>
              </c:numCache>
            </c:numRef>
          </c:val>
        </c:ser>
        <c:ser>
          <c:idx val="5"/>
          <c:order val="5"/>
          <c:tx>
            <c:v>German Trucks</c:v>
          </c:tx>
          <c:spPr>
            <a:solidFill>
              <a:schemeClr val="accent2">
                <a:lumMod val="20000"/>
                <a:lumOff val="80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Sheet1!$G$3:$G$13</c:f>
              <c:numCache>
                <c:formatCode>General</c:formatCode>
                <c:ptCount val="11"/>
                <c:pt idx="0">
                  <c:v>378168</c:v>
                </c:pt>
                <c:pt idx="1">
                  <c:v>394697</c:v>
                </c:pt>
                <c:pt idx="2">
                  <c:v>390488</c:v>
                </c:pt>
                <c:pt idx="3">
                  <c:v>346071</c:v>
                </c:pt>
                <c:pt idx="4">
                  <c:v>361226</c:v>
                </c:pt>
                <c:pt idx="5">
                  <c:v>377853</c:v>
                </c:pt>
                <c:pt idx="6">
                  <c:v>407523</c:v>
                </c:pt>
                <c:pt idx="7">
                  <c:v>504321</c:v>
                </c:pt>
                <c:pt idx="8">
                  <c:v>513700</c:v>
                </c:pt>
                <c:pt idx="9">
                  <c:v>245334</c:v>
                </c:pt>
                <c:pt idx="10">
                  <c:v>353576</c:v>
                </c:pt>
              </c:numCache>
            </c:numRef>
          </c:val>
        </c:ser>
        <c:ser>
          <c:idx val="6"/>
          <c:order val="6"/>
          <c:tx>
            <c:v>S. Korean Cars</c:v>
          </c:tx>
          <c:spPr>
            <a:solidFill>
              <a:srgbClr val="A4CEF4"/>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Sheet1!$H$3:$H$13</c:f>
              <c:numCache>
                <c:formatCode>General</c:formatCode>
                <c:ptCount val="11"/>
                <c:pt idx="0">
                  <c:v>2361735</c:v>
                </c:pt>
                <c:pt idx="1">
                  <c:v>2602008</c:v>
                </c:pt>
                <c:pt idx="2">
                  <c:v>2471444</c:v>
                </c:pt>
                <c:pt idx="3">
                  <c:v>2651273</c:v>
                </c:pt>
                <c:pt idx="4">
                  <c:v>2767716</c:v>
                </c:pt>
                <c:pt idx="5">
                  <c:v>3122600</c:v>
                </c:pt>
                <c:pt idx="6">
                  <c:v>3357094</c:v>
                </c:pt>
                <c:pt idx="7">
                  <c:v>3723482</c:v>
                </c:pt>
                <c:pt idx="8">
                  <c:v>3450478</c:v>
                </c:pt>
                <c:pt idx="9">
                  <c:v>3158417</c:v>
                </c:pt>
                <c:pt idx="10">
                  <c:v>3866206</c:v>
                </c:pt>
              </c:numCache>
            </c:numRef>
          </c:val>
        </c:ser>
        <c:ser>
          <c:idx val="7"/>
          <c:order val="7"/>
          <c:tx>
            <c:v>S. Korean Trucks</c:v>
          </c:tx>
          <c:spPr>
            <a:solidFill>
              <a:srgbClr val="C8E1F8"/>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Sheet1!$I$3:$I$13</c:f>
              <c:numCache>
                <c:formatCode>General</c:formatCode>
                <c:ptCount val="11"/>
                <c:pt idx="0">
                  <c:v>481379</c:v>
                </c:pt>
                <c:pt idx="1">
                  <c:v>512990</c:v>
                </c:pt>
                <c:pt idx="2">
                  <c:v>474885</c:v>
                </c:pt>
                <c:pt idx="3">
                  <c:v>496311</c:v>
                </c:pt>
                <c:pt idx="4">
                  <c:v>410154</c:v>
                </c:pt>
                <c:pt idx="5">
                  <c:v>346864</c:v>
                </c:pt>
                <c:pt idx="6">
                  <c:v>342256</c:v>
                </c:pt>
                <c:pt idx="7">
                  <c:v>362826</c:v>
                </c:pt>
                <c:pt idx="8">
                  <c:v>376204</c:v>
                </c:pt>
                <c:pt idx="9">
                  <c:v>354509</c:v>
                </c:pt>
                <c:pt idx="10">
                  <c:v>405735</c:v>
                </c:pt>
              </c:numCache>
            </c:numRef>
          </c:val>
        </c:ser>
        <c:ser>
          <c:idx val="8"/>
          <c:order val="8"/>
          <c:tx>
            <c:v>French Cars</c:v>
          </c:tx>
          <c:spPr>
            <a:solidFill>
              <a:schemeClr val="accent2">
                <a:lumMod val="75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Sheet1!$J$3:$J$13</c:f>
              <c:numCache>
                <c:formatCode>General</c:formatCode>
                <c:ptCount val="11"/>
                <c:pt idx="0">
                  <c:v>2784469</c:v>
                </c:pt>
                <c:pt idx="1">
                  <c:v>2879810</c:v>
                </c:pt>
                <c:pt idx="2">
                  <c:v>3181549</c:v>
                </c:pt>
                <c:pt idx="3">
                  <c:v>3292797</c:v>
                </c:pt>
                <c:pt idx="4">
                  <c:v>3220329</c:v>
                </c:pt>
                <c:pt idx="5">
                  <c:v>3227416</c:v>
                </c:pt>
                <c:pt idx="6">
                  <c:v>3112961</c:v>
                </c:pt>
                <c:pt idx="7">
                  <c:v>2550869</c:v>
                </c:pt>
                <c:pt idx="8">
                  <c:v>2145935</c:v>
                </c:pt>
                <c:pt idx="9">
                  <c:v>1819497</c:v>
                </c:pt>
                <c:pt idx="10">
                  <c:v>1924171</c:v>
                </c:pt>
              </c:numCache>
            </c:numRef>
          </c:val>
        </c:ser>
        <c:ser>
          <c:idx val="9"/>
          <c:order val="9"/>
          <c:tx>
            <c:v>French Trucks</c:v>
          </c:tx>
          <c:spPr>
            <a:solidFill>
              <a:schemeClr val="accent2">
                <a:lumMod val="60000"/>
                <a:lumOff val="40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Sheet1!$K$3:$K$13</c:f>
              <c:numCache>
                <c:formatCode>General</c:formatCode>
                <c:ptCount val="11"/>
                <c:pt idx="0">
                  <c:v>395724</c:v>
                </c:pt>
                <c:pt idx="1">
                  <c:v>468551</c:v>
                </c:pt>
                <c:pt idx="2">
                  <c:v>446869</c:v>
                </c:pt>
                <c:pt idx="3">
                  <c:v>309073</c:v>
                </c:pt>
                <c:pt idx="4">
                  <c:v>399737</c:v>
                </c:pt>
                <c:pt idx="5">
                  <c:v>438574</c:v>
                </c:pt>
                <c:pt idx="6">
                  <c:v>436047</c:v>
                </c:pt>
                <c:pt idx="7">
                  <c:v>464985</c:v>
                </c:pt>
                <c:pt idx="8">
                  <c:v>423043</c:v>
                </c:pt>
                <c:pt idx="9">
                  <c:v>228196</c:v>
                </c:pt>
                <c:pt idx="10">
                  <c:v>305250</c:v>
                </c:pt>
              </c:numCache>
            </c:numRef>
          </c:val>
        </c:ser>
        <c:ser>
          <c:idx val="10"/>
          <c:order val="10"/>
          <c:tx>
            <c:v>Rest of World Cars</c:v>
          </c:tx>
          <c:spPr>
            <a:solidFill>
              <a:srgbClr val="FF9966"/>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Sheet1!$R$3:$R$13</c:f>
              <c:numCache>
                <c:formatCode>General</c:formatCode>
                <c:ptCount val="11"/>
                <c:pt idx="0">
                  <c:v>14467486</c:v>
                </c:pt>
                <c:pt idx="1">
                  <c:v>15577632</c:v>
                </c:pt>
                <c:pt idx="2">
                  <c:v>14516946</c:v>
                </c:pt>
                <c:pt idx="3">
                  <c:v>14848311</c:v>
                </c:pt>
                <c:pt idx="4">
                  <c:v>14919578</c:v>
                </c:pt>
                <c:pt idx="5">
                  <c:v>16403556</c:v>
                </c:pt>
                <c:pt idx="6">
                  <c:v>17362576</c:v>
                </c:pt>
                <c:pt idx="7">
                  <c:v>19254356</c:v>
                </c:pt>
                <c:pt idx="8">
                  <c:v>19309094</c:v>
                </c:pt>
                <c:pt idx="9">
                  <c:v>16213361</c:v>
                </c:pt>
                <c:pt idx="10">
                  <c:v>19385870</c:v>
                </c:pt>
              </c:numCache>
            </c:numRef>
          </c:val>
        </c:ser>
        <c:ser>
          <c:idx val="11"/>
          <c:order val="11"/>
          <c:tx>
            <c:v>Rest of World Trucks</c:v>
          </c:tx>
          <c:spPr>
            <a:solidFill>
              <a:srgbClr val="FFCC99"/>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Sheet1!$S$3:$S$13</c:f>
              <c:numCache>
                <c:formatCode>General</c:formatCode>
                <c:ptCount val="11"/>
                <c:pt idx="0">
                  <c:v>4511807</c:v>
                </c:pt>
                <c:pt idx="1">
                  <c:v>4995474</c:v>
                </c:pt>
                <c:pt idx="2">
                  <c:v>5170624</c:v>
                </c:pt>
                <c:pt idx="3">
                  <c:v>5208747</c:v>
                </c:pt>
                <c:pt idx="4">
                  <c:v>5432684</c:v>
                </c:pt>
                <c:pt idx="5">
                  <c:v>6140698</c:v>
                </c:pt>
                <c:pt idx="6">
                  <c:v>5998781</c:v>
                </c:pt>
                <c:pt idx="7">
                  <c:v>7182842</c:v>
                </c:pt>
                <c:pt idx="8">
                  <c:v>6869316</c:v>
                </c:pt>
                <c:pt idx="9">
                  <c:v>4710033</c:v>
                </c:pt>
                <c:pt idx="10">
                  <c:v>6875658</c:v>
                </c:pt>
              </c:numCache>
            </c:numRef>
          </c:val>
        </c:ser>
        <c:ser>
          <c:idx val="12"/>
          <c:order val="12"/>
          <c:tx>
            <c:v>Indian Cars</c:v>
          </c:tx>
          <c:spPr>
            <a:solidFill>
              <a:schemeClr val="accent1">
                <a:lumMod val="20000"/>
                <a:lumOff val="80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Sheet1!$L$3:$L$13</c:f>
              <c:numCache>
                <c:formatCode>General</c:formatCode>
                <c:ptCount val="11"/>
                <c:pt idx="0">
                  <c:v>533149</c:v>
                </c:pt>
                <c:pt idx="1">
                  <c:v>517957</c:v>
                </c:pt>
                <c:pt idx="2">
                  <c:v>654557</c:v>
                </c:pt>
                <c:pt idx="3">
                  <c:v>703948</c:v>
                </c:pt>
                <c:pt idx="4">
                  <c:v>907968</c:v>
                </c:pt>
                <c:pt idx="5">
                  <c:v>1178354</c:v>
                </c:pt>
                <c:pt idx="6">
                  <c:v>1264000</c:v>
                </c:pt>
                <c:pt idx="7">
                  <c:v>1713479</c:v>
                </c:pt>
                <c:pt idx="8">
                  <c:v>1846051</c:v>
                </c:pt>
                <c:pt idx="9">
                  <c:v>2175220</c:v>
                </c:pt>
                <c:pt idx="10">
                  <c:v>2814584</c:v>
                </c:pt>
              </c:numCache>
            </c:numRef>
          </c:val>
        </c:ser>
        <c:ser>
          <c:idx val="13"/>
          <c:order val="13"/>
          <c:tx>
            <c:v>Indian Trucks</c:v>
          </c:tx>
          <c:spPr>
            <a:solidFill>
              <a:srgbClr val="E7FFF9"/>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Sheet1!$M$3:$M$13</c:f>
              <c:numCache>
                <c:formatCode>General</c:formatCode>
                <c:ptCount val="11"/>
                <c:pt idx="0">
                  <c:v>285044</c:v>
                </c:pt>
                <c:pt idx="1">
                  <c:v>283403</c:v>
                </c:pt>
                <c:pt idx="2">
                  <c:v>160054</c:v>
                </c:pt>
                <c:pt idx="3">
                  <c:v>190848</c:v>
                </c:pt>
                <c:pt idx="4">
                  <c:v>253555</c:v>
                </c:pt>
                <c:pt idx="5">
                  <c:v>332803</c:v>
                </c:pt>
                <c:pt idx="6">
                  <c:v>362755</c:v>
                </c:pt>
                <c:pt idx="7">
                  <c:v>540250</c:v>
                </c:pt>
                <c:pt idx="8">
                  <c:v>486277</c:v>
                </c:pt>
                <c:pt idx="9">
                  <c:v>466330</c:v>
                </c:pt>
                <c:pt idx="10">
                  <c:v>722199</c:v>
                </c:pt>
              </c:numCache>
            </c:numRef>
          </c:val>
        </c:ser>
        <c:ser>
          <c:idx val="14"/>
          <c:order val="14"/>
          <c:tx>
            <c:v>Chinese Cars</c:v>
          </c:tx>
          <c:spPr>
            <a:solidFill>
              <a:schemeClr val="bg1">
                <a:lumMod val="65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Sheet1!$N$3:$N$13</c:f>
              <c:numCache>
                <c:formatCode>General</c:formatCode>
                <c:ptCount val="11"/>
                <c:pt idx="0">
                  <c:v>565366</c:v>
                </c:pt>
                <c:pt idx="1">
                  <c:v>604677</c:v>
                </c:pt>
                <c:pt idx="2">
                  <c:v>703521</c:v>
                </c:pt>
                <c:pt idx="3">
                  <c:v>1101696</c:v>
                </c:pt>
                <c:pt idx="4">
                  <c:v>2018875</c:v>
                </c:pt>
                <c:pt idx="5">
                  <c:v>2480231</c:v>
                </c:pt>
                <c:pt idx="6">
                  <c:v>3078153</c:v>
                </c:pt>
                <c:pt idx="7">
                  <c:v>6381116</c:v>
                </c:pt>
                <c:pt idx="8">
                  <c:v>6737745</c:v>
                </c:pt>
                <c:pt idx="9">
                  <c:v>10383831</c:v>
                </c:pt>
                <c:pt idx="10">
                  <c:v>13897083</c:v>
                </c:pt>
              </c:numCache>
            </c:numRef>
          </c:val>
        </c:ser>
        <c:ser>
          <c:idx val="15"/>
          <c:order val="15"/>
          <c:tx>
            <c:v>Chinese Trucks</c:v>
          </c:tx>
          <c:spPr>
            <a:solidFill>
              <a:schemeClr val="bg1">
                <a:lumMod val="75000"/>
              </a:schemeClr>
            </a:solidFill>
          </c:spPr>
          <c:invertIfNegative val="0"/>
          <c:cat>
            <c:numRef>
              <c:f>Sheet1!$A$3:$A$13</c:f>
              <c:numCache>
                <c:formatCode>General</c:formatCode>
                <c:ptCount val="11"/>
                <c:pt idx="0">
                  <c:v>1999</c:v>
                </c:pt>
                <c:pt idx="1">
                  <c:v>2000</c:v>
                </c:pt>
                <c:pt idx="2">
                  <c:v>2001</c:v>
                </c:pt>
                <c:pt idx="3">
                  <c:v>2002</c:v>
                </c:pt>
                <c:pt idx="4">
                  <c:v>2003</c:v>
                </c:pt>
                <c:pt idx="5">
                  <c:v>2004</c:v>
                </c:pt>
                <c:pt idx="6">
                  <c:v>2005</c:v>
                </c:pt>
                <c:pt idx="7">
                  <c:v>2007</c:v>
                </c:pt>
                <c:pt idx="8">
                  <c:v>2008</c:v>
                </c:pt>
                <c:pt idx="9">
                  <c:v>2009</c:v>
                </c:pt>
                <c:pt idx="10">
                  <c:v>2010</c:v>
                </c:pt>
              </c:numCache>
            </c:numRef>
          </c:cat>
          <c:val>
            <c:numRef>
              <c:f>Sheet1!$O$3:$O$13</c:f>
              <c:numCache>
                <c:formatCode>General</c:formatCode>
                <c:ptCount val="11"/>
                <c:pt idx="0">
                  <c:v>1264587</c:v>
                </c:pt>
                <c:pt idx="1">
                  <c:v>1464392</c:v>
                </c:pt>
                <c:pt idx="2">
                  <c:v>1630919</c:v>
                </c:pt>
                <c:pt idx="3">
                  <c:v>2185108</c:v>
                </c:pt>
                <c:pt idx="4">
                  <c:v>2424811</c:v>
                </c:pt>
                <c:pt idx="5">
                  <c:v>2754265</c:v>
                </c:pt>
                <c:pt idx="6">
                  <c:v>2629535</c:v>
                </c:pt>
                <c:pt idx="7">
                  <c:v>2501340</c:v>
                </c:pt>
                <c:pt idx="8">
                  <c:v>2561435</c:v>
                </c:pt>
                <c:pt idx="9">
                  <c:v>3407163</c:v>
                </c:pt>
                <c:pt idx="10">
                  <c:v>4367584</c:v>
                </c:pt>
              </c:numCache>
            </c:numRef>
          </c:val>
        </c:ser>
        <c:dLbls>
          <c:showLegendKey val="0"/>
          <c:showVal val="0"/>
          <c:showCatName val="0"/>
          <c:showSerName val="0"/>
          <c:showPercent val="0"/>
          <c:showBubbleSize val="0"/>
        </c:dLbls>
        <c:gapWidth val="50"/>
        <c:overlap val="100"/>
        <c:axId val="102725888"/>
        <c:axId val="102735872"/>
      </c:barChart>
      <c:catAx>
        <c:axId val="102725888"/>
        <c:scaling>
          <c:orientation val="minMax"/>
        </c:scaling>
        <c:delete val="0"/>
        <c:axPos val="b"/>
        <c:numFmt formatCode="General" sourceLinked="1"/>
        <c:majorTickMark val="out"/>
        <c:minorTickMark val="none"/>
        <c:tickLblPos val="nextTo"/>
        <c:crossAx val="102735872"/>
        <c:crosses val="autoZero"/>
        <c:auto val="1"/>
        <c:lblAlgn val="ctr"/>
        <c:lblOffset val="100"/>
        <c:noMultiLvlLbl val="0"/>
      </c:catAx>
      <c:valAx>
        <c:axId val="102735872"/>
        <c:scaling>
          <c:orientation val="minMax"/>
          <c:max val="80000000"/>
        </c:scaling>
        <c:delete val="0"/>
        <c:axPos val="l"/>
        <c:majorGridlines/>
        <c:title>
          <c:tx>
            <c:rich>
              <a:bodyPr rot="-5400000" vert="horz"/>
              <a:lstStyle/>
              <a:p>
                <a:pPr>
                  <a:defRPr/>
                </a:pPr>
                <a:r>
                  <a:rPr lang="en-US" dirty="0" smtClean="0"/>
                  <a:t>Vehicles </a:t>
                </a:r>
                <a:r>
                  <a:rPr lang="en-US" dirty="0"/>
                  <a:t>Produced (millions)</a:t>
                </a:r>
              </a:p>
            </c:rich>
          </c:tx>
          <c:layout/>
          <c:overlay val="0"/>
        </c:title>
        <c:numFmt formatCode="#,##0" sourceLinked="0"/>
        <c:majorTickMark val="out"/>
        <c:minorTickMark val="none"/>
        <c:tickLblPos val="nextTo"/>
        <c:crossAx val="102725888"/>
        <c:crosses val="autoZero"/>
        <c:crossBetween val="between"/>
        <c:dispUnits>
          <c:builtInUnit val="millions"/>
        </c:dispUnits>
      </c:valAx>
    </c:plotArea>
    <c:legend>
      <c:legendPos val="r"/>
      <c:layout/>
      <c:overlay val="0"/>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baseline="0" dirty="0"/>
              <a:t>Oil Usage, </a:t>
            </a:r>
            <a:r>
              <a:rPr lang="en-US" sz="1050" baseline="0" dirty="0" smtClean="0"/>
              <a:t>Population Density</a:t>
            </a:r>
            <a:r>
              <a:rPr lang="en-US" sz="1050" baseline="0" dirty="0"/>
              <a:t>, and </a:t>
            </a:r>
            <a:r>
              <a:rPr lang="en-US" sz="1050" baseline="0" dirty="0" smtClean="0"/>
              <a:t>Per-Capita GDP (Current $) </a:t>
            </a:r>
            <a:r>
              <a:rPr lang="en-US" sz="1050" baseline="0" dirty="0"/>
              <a:t>for the 25 </a:t>
            </a:r>
            <a:r>
              <a:rPr lang="en-US" sz="1050" baseline="0" dirty="0" smtClean="0"/>
              <a:t>Largest Economies in 2010</a:t>
            </a:r>
            <a:endParaRPr lang="en-US" sz="1050" dirty="0"/>
          </a:p>
        </c:rich>
      </c:tx>
      <c:layout>
        <c:manualLayout>
          <c:xMode val="edge"/>
          <c:yMode val="edge"/>
          <c:x val="0.13001681118974051"/>
          <c:y val="1.5819209039548022E-2"/>
        </c:manualLayout>
      </c:layout>
      <c:overlay val="0"/>
    </c:title>
    <c:autoTitleDeleted val="0"/>
    <c:plotArea>
      <c:layout/>
      <c:bubbleChart>
        <c:varyColors val="1"/>
        <c:ser>
          <c:idx val="0"/>
          <c:order val="0"/>
          <c:tx>
            <c:v>GDP Per Capita / Oil Per Capita / Population Density</c:v>
          </c:tx>
          <c:spPr>
            <a:solidFill>
              <a:srgbClr val="4F81BD">
                <a:alpha val="51000"/>
              </a:srgbClr>
            </a:solidFill>
            <a:ln>
              <a:solidFill>
                <a:srgbClr val="4F81BD"/>
              </a:solidFill>
            </a:ln>
          </c:spPr>
          <c:invertIfNegative val="0"/>
          <c:dLbls>
            <c:dLbl>
              <c:idx val="0"/>
              <c:layout/>
              <c:tx>
                <c:strRef>
                  <c:f>Sheet1!$C$30</c:f>
                  <c:strCache>
                    <c:ptCount val="1"/>
                    <c:pt idx="0">
                      <c:v>United States, $47.2k</c:v>
                    </c:pt>
                  </c:strCache>
                </c:strRef>
              </c:tx>
              <c:dLblPos val="ctr"/>
              <c:showLegendKey val="0"/>
              <c:showVal val="1"/>
              <c:showCatName val="0"/>
              <c:showSerName val="0"/>
              <c:showPercent val="0"/>
              <c:showBubbleSize val="0"/>
            </c:dLbl>
            <c:dLbl>
              <c:idx val="1"/>
              <c:layout>
                <c:manualLayout>
                  <c:x val="-6.1416392571181769E-2"/>
                  <c:y val="-6.7798389608078654E-3"/>
                </c:manualLayout>
              </c:layout>
              <c:tx>
                <c:strRef>
                  <c:f>Sheet1!$C$31</c:f>
                  <c:strCache>
                    <c:ptCount val="1"/>
                    <c:pt idx="0">
                      <c:v>China, $4.4k</c:v>
                    </c:pt>
                  </c:strCache>
                </c:strRef>
              </c:tx>
              <c:spPr/>
              <c:txPr>
                <a:bodyPr/>
                <a:lstStyle/>
                <a:p>
                  <a:pPr>
                    <a:defRPr>
                      <a:solidFill>
                        <a:srgbClr val="FF0000"/>
                      </a:solidFill>
                    </a:defRPr>
                  </a:pPr>
                  <a:endParaRPr lang="en-US"/>
                </a:p>
              </c:txPr>
              <c:dLblPos val="r"/>
              <c:showLegendKey val="0"/>
              <c:showVal val="1"/>
              <c:showCatName val="0"/>
              <c:showSerName val="0"/>
              <c:showPercent val="0"/>
              <c:showBubbleSize val="0"/>
            </c:dLbl>
            <c:dLbl>
              <c:idx val="2"/>
              <c:layout>
                <c:manualLayout>
                  <c:x val="-9.9663776205189542E-2"/>
                  <c:y val="-2.3611370612571735E-3"/>
                </c:manualLayout>
              </c:layout>
              <c:tx>
                <c:strRef>
                  <c:f>Sheet1!$C$32</c:f>
                  <c:strCache>
                    <c:ptCount val="1"/>
                    <c:pt idx="0">
                      <c:v>Japan, $43.1k</c:v>
                    </c:pt>
                  </c:strCache>
                </c:strRef>
              </c:tx>
              <c:dLblPos val="r"/>
              <c:showLegendKey val="0"/>
              <c:showVal val="1"/>
              <c:showCatName val="0"/>
              <c:showSerName val="0"/>
              <c:showPercent val="0"/>
              <c:showBubbleSize val="0"/>
            </c:dLbl>
            <c:dLbl>
              <c:idx val="3"/>
              <c:layout/>
              <c:tx>
                <c:strRef>
                  <c:f>Sheet1!$C$33</c:f>
                  <c:strCache>
                    <c:ptCount val="1"/>
                    <c:pt idx="0">
                      <c:v>Germany, $40.5k</c:v>
                    </c:pt>
                  </c:strCache>
                </c:strRef>
              </c:tx>
              <c:dLblPos val="ctr"/>
              <c:showLegendKey val="0"/>
              <c:showVal val="1"/>
              <c:showCatName val="0"/>
              <c:showSerName val="0"/>
              <c:showPercent val="0"/>
              <c:showBubbleSize val="0"/>
            </c:dLbl>
            <c:dLbl>
              <c:idx val="4"/>
              <c:layout/>
              <c:tx>
                <c:strRef>
                  <c:f>Sheet1!$C$34</c:f>
                  <c:strCache>
                    <c:ptCount val="1"/>
                    <c:pt idx="0">
                      <c:v>France, $39.5k</c:v>
                    </c:pt>
                  </c:strCache>
                </c:strRef>
              </c:tx>
              <c:dLblPos val="ctr"/>
              <c:showLegendKey val="0"/>
              <c:showVal val="1"/>
              <c:showCatName val="0"/>
              <c:showSerName val="0"/>
              <c:showPercent val="0"/>
              <c:showBubbleSize val="0"/>
            </c:dLbl>
            <c:dLbl>
              <c:idx val="5"/>
              <c:layout>
                <c:manualLayout>
                  <c:x val="-0.12862745098039213"/>
                  <c:y val="-3.9800995024875619E-3"/>
                </c:manualLayout>
              </c:layout>
              <c:tx>
                <c:strRef>
                  <c:f>Sheet1!$C$35</c:f>
                  <c:strCache>
                    <c:ptCount val="1"/>
                    <c:pt idx="0">
                      <c:v>United Kingdom, $36.1k</c:v>
                    </c:pt>
                  </c:strCache>
                </c:strRef>
              </c:tx>
              <c:dLblPos val="r"/>
              <c:showLegendKey val="0"/>
              <c:showVal val="1"/>
              <c:showCatName val="0"/>
              <c:showSerName val="0"/>
              <c:showPercent val="0"/>
              <c:showBubbleSize val="0"/>
            </c:dLbl>
            <c:dLbl>
              <c:idx val="6"/>
              <c:layout/>
              <c:tx>
                <c:strRef>
                  <c:f>Sheet1!$C$36</c:f>
                  <c:strCache>
                    <c:ptCount val="1"/>
                    <c:pt idx="0">
                      <c:v>Brazil, $10.7k</c:v>
                    </c:pt>
                  </c:strCache>
                </c:strRef>
              </c:tx>
              <c:dLblPos val="ctr"/>
              <c:showLegendKey val="0"/>
              <c:showVal val="1"/>
              <c:showCatName val="0"/>
              <c:showSerName val="0"/>
              <c:showPercent val="0"/>
              <c:showBubbleSize val="0"/>
            </c:dLbl>
            <c:dLbl>
              <c:idx val="7"/>
              <c:layout/>
              <c:tx>
                <c:strRef>
                  <c:f>Sheet1!$C$37</c:f>
                  <c:strCache>
                    <c:ptCount val="1"/>
                    <c:pt idx="0">
                      <c:v>Italy, $33.9k</c:v>
                    </c:pt>
                  </c:strCache>
                </c:strRef>
              </c:tx>
              <c:dLblPos val="ctr"/>
              <c:showLegendKey val="0"/>
              <c:showVal val="1"/>
              <c:showCatName val="0"/>
              <c:showSerName val="0"/>
              <c:showPercent val="0"/>
              <c:showBubbleSize val="0"/>
            </c:dLbl>
            <c:dLbl>
              <c:idx val="8"/>
              <c:layout>
                <c:manualLayout>
                  <c:x val="-2.8213960596697566E-2"/>
                  <c:y val="-2.033916099470617E-2"/>
                </c:manualLayout>
              </c:layout>
              <c:tx>
                <c:strRef>
                  <c:f>Sheet1!$C$38</c:f>
                  <c:strCache>
                    <c:ptCount val="1"/>
                    <c:pt idx="0">
                      <c:v>India, $1.5k</c:v>
                    </c:pt>
                  </c:strCache>
                </c:strRef>
              </c:tx>
              <c:spPr/>
              <c:txPr>
                <a:bodyPr/>
                <a:lstStyle/>
                <a:p>
                  <a:pPr>
                    <a:defRPr>
                      <a:solidFill>
                        <a:srgbClr val="FF0000"/>
                      </a:solidFill>
                    </a:defRPr>
                  </a:pPr>
                  <a:endParaRPr lang="en-US"/>
                </a:p>
              </c:txPr>
              <c:dLblPos val="r"/>
              <c:showLegendKey val="0"/>
              <c:showVal val="1"/>
              <c:showCatName val="0"/>
              <c:showSerName val="0"/>
              <c:showPercent val="0"/>
              <c:showBubbleSize val="0"/>
            </c:dLbl>
            <c:dLbl>
              <c:idx val="9"/>
              <c:layout/>
              <c:tx>
                <c:strRef>
                  <c:f>Sheet1!$C$39</c:f>
                  <c:strCache>
                    <c:ptCount val="1"/>
                    <c:pt idx="0">
                      <c:v>Canada, $46.1k</c:v>
                    </c:pt>
                  </c:strCache>
                </c:strRef>
              </c:tx>
              <c:dLblPos val="ctr"/>
              <c:showLegendKey val="0"/>
              <c:showVal val="1"/>
              <c:showCatName val="0"/>
              <c:showSerName val="0"/>
              <c:showPercent val="0"/>
              <c:showBubbleSize val="0"/>
            </c:dLbl>
            <c:dLbl>
              <c:idx val="10"/>
              <c:layout>
                <c:manualLayout>
                  <c:x val="-6.4583806770989072E-2"/>
                  <c:y val="-3.8789981760754483E-3"/>
                </c:manualLayout>
              </c:layout>
              <c:tx>
                <c:strRef>
                  <c:f>Sheet1!$C$40</c:f>
                  <c:strCache>
                    <c:ptCount val="1"/>
                    <c:pt idx="0">
                      <c:v>Russia, $10.4k</c:v>
                    </c:pt>
                  </c:strCache>
                </c:strRef>
              </c:tx>
              <c:dLblPos val="r"/>
              <c:showLegendKey val="0"/>
              <c:showVal val="1"/>
              <c:showCatName val="0"/>
              <c:showSerName val="0"/>
              <c:showPercent val="0"/>
              <c:showBubbleSize val="0"/>
            </c:dLbl>
            <c:dLbl>
              <c:idx val="11"/>
              <c:layout/>
              <c:tx>
                <c:strRef>
                  <c:f>Sheet1!$C$41</c:f>
                  <c:strCache>
                    <c:ptCount val="1"/>
                    <c:pt idx="0">
                      <c:v>Spain, $30.5k</c:v>
                    </c:pt>
                  </c:strCache>
                </c:strRef>
              </c:tx>
              <c:dLblPos val="ctr"/>
              <c:showLegendKey val="0"/>
              <c:showVal val="1"/>
              <c:showCatName val="0"/>
              <c:showSerName val="0"/>
              <c:showPercent val="0"/>
              <c:showBubbleSize val="0"/>
            </c:dLbl>
            <c:dLbl>
              <c:idx val="12"/>
              <c:layout/>
              <c:tx>
                <c:strRef>
                  <c:f>Sheet1!$C$42</c:f>
                  <c:strCache>
                    <c:ptCount val="1"/>
                    <c:pt idx="0">
                      <c:v>Australia, $55.4k</c:v>
                    </c:pt>
                  </c:strCache>
                </c:strRef>
              </c:tx>
              <c:dLblPos val="ctr"/>
              <c:showLegendKey val="0"/>
              <c:showVal val="1"/>
              <c:showCatName val="0"/>
              <c:showSerName val="0"/>
              <c:showPercent val="0"/>
              <c:showBubbleSize val="0"/>
            </c:dLbl>
            <c:dLbl>
              <c:idx val="13"/>
              <c:layout>
                <c:manualLayout>
                  <c:x val="-7.1176408831249038E-2"/>
                  <c:y val="-1.990049751243781E-3"/>
                </c:manualLayout>
              </c:layout>
              <c:tx>
                <c:strRef>
                  <c:f>Sheet1!$C$43</c:f>
                  <c:strCache>
                    <c:ptCount val="1"/>
                    <c:pt idx="0">
                      <c:v>Mexico, $9.2k</c:v>
                    </c:pt>
                  </c:strCache>
                </c:strRef>
              </c:tx>
              <c:dLblPos val="r"/>
              <c:showLegendKey val="0"/>
              <c:showVal val="1"/>
              <c:showCatName val="0"/>
              <c:showSerName val="0"/>
              <c:showPercent val="0"/>
              <c:showBubbleSize val="0"/>
            </c:dLbl>
            <c:dLbl>
              <c:idx val="14"/>
              <c:layout/>
              <c:tx>
                <c:strRef>
                  <c:f>Sheet1!$C$44</c:f>
                  <c:strCache>
                    <c:ptCount val="1"/>
                    <c:pt idx="0">
                      <c:v>South Korea, $20.8k</c:v>
                    </c:pt>
                  </c:strCache>
                </c:strRef>
              </c:tx>
              <c:dLblPos val="ctr"/>
              <c:showLegendKey val="0"/>
              <c:showVal val="1"/>
              <c:showCatName val="0"/>
              <c:showSerName val="0"/>
              <c:showPercent val="0"/>
              <c:showBubbleSize val="0"/>
            </c:dLbl>
            <c:dLbl>
              <c:idx val="15"/>
              <c:layout/>
              <c:tx>
                <c:strRef>
                  <c:f>Sheet1!$C$45</c:f>
                  <c:strCache>
                    <c:ptCount val="1"/>
                    <c:pt idx="0">
                      <c:v>Netherlands, $47.2k</c:v>
                    </c:pt>
                  </c:strCache>
                </c:strRef>
              </c:tx>
              <c:dLblPos val="ctr"/>
              <c:showLegendKey val="0"/>
              <c:showVal val="1"/>
              <c:showCatName val="0"/>
              <c:showSerName val="0"/>
              <c:showPercent val="0"/>
              <c:showBubbleSize val="0"/>
            </c:dLbl>
            <c:dLbl>
              <c:idx val="16"/>
              <c:layout>
                <c:manualLayout>
                  <c:x val="-7.540290375095518E-2"/>
                  <c:y val="7.4204368521731392E-3"/>
                </c:manualLayout>
              </c:layout>
              <c:tx>
                <c:strRef>
                  <c:f>Sheet1!$C$46</c:f>
                  <c:strCache>
                    <c:ptCount val="1"/>
                    <c:pt idx="0">
                      <c:v>Turkey, $10.1k</c:v>
                    </c:pt>
                  </c:strCache>
                </c:strRef>
              </c:tx>
              <c:dLblPos val="r"/>
              <c:showLegendKey val="0"/>
              <c:showVal val="1"/>
              <c:showCatName val="0"/>
              <c:showSerName val="0"/>
              <c:showPercent val="0"/>
              <c:showBubbleSize val="0"/>
            </c:dLbl>
            <c:dLbl>
              <c:idx val="17"/>
              <c:layout>
                <c:manualLayout>
                  <c:x val="-9.3502774178544135E-2"/>
                  <c:y val="1.2749855420614796E-2"/>
                </c:manualLayout>
              </c:layout>
              <c:tx>
                <c:strRef>
                  <c:f>Sheet1!$C$47</c:f>
                  <c:strCache>
                    <c:ptCount val="1"/>
                    <c:pt idx="0">
                      <c:v>Indonesia, $2.9k</c:v>
                    </c:pt>
                  </c:strCache>
                </c:strRef>
              </c:tx>
              <c:dLblPos val="r"/>
              <c:showLegendKey val="0"/>
              <c:showVal val="1"/>
              <c:showCatName val="0"/>
              <c:showSerName val="0"/>
              <c:showPercent val="0"/>
              <c:showBubbleSize val="0"/>
            </c:dLbl>
            <c:dLbl>
              <c:idx val="18"/>
              <c:layout/>
              <c:tx>
                <c:strRef>
                  <c:f>Sheet1!$C$48</c:f>
                  <c:strCache>
                    <c:ptCount val="1"/>
                    <c:pt idx="0">
                      <c:v>Switzerland, $66.9k</c:v>
                    </c:pt>
                  </c:strCache>
                </c:strRef>
              </c:tx>
              <c:dLblPos val="ctr"/>
              <c:showLegendKey val="0"/>
              <c:showVal val="1"/>
              <c:showCatName val="0"/>
              <c:showSerName val="0"/>
              <c:showPercent val="0"/>
              <c:showBubbleSize val="0"/>
            </c:dLbl>
            <c:dLbl>
              <c:idx val="19"/>
              <c:layout>
                <c:manualLayout>
                  <c:x val="-6.9035117445762323E-2"/>
                  <c:y val="1.3559322033898305E-2"/>
                </c:manualLayout>
              </c:layout>
              <c:tx>
                <c:strRef>
                  <c:f>Sheet1!$C$49</c:f>
                  <c:strCache>
                    <c:ptCount val="1"/>
                    <c:pt idx="0">
                      <c:v>Poland, $12.3k</c:v>
                    </c:pt>
                  </c:strCache>
                </c:strRef>
              </c:tx>
              <c:dLblPos val="r"/>
              <c:showLegendKey val="0"/>
              <c:showVal val="1"/>
              <c:showCatName val="0"/>
              <c:showSerName val="0"/>
              <c:showPercent val="0"/>
              <c:showBubbleSize val="0"/>
            </c:dLbl>
            <c:dLbl>
              <c:idx val="20"/>
              <c:layout>
                <c:manualLayout>
                  <c:x val="-9.9409814279544165E-2"/>
                  <c:y val="4.3509052893812E-3"/>
                </c:manualLayout>
              </c:layout>
              <c:tx>
                <c:strRef>
                  <c:f>Sheet1!$C$50</c:f>
                  <c:strCache>
                    <c:ptCount val="1"/>
                    <c:pt idx="0">
                      <c:v>Belgium, $43k</c:v>
                    </c:pt>
                  </c:strCache>
                </c:strRef>
              </c:tx>
              <c:dLblPos val="r"/>
              <c:showLegendKey val="0"/>
              <c:showVal val="1"/>
              <c:showCatName val="0"/>
              <c:showSerName val="0"/>
              <c:showPercent val="0"/>
              <c:showBubbleSize val="0"/>
            </c:dLbl>
            <c:dLbl>
              <c:idx val="21"/>
              <c:layout/>
              <c:tx>
                <c:strRef>
                  <c:f>Sheet1!$C$51</c:f>
                  <c:strCache>
                    <c:ptCount val="1"/>
                    <c:pt idx="0">
                      <c:v>Sweden, $48.8k</c:v>
                    </c:pt>
                  </c:strCache>
                </c:strRef>
              </c:tx>
              <c:dLblPos val="ctr"/>
              <c:showLegendKey val="0"/>
              <c:showVal val="1"/>
              <c:showCatName val="0"/>
              <c:showSerName val="0"/>
              <c:showPercent val="0"/>
              <c:showBubbleSize val="0"/>
            </c:dLbl>
            <c:dLbl>
              <c:idx val="22"/>
              <c:layout/>
              <c:tx>
                <c:strRef>
                  <c:f>Sheet1!$C$52</c:f>
                  <c:strCache>
                    <c:ptCount val="1"/>
                    <c:pt idx="0">
                      <c:v>Saudi Arabia, $15.8k</c:v>
                    </c:pt>
                  </c:strCache>
                </c:strRef>
              </c:tx>
              <c:dLblPos val="ctr"/>
              <c:showLegendKey val="0"/>
              <c:showVal val="1"/>
              <c:showCatName val="0"/>
              <c:showSerName val="0"/>
              <c:showPercent val="0"/>
              <c:showBubbleSize val="0"/>
            </c:dLbl>
            <c:dLbl>
              <c:idx val="23"/>
              <c:layout>
                <c:manualLayout>
                  <c:x val="-0.12028226851390411"/>
                  <c:y val="-5.6497175141242938E-2"/>
                </c:manualLayout>
              </c:layout>
              <c:tx>
                <c:strRef>
                  <c:f>Sheet1!$C$53</c:f>
                  <c:strCache>
                    <c:ptCount val="1"/>
                    <c:pt idx="0">
                      <c:v>Norway, $84.8k</c:v>
                    </c:pt>
                  </c:strCache>
                </c:strRef>
              </c:tx>
              <c:dLblPos val="r"/>
              <c:showLegendKey val="0"/>
              <c:showVal val="1"/>
              <c:showCatName val="0"/>
              <c:showSerName val="0"/>
              <c:showPercent val="0"/>
              <c:showBubbleSize val="0"/>
            </c:dLbl>
            <c:dLbl>
              <c:idx val="24"/>
              <c:layout>
                <c:manualLayout>
                  <c:x val="-9.5495132728662085E-2"/>
                  <c:y val="-8.7697851327906053E-3"/>
                </c:manualLayout>
              </c:layout>
              <c:tx>
                <c:strRef>
                  <c:f>Sheet1!$C$54</c:f>
                  <c:strCache>
                    <c:ptCount val="1"/>
                    <c:pt idx="0">
                      <c:v>Venezuela, $13.5k</c:v>
                    </c:pt>
                  </c:strCache>
                </c:strRef>
              </c:tx>
              <c:dLblPos val="r"/>
              <c:showLegendKey val="0"/>
              <c:showVal val="1"/>
              <c:showCatName val="0"/>
              <c:showSerName val="0"/>
              <c:showPercent val="0"/>
              <c:showBubbleSize val="0"/>
            </c:dLbl>
            <c:showLegendKey val="0"/>
            <c:showVal val="1"/>
            <c:showCatName val="0"/>
            <c:showSerName val="0"/>
            <c:showPercent val="0"/>
            <c:showBubbleSize val="0"/>
            <c:showLeaderLines val="0"/>
          </c:dLbls>
          <c:xVal>
            <c:numRef>
              <c:f>Sheet1!$H$3:$H$27</c:f>
              <c:numCache>
                <c:formatCode>General</c:formatCode>
                <c:ptCount val="25"/>
                <c:pt idx="0">
                  <c:v>22.652410643206299</c:v>
                </c:pt>
                <c:pt idx="1">
                  <c:v>2.50615424362578</c:v>
                </c:pt>
                <c:pt idx="2">
                  <c:v>12.751236953175701</c:v>
                </c:pt>
                <c:pt idx="3">
                  <c:v>11.1459736355863</c:v>
                </c:pt>
                <c:pt idx="4">
                  <c:v>10.471415201674301</c:v>
                </c:pt>
                <c:pt idx="5">
                  <c:v>9.5166153421152195</c:v>
                </c:pt>
                <c:pt idx="6">
                  <c:v>4.6358366991718301</c:v>
                </c:pt>
                <c:pt idx="7">
                  <c:v>9.2228096889399005</c:v>
                </c:pt>
                <c:pt idx="8">
                  <c:v>0.99188001414250804</c:v>
                </c:pt>
                <c:pt idx="9">
                  <c:v>23.640207108721</c:v>
                </c:pt>
                <c:pt idx="10">
                  <c:v>7.9617636684303399</c:v>
                </c:pt>
                <c:pt idx="11">
                  <c:v>11.4139767773557</c:v>
                </c:pt>
                <c:pt idx="12">
                  <c:v>15.7055386541149</c:v>
                </c:pt>
                <c:pt idx="13">
                  <c:v>6.6708841457944601</c:v>
                </c:pt>
                <c:pt idx="14">
                  <c:v>16.8139537084399</c:v>
                </c:pt>
                <c:pt idx="15">
                  <c:v>22.168871389982801</c:v>
                </c:pt>
                <c:pt idx="16">
                  <c:v>3.24246706892185</c:v>
                </c:pt>
                <c:pt idx="17">
                  <c:v>1.9659738937026801</c:v>
                </c:pt>
                <c:pt idx="18">
                  <c:v>11.3187532962235</c:v>
                </c:pt>
                <c:pt idx="19">
                  <c:v>5.3952488967066898</c:v>
                </c:pt>
                <c:pt idx="20">
                  <c:v>20.889575058145599</c:v>
                </c:pt>
                <c:pt idx="21">
                  <c:v>13.6632298822192</c:v>
                </c:pt>
                <c:pt idx="22">
                  <c:v>31.728623992215699</c:v>
                </c:pt>
                <c:pt idx="23">
                  <c:v>16.534696350639901</c:v>
                </c:pt>
                <c:pt idx="24">
                  <c:v>10.7092321564819</c:v>
                </c:pt>
              </c:numCache>
            </c:numRef>
          </c:xVal>
          <c:yVal>
            <c:numRef>
              <c:f>Sheet1!$F$3:$F$27</c:f>
              <c:numCache>
                <c:formatCode>General</c:formatCode>
                <c:ptCount val="25"/>
                <c:pt idx="0">
                  <c:v>87.504229387201207</c:v>
                </c:pt>
                <c:pt idx="1">
                  <c:v>371.60946137201199</c:v>
                </c:pt>
                <c:pt idx="2">
                  <c:v>905.61090007046198</c:v>
                </c:pt>
                <c:pt idx="3">
                  <c:v>606.97031364481495</c:v>
                </c:pt>
                <c:pt idx="4">
                  <c:v>306.81384469012698</c:v>
                </c:pt>
                <c:pt idx="5">
                  <c:v>666.08461554528105</c:v>
                </c:pt>
                <c:pt idx="6">
                  <c:v>59.686011435018699</c:v>
                </c:pt>
                <c:pt idx="7">
                  <c:v>532.57496455978901</c:v>
                </c:pt>
                <c:pt idx="8">
                  <c:v>1020.02075022002</c:v>
                </c:pt>
                <c:pt idx="9">
                  <c:v>9.7147594310348406</c:v>
                </c:pt>
                <c:pt idx="10">
                  <c:v>22.417642333672799</c:v>
                </c:pt>
                <c:pt idx="11">
                  <c:v>239.127103492478</c:v>
                </c:pt>
                <c:pt idx="12">
                  <c:v>7.5278661923560497</c:v>
                </c:pt>
                <c:pt idx="13">
                  <c:v>151.11723183206999</c:v>
                </c:pt>
                <c:pt idx="14">
                  <c:v>1306.0840769981501</c:v>
                </c:pt>
                <c:pt idx="15">
                  <c:v>1274.45006236319</c:v>
                </c:pt>
                <c:pt idx="16">
                  <c:v>244.828887291299</c:v>
                </c:pt>
                <c:pt idx="17">
                  <c:v>342.94168820907902</c:v>
                </c:pt>
                <c:pt idx="18">
                  <c:v>506.68215766180202</c:v>
                </c:pt>
                <c:pt idx="19">
                  <c:v>325.11057710338002</c:v>
                </c:pt>
                <c:pt idx="20">
                  <c:v>930.54466403776701</c:v>
                </c:pt>
                <c:pt idx="21">
                  <c:v>59.199197974057903</c:v>
                </c:pt>
                <c:pt idx="22">
                  <c:v>35.545108153616901</c:v>
                </c:pt>
                <c:pt idx="23">
                  <c:v>41.420478283116601</c:v>
                </c:pt>
                <c:pt idx="24">
                  <c:v>84.666081384194001</c:v>
                </c:pt>
              </c:numCache>
            </c:numRef>
          </c:yVal>
          <c:bubbleSize>
            <c:numRef>
              <c:f>Sheet1!$D$3:$D$27</c:f>
              <c:numCache>
                <c:formatCode>General</c:formatCode>
                <c:ptCount val="25"/>
                <c:pt idx="0">
                  <c:v>47184.473377996197</c:v>
                </c:pt>
                <c:pt idx="1">
                  <c:v>4392.6110681058499</c:v>
                </c:pt>
                <c:pt idx="2">
                  <c:v>43136.859696094099</c:v>
                </c:pt>
                <c:pt idx="3">
                  <c:v>40508.8681642378</c:v>
                </c:pt>
                <c:pt idx="4">
                  <c:v>39459.547396350303</c:v>
                </c:pt>
                <c:pt idx="5">
                  <c:v>36099.707879898502</c:v>
                </c:pt>
                <c:pt idx="6">
                  <c:v>10710.065967450901</c:v>
                </c:pt>
                <c:pt idx="7">
                  <c:v>33916.877183283301</c:v>
                </c:pt>
                <c:pt idx="8">
                  <c:v>1476.6027254677699</c:v>
                </c:pt>
                <c:pt idx="9">
                  <c:v>46148.0444934646</c:v>
                </c:pt>
                <c:pt idx="10">
                  <c:v>10439.6424272186</c:v>
                </c:pt>
                <c:pt idx="11">
                  <c:v>30541.606456698799</c:v>
                </c:pt>
                <c:pt idx="12">
                  <c:v>55385.040844111601</c:v>
                </c:pt>
                <c:pt idx="13">
                  <c:v>9166.2280559485098</c:v>
                </c:pt>
                <c:pt idx="14">
                  <c:v>20756.688661147498</c:v>
                </c:pt>
                <c:pt idx="15">
                  <c:v>47158.873115406903</c:v>
                </c:pt>
                <c:pt idx="16">
                  <c:v>10106.3924283212</c:v>
                </c:pt>
                <c:pt idx="17">
                  <c:v>2945.57669106807</c:v>
                </c:pt>
                <c:pt idx="18">
                  <c:v>66933.658287498503</c:v>
                </c:pt>
                <c:pt idx="19">
                  <c:v>12270.6458450961</c:v>
                </c:pt>
                <c:pt idx="20">
                  <c:v>42969.454089126601</c:v>
                </c:pt>
                <c:pt idx="21">
                  <c:v>48832.277781659199</c:v>
                </c:pt>
                <c:pt idx="22">
                  <c:v>15835.936004183801</c:v>
                </c:pt>
                <c:pt idx="23">
                  <c:v>84839.591820353598</c:v>
                </c:pt>
                <c:pt idx="24">
                  <c:v>13451.192233727401</c:v>
                </c:pt>
              </c:numCache>
            </c:numRef>
          </c:bubbleSize>
          <c:bubble3D val="0"/>
        </c:ser>
        <c:dLbls>
          <c:showLegendKey val="0"/>
          <c:showVal val="0"/>
          <c:showCatName val="0"/>
          <c:showSerName val="0"/>
          <c:showPercent val="0"/>
          <c:showBubbleSize val="0"/>
        </c:dLbls>
        <c:bubbleScale val="75"/>
        <c:showNegBubbles val="0"/>
        <c:sizeRepresents val="w"/>
        <c:axId val="80401152"/>
        <c:axId val="80403072"/>
      </c:bubbleChart>
      <c:valAx>
        <c:axId val="80401152"/>
        <c:scaling>
          <c:orientation val="minMax"/>
          <c:max val="35"/>
          <c:min val="0"/>
        </c:scaling>
        <c:delete val="0"/>
        <c:axPos val="b"/>
        <c:title>
          <c:tx>
            <c:rich>
              <a:bodyPr/>
              <a:lstStyle/>
              <a:p>
                <a:pPr>
                  <a:defRPr b="0"/>
                </a:pPr>
                <a:r>
                  <a:rPr lang="en-US" b="0"/>
                  <a:t>Annual Barrels Consumed Per Person</a:t>
                </a:r>
              </a:p>
            </c:rich>
          </c:tx>
          <c:layout/>
          <c:overlay val="0"/>
        </c:title>
        <c:numFmt formatCode="General" sourceLinked="1"/>
        <c:majorTickMark val="out"/>
        <c:minorTickMark val="none"/>
        <c:tickLblPos val="nextTo"/>
        <c:crossAx val="80403072"/>
        <c:crosses val="autoZero"/>
        <c:crossBetween val="midCat"/>
      </c:valAx>
      <c:valAx>
        <c:axId val="80403072"/>
        <c:scaling>
          <c:orientation val="minMax"/>
          <c:max val="1400"/>
          <c:min val="-200"/>
        </c:scaling>
        <c:delete val="0"/>
        <c:axPos val="l"/>
        <c:majorGridlines/>
        <c:title>
          <c:tx>
            <c:rich>
              <a:bodyPr rot="-5400000" vert="horz"/>
              <a:lstStyle/>
              <a:p>
                <a:pPr>
                  <a:defRPr b="0"/>
                </a:pPr>
                <a:r>
                  <a:rPr lang="en-US" b="0"/>
                  <a:t>Population per Square Mile</a:t>
                </a:r>
              </a:p>
            </c:rich>
          </c:tx>
          <c:layout/>
          <c:overlay val="0"/>
        </c:title>
        <c:numFmt formatCode="General" sourceLinked="1"/>
        <c:majorTickMark val="out"/>
        <c:minorTickMark val="none"/>
        <c:tickLblPos val="nextTo"/>
        <c:crossAx val="80401152"/>
        <c:crosses val="autoZero"/>
        <c:crossBetween val="midCat"/>
      </c:valAx>
    </c:plotArea>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World Theoretical Model v. Actual Data</a:t>
            </a:r>
          </a:p>
        </c:rich>
      </c:tx>
      <c:layout/>
      <c:overlay val="0"/>
    </c:title>
    <c:autoTitleDeleted val="0"/>
    <c:plotArea>
      <c:layout/>
      <c:lineChart>
        <c:grouping val="standard"/>
        <c:varyColors val="0"/>
        <c:ser>
          <c:idx val="0"/>
          <c:order val="0"/>
          <c:tx>
            <c:v>Theoretical</c:v>
          </c:tx>
          <c:spPr>
            <a:ln w="19050">
              <a:solidFill>
                <a:schemeClr val="tx1"/>
              </a:solidFill>
            </a:ln>
          </c:spPr>
          <c:marker>
            <c:symbol val="none"/>
          </c:marker>
          <c:cat>
            <c:numRef>
              <c:f>world_logistic!$A$89:$A$167</c:f>
              <c:numCache>
                <c:formatCode>General</c:formatCode>
                <c:ptCount val="79"/>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pt idx="66">
                  <c:v>2012</c:v>
                </c:pt>
                <c:pt idx="67">
                  <c:v>2013</c:v>
                </c:pt>
                <c:pt idx="68">
                  <c:v>2014</c:v>
                </c:pt>
                <c:pt idx="69">
                  <c:v>2015</c:v>
                </c:pt>
                <c:pt idx="70">
                  <c:v>2016</c:v>
                </c:pt>
                <c:pt idx="71">
                  <c:v>2017</c:v>
                </c:pt>
                <c:pt idx="72">
                  <c:v>2018</c:v>
                </c:pt>
                <c:pt idx="73">
                  <c:v>2019</c:v>
                </c:pt>
                <c:pt idx="74">
                  <c:v>2020</c:v>
                </c:pt>
                <c:pt idx="75">
                  <c:v>2021</c:v>
                </c:pt>
                <c:pt idx="76">
                  <c:v>2022</c:v>
                </c:pt>
                <c:pt idx="77">
                  <c:v>2023</c:v>
                </c:pt>
                <c:pt idx="78">
                  <c:v>2024</c:v>
                </c:pt>
              </c:numCache>
            </c:numRef>
          </c:cat>
          <c:val>
            <c:numRef>
              <c:f>world_logistic!$H$89:$H$167</c:f>
              <c:numCache>
                <c:formatCode>General</c:formatCode>
                <c:ptCount val="79"/>
                <c:pt idx="0">
                  <c:v>8315.2870300584291</c:v>
                </c:pt>
                <c:pt idx="1">
                  <c:v>8809.9696681294245</c:v>
                </c:pt>
                <c:pt idx="2">
                  <c:v>9332.1790728613469</c:v>
                </c:pt>
                <c:pt idx="3">
                  <c:v>9883.2083321538648</c:v>
                </c:pt>
                <c:pt idx="4">
                  <c:v>10464.380820930081</c:v>
                </c:pt>
                <c:pt idx="5">
                  <c:v>11077.046605323449</c:v>
                </c:pt>
                <c:pt idx="6">
                  <c:v>11722.578110825611</c:v>
                </c:pt>
                <c:pt idx="7">
                  <c:v>12402.364976773273</c:v>
                </c:pt>
                <c:pt idx="8">
                  <c:v>13117.808016052109</c:v>
                </c:pt>
                <c:pt idx="9">
                  <c:v>13870.312196075507</c:v>
                </c:pt>
                <c:pt idx="10">
                  <c:v>14661.278555196659</c:v>
                </c:pt>
                <c:pt idx="11">
                  <c:v>15492.094967964988</c:v>
                </c:pt>
                <c:pt idx="12">
                  <c:v>16364.125673374905</c:v>
                </c:pt>
                <c:pt idx="13">
                  <c:v>17278.699482767319</c:v>
                </c:pt>
                <c:pt idx="14">
                  <c:v>18237.096588739478</c:v>
                </c:pt>
                <c:pt idx="15">
                  <c:v>19240.533903662501</c:v>
                </c:pt>
                <c:pt idx="16">
                  <c:v>20290.14886665146</c:v>
                </c:pt>
                <c:pt idx="17">
                  <c:v>21386.981671521535</c:v>
                </c:pt>
                <c:pt idx="18">
                  <c:v>22531.955885857325</c:v>
                </c:pt>
                <c:pt idx="19">
                  <c:v>23725.857453285396</c:v>
                </c:pt>
                <c:pt idx="20">
                  <c:v>24969.312097808292</c:v>
                </c:pt>
                <c:pt idx="21">
                  <c:v>26262.761181029509</c:v>
                </c:pt>
                <c:pt idx="22">
                  <c:v>27606.436100592065</c:v>
                </c:pt>
                <c:pt idx="23">
                  <c:v>29000.331361413697</c:v>
                </c:pt>
                <c:pt idx="24">
                  <c:v>30444.176500347283</c:v>
                </c:pt>
                <c:pt idx="25">
                  <c:v>31937.407099720935</c:v>
                </c:pt>
                <c:pt idx="26">
                  <c:v>33479.135185357176</c:v>
                </c:pt>
                <c:pt idx="27">
                  <c:v>35068.119369651504</c:v>
                </c:pt>
                <c:pt idx="28">
                  <c:v>36702.735169024105</c:v>
                </c:pt>
                <c:pt idx="29">
                  <c:v>38380.945996382492</c:v>
                </c:pt>
                <c:pt idx="30">
                  <c:v>40100.275401270956</c:v>
                </c:pt>
                <c:pt idx="31">
                  <c:v>41857.781201090133</c:v>
                </c:pt>
                <c:pt idx="32">
                  <c:v>43650.032213447215</c:v>
                </c:pt>
                <c:pt idx="33">
                  <c:v>45473.088359341134</c:v>
                </c:pt>
                <c:pt idx="34">
                  <c:v>47322.484956004213</c:v>
                </c:pt>
                <c:pt idx="35">
                  <c:v>49193.222053025755</c:v>
                </c:pt>
                <c:pt idx="36">
                  <c:v>51079.759681862175</c:v>
                </c:pt>
                <c:pt idx="37">
                  <c:v>52976.01988291397</c:v>
                </c:pt>
                <c:pt idx="38">
                  <c:v>54875.396341984655</c:v>
                </c:pt>
                <c:pt idx="39">
                  <c:v>56770.772405587268</c:v>
                </c:pt>
                <c:pt idx="40">
                  <c:v>58654.548149136441</c:v>
                </c:pt>
                <c:pt idx="41">
                  <c:v>60518.677041484385</c:v>
                </c:pt>
                <c:pt idx="42">
                  <c:v>62354.712582630586</c:v>
                </c:pt>
                <c:pt idx="43">
                  <c:v>64153.865089253151</c:v>
                </c:pt>
                <c:pt idx="44">
                  <c:v>65907.068567409049</c:v>
                </c:pt>
                <c:pt idx="45">
                  <c:v>67605.057347494512</c:v>
                </c:pt>
                <c:pt idx="46">
                  <c:v>69238.451869676399</c:v>
                </c:pt>
                <c:pt idx="47">
                  <c:v>70797.852706842023</c:v>
                </c:pt>
                <c:pt idx="48">
                  <c:v>72273.941606839711</c:v>
                </c:pt>
                <c:pt idx="49">
                  <c:v>73657.588038275077</c:v>
                </c:pt>
                <c:pt idx="50">
                  <c:v>74939.959447203015</c:v>
                </c:pt>
                <c:pt idx="51">
                  <c:v>76112.633189369008</c:v>
                </c:pt>
                <c:pt idx="52">
                  <c:v>77167.707907344608</c:v>
                </c:pt>
                <c:pt idx="53">
                  <c:v>78097.91198646574</c:v>
                </c:pt>
                <c:pt idx="54">
                  <c:v>78896.706658353418</c:v>
                </c:pt>
                <c:pt idx="55">
                  <c:v>79558.381334010133</c:v>
                </c:pt>
                <c:pt idx="56">
                  <c:v>80078.138844653411</c:v>
                </c:pt>
                <c:pt idx="57">
                  <c:v>80452.168448418422</c:v>
                </c:pt>
                <c:pt idx="58">
                  <c:v>80677.704721543283</c:v>
                </c:pt>
                <c:pt idx="59">
                  <c:v>80753.070786122742</c:v>
                </c:pt>
                <c:pt idx="60">
                  <c:v>80677.704721543283</c:v>
                </c:pt>
                <c:pt idx="61">
                  <c:v>80452.168448418422</c:v>
                </c:pt>
                <c:pt idx="62">
                  <c:v>80078.138844653411</c:v>
                </c:pt>
                <c:pt idx="63">
                  <c:v>79558.381334010133</c:v>
                </c:pt>
                <c:pt idx="64">
                  <c:v>78896.706658353418</c:v>
                </c:pt>
                <c:pt idx="65">
                  <c:v>78097.91198646574</c:v>
                </c:pt>
                <c:pt idx="66">
                  <c:v>77167.707907344608</c:v>
                </c:pt>
                <c:pt idx="67">
                  <c:v>76112.633189369008</c:v>
                </c:pt>
                <c:pt idx="68">
                  <c:v>74939.959447203015</c:v>
                </c:pt>
                <c:pt idx="69">
                  <c:v>73657.588038275077</c:v>
                </c:pt>
                <c:pt idx="70">
                  <c:v>72273.941606839711</c:v>
                </c:pt>
                <c:pt idx="71">
                  <c:v>70797.852706842023</c:v>
                </c:pt>
                <c:pt idx="72">
                  <c:v>69238.451869676399</c:v>
                </c:pt>
                <c:pt idx="73">
                  <c:v>67605.057347494512</c:v>
                </c:pt>
                <c:pt idx="74">
                  <c:v>65907.068567409049</c:v>
                </c:pt>
                <c:pt idx="75">
                  <c:v>64153.865089253151</c:v>
                </c:pt>
                <c:pt idx="76">
                  <c:v>62354.712582630586</c:v>
                </c:pt>
                <c:pt idx="77">
                  <c:v>60518.677041484385</c:v>
                </c:pt>
                <c:pt idx="78">
                  <c:v>58654.548149136441</c:v>
                </c:pt>
              </c:numCache>
            </c:numRef>
          </c:val>
          <c:smooth val="0"/>
        </c:ser>
        <c:ser>
          <c:idx val="1"/>
          <c:order val="1"/>
          <c:tx>
            <c:v>Actual</c:v>
          </c:tx>
          <c:spPr>
            <a:ln>
              <a:solidFill>
                <a:schemeClr val="accent1"/>
              </a:solidFill>
            </a:ln>
          </c:spPr>
          <c:marker>
            <c:symbol val="none"/>
          </c:marker>
          <c:cat>
            <c:numRef>
              <c:f>world_logistic!$A$89:$A$167</c:f>
              <c:numCache>
                <c:formatCode>General</c:formatCode>
                <c:ptCount val="79"/>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pt idx="66">
                  <c:v>2012</c:v>
                </c:pt>
                <c:pt idx="67">
                  <c:v>2013</c:v>
                </c:pt>
                <c:pt idx="68">
                  <c:v>2014</c:v>
                </c:pt>
                <c:pt idx="69">
                  <c:v>2015</c:v>
                </c:pt>
                <c:pt idx="70">
                  <c:v>2016</c:v>
                </c:pt>
                <c:pt idx="71">
                  <c:v>2017</c:v>
                </c:pt>
                <c:pt idx="72">
                  <c:v>2018</c:v>
                </c:pt>
                <c:pt idx="73">
                  <c:v>2019</c:v>
                </c:pt>
                <c:pt idx="74">
                  <c:v>2020</c:v>
                </c:pt>
                <c:pt idx="75">
                  <c:v>2021</c:v>
                </c:pt>
                <c:pt idx="76">
                  <c:v>2022</c:v>
                </c:pt>
                <c:pt idx="77">
                  <c:v>2023</c:v>
                </c:pt>
                <c:pt idx="78">
                  <c:v>2024</c:v>
                </c:pt>
              </c:numCache>
            </c:numRef>
          </c:cat>
          <c:val>
            <c:numRef>
              <c:f>world_logistic!$I$89:$I$167</c:f>
              <c:numCache>
                <c:formatCode>General</c:formatCode>
                <c:ptCount val="79"/>
                <c:pt idx="14">
                  <c:v>20990</c:v>
                </c:pt>
                <c:pt idx="15">
                  <c:v>22450</c:v>
                </c:pt>
                <c:pt idx="16">
                  <c:v>24350</c:v>
                </c:pt>
                <c:pt idx="17">
                  <c:v>26130</c:v>
                </c:pt>
                <c:pt idx="18">
                  <c:v>28180</c:v>
                </c:pt>
                <c:pt idx="19">
                  <c:v>30330</c:v>
                </c:pt>
                <c:pt idx="20">
                  <c:v>32960</c:v>
                </c:pt>
                <c:pt idx="21">
                  <c:v>35390</c:v>
                </c:pt>
                <c:pt idx="22">
                  <c:v>38630</c:v>
                </c:pt>
                <c:pt idx="23">
                  <c:v>41700</c:v>
                </c:pt>
                <c:pt idx="24">
                  <c:v>45890</c:v>
                </c:pt>
                <c:pt idx="25">
                  <c:v>48520</c:v>
                </c:pt>
                <c:pt idx="26">
                  <c:v>51140</c:v>
                </c:pt>
                <c:pt idx="27">
                  <c:v>58466</c:v>
                </c:pt>
                <c:pt idx="28">
                  <c:v>58510</c:v>
                </c:pt>
                <c:pt idx="29">
                  <c:v>55621</c:v>
                </c:pt>
                <c:pt idx="30">
                  <c:v>60207</c:v>
                </c:pt>
                <c:pt idx="31">
                  <c:v>62694</c:v>
                </c:pt>
                <c:pt idx="32">
                  <c:v>63240</c:v>
                </c:pt>
                <c:pt idx="33">
                  <c:v>65957</c:v>
                </c:pt>
                <c:pt idx="34">
                  <c:v>63963.116450000001</c:v>
                </c:pt>
                <c:pt idx="35">
                  <c:v>60574.738729999997</c:v>
                </c:pt>
                <c:pt idx="36">
                  <c:v>58056.54062</c:v>
                </c:pt>
                <c:pt idx="37">
                  <c:v>57867.290039999993</c:v>
                </c:pt>
                <c:pt idx="38">
                  <c:v>59553.755230000002</c:v>
                </c:pt>
                <c:pt idx="39">
                  <c:v>59128.142270000011</c:v>
                </c:pt>
                <c:pt idx="40">
                  <c:v>61353.931419999994</c:v>
                </c:pt>
                <c:pt idx="41">
                  <c:v>62013.870540000011</c:v>
                </c:pt>
                <c:pt idx="42">
                  <c:v>64332.573739999993</c:v>
                </c:pt>
                <c:pt idx="43">
                  <c:v>65448.594850000001</c:v>
                </c:pt>
                <c:pt idx="44">
                  <c:v>66339.865590000001</c:v>
                </c:pt>
                <c:pt idx="45">
                  <c:v>66307.333879999918</c:v>
                </c:pt>
                <c:pt idx="46">
                  <c:v>66374.952859999918</c:v>
                </c:pt>
                <c:pt idx="47">
                  <c:v>66734.132299999968</c:v>
                </c:pt>
                <c:pt idx="48">
                  <c:v>68590.092959999878</c:v>
                </c:pt>
                <c:pt idx="49">
                  <c:v>70273.868709999995</c:v>
                </c:pt>
                <c:pt idx="50">
                  <c:v>71918.746659999379</c:v>
                </c:pt>
                <c:pt idx="51">
                  <c:v>74159.593889999378</c:v>
                </c:pt>
                <c:pt idx="52">
                  <c:v>75656.071280000004</c:v>
                </c:pt>
                <c:pt idx="53">
                  <c:v>74852.791629999992</c:v>
                </c:pt>
                <c:pt idx="54">
                  <c:v>77768.215729999996</c:v>
                </c:pt>
                <c:pt idx="55">
                  <c:v>77685.532329999973</c:v>
                </c:pt>
                <c:pt idx="56">
                  <c:v>76993.69124</c:v>
                </c:pt>
                <c:pt idx="57">
                  <c:v>79598.088640000002</c:v>
                </c:pt>
                <c:pt idx="58">
                  <c:v>83104.756959999999</c:v>
                </c:pt>
                <c:pt idx="59">
                  <c:v>84595.135590000005</c:v>
                </c:pt>
                <c:pt idx="60">
                  <c:v>84660.61692</c:v>
                </c:pt>
                <c:pt idx="61">
                  <c:v>84543.110929999995</c:v>
                </c:pt>
                <c:pt idx="62">
                  <c:v>85507.359840000005</c:v>
                </c:pt>
                <c:pt idx="63">
                  <c:v>84403.854190000027</c:v>
                </c:pt>
              </c:numCache>
            </c:numRef>
          </c:val>
          <c:smooth val="0"/>
        </c:ser>
        <c:dLbls>
          <c:showLegendKey val="0"/>
          <c:showVal val="0"/>
          <c:showCatName val="0"/>
          <c:showSerName val="0"/>
          <c:showPercent val="0"/>
          <c:showBubbleSize val="0"/>
        </c:dLbls>
        <c:marker val="1"/>
        <c:smooth val="0"/>
        <c:axId val="80473472"/>
        <c:axId val="80479360"/>
      </c:lineChart>
      <c:catAx>
        <c:axId val="80473472"/>
        <c:scaling>
          <c:orientation val="minMax"/>
        </c:scaling>
        <c:delete val="0"/>
        <c:axPos val="b"/>
        <c:numFmt formatCode="General" sourceLinked="1"/>
        <c:majorTickMark val="out"/>
        <c:minorTickMark val="none"/>
        <c:tickLblPos val="nextTo"/>
        <c:crossAx val="80479360"/>
        <c:crosses val="autoZero"/>
        <c:auto val="1"/>
        <c:lblAlgn val="ctr"/>
        <c:lblOffset val="100"/>
        <c:noMultiLvlLbl val="0"/>
      </c:catAx>
      <c:valAx>
        <c:axId val="80479360"/>
        <c:scaling>
          <c:orientation val="minMax"/>
        </c:scaling>
        <c:delete val="0"/>
        <c:axPos val="l"/>
        <c:majorGridlines/>
        <c:title>
          <c:tx>
            <c:rich>
              <a:bodyPr rot="-5400000" vert="horz"/>
              <a:lstStyle/>
              <a:p>
                <a:pPr>
                  <a:defRPr/>
                </a:pPr>
                <a:r>
                  <a:rPr lang="en-US"/>
                  <a:t>Oil Production (kbpd)</a:t>
                </a:r>
              </a:p>
            </c:rich>
          </c:tx>
          <c:layout/>
          <c:overlay val="0"/>
        </c:title>
        <c:numFmt formatCode="General" sourceLinked="1"/>
        <c:majorTickMark val="out"/>
        <c:minorTickMark val="none"/>
        <c:tickLblPos val="nextTo"/>
        <c:crossAx val="80473472"/>
        <c:crosses val="autoZero"/>
        <c:crossBetween val="between"/>
      </c:valAx>
    </c:plotArea>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US Theoretical </a:t>
            </a:r>
            <a:r>
              <a:rPr lang="en-US" dirty="0" smtClean="0"/>
              <a:t>Production </a:t>
            </a:r>
            <a:r>
              <a:rPr lang="en-US" baseline="0" dirty="0" smtClean="0"/>
              <a:t>v</a:t>
            </a:r>
            <a:r>
              <a:rPr lang="en-US" baseline="0" dirty="0"/>
              <a:t>. Actual Data</a:t>
            </a:r>
            <a:endParaRPr lang="en-US" dirty="0"/>
          </a:p>
        </c:rich>
      </c:tx>
      <c:layout/>
      <c:overlay val="0"/>
    </c:title>
    <c:autoTitleDeleted val="0"/>
    <c:plotArea>
      <c:layout/>
      <c:lineChart>
        <c:grouping val="standard"/>
        <c:varyColors val="0"/>
        <c:ser>
          <c:idx val="3"/>
          <c:order val="0"/>
          <c:tx>
            <c:v>Hubbert 1956</c:v>
          </c:tx>
          <c:spPr>
            <a:ln w="15875">
              <a:solidFill>
                <a:srgbClr val="9900CC"/>
              </a:solidFill>
            </a:ln>
          </c:spPr>
          <c:marker>
            <c:symbol val="none"/>
          </c:marker>
          <c:val>
            <c:numRef>
              <c:f>us_logistic!$U$44:$U$156</c:f>
              <c:numCache>
                <c:formatCode>General</c:formatCode>
                <c:ptCount val="113"/>
                <c:pt idx="0">
                  <c:v>316.49607583273149</c:v>
                </c:pt>
                <c:pt idx="1">
                  <c:v>338.87187243919453</c:v>
                </c:pt>
                <c:pt idx="2">
                  <c:v>362.78997519312338</c:v>
                </c:pt>
                <c:pt idx="3">
                  <c:v>388.35083938727399</c:v>
                </c:pt>
                <c:pt idx="4">
                  <c:v>415.66059522635402</c:v>
                </c:pt>
                <c:pt idx="5">
                  <c:v>444.83123632954801</c:v>
                </c:pt>
                <c:pt idx="6">
                  <c:v>475.98079227913399</c:v>
                </c:pt>
                <c:pt idx="7">
                  <c:v>509.2334804302356</c:v>
                </c:pt>
                <c:pt idx="8">
                  <c:v>544.71983147692436</c:v>
                </c:pt>
                <c:pt idx="9">
                  <c:v>582.57678247662182</c:v>
                </c:pt>
                <c:pt idx="10">
                  <c:v>622.94773016643569</c:v>
                </c:pt>
                <c:pt idx="11">
                  <c:v>665.98253646051251</c:v>
                </c:pt>
                <c:pt idx="12">
                  <c:v>711.8374769988219</c:v>
                </c:pt>
                <c:pt idx="13">
                  <c:v>760.67512252931351</c:v>
                </c:pt>
                <c:pt idx="14">
                  <c:v>812.66414175293437</c:v>
                </c:pt>
                <c:pt idx="15">
                  <c:v>867.97901305781852</c:v>
                </c:pt>
                <c:pt idx="16">
                  <c:v>926.79963132943851</c:v>
                </c:pt>
                <c:pt idx="17">
                  <c:v>989.31079477137303</c:v>
                </c:pt>
                <c:pt idx="18">
                  <c:v>1055.7015554343211</c:v>
                </c:pt>
                <c:pt idx="19">
                  <c:v>1126.1644159680798</c:v>
                </c:pt>
                <c:pt idx="20">
                  <c:v>1200.8943540286648</c:v>
                </c:pt>
                <c:pt idx="21">
                  <c:v>1280.0876548487315</c:v>
                </c:pt>
                <c:pt idx="22">
                  <c:v>1363.9405317851397</c:v>
                </c:pt>
                <c:pt idx="23">
                  <c:v>1452.6475142749398</c:v>
                </c:pt>
                <c:pt idx="24">
                  <c:v>1546.3995826603839</c:v>
                </c:pt>
                <c:pt idx="25">
                  <c:v>1645.3820298936928</c:v>
                </c:pt>
                <c:pt idx="26">
                  <c:v>1749.7720313357559</c:v>
                </c:pt>
                <c:pt idx="27">
                  <c:v>1859.7359058542061</c:v>
                </c:pt>
                <c:pt idx="28">
                  <c:v>1975.4260543632984</c:v>
                </c:pt>
                <c:pt idx="29">
                  <c:v>2096.9775659882612</c:v>
                </c:pt>
                <c:pt idx="30">
                  <c:v>2224.5044873464567</c:v>
                </c:pt>
                <c:pt idx="31">
                  <c:v>2358.0957571745839</c:v>
                </c:pt>
                <c:pt idx="32">
                  <c:v>2497.8108168466342</c:v>
                </c:pt>
                <c:pt idx="33">
                  <c:v>2643.6749173399562</c:v>
                </c:pt>
                <c:pt idx="34">
                  <c:v>2795.6741549996714</c:v>
                </c:pt>
                <c:pt idx="35">
                  <c:v>2953.7502820538084</c:v>
                </c:pt>
                <c:pt idx="36">
                  <c:v>3117.7953531881112</c:v>
                </c:pt>
                <c:pt idx="37">
                  <c:v>3287.6462864528694</c:v>
                </c:pt>
                <c:pt idx="38">
                  <c:v>3463.0794350766296</c:v>
                </c:pt>
                <c:pt idx="39">
                  <c:v>3643.8052859863842</c:v>
                </c:pt>
                <c:pt idx="40">
                  <c:v>3829.4634204169847</c:v>
                </c:pt>
                <c:pt idx="41">
                  <c:v>4019.6178911703009</c:v>
                </c:pt>
                <c:pt idx="42">
                  <c:v>4213.75318894254</c:v>
                </c:pt>
                <c:pt idx="43">
                  <c:v>4411.2709855544108</c:v>
                </c:pt>
                <c:pt idx="44">
                  <c:v>4611.4878536353608</c:v>
                </c:pt>
                <c:pt idx="45">
                  <c:v>4813.6341689473984</c:v>
                </c:pt>
                <c:pt idx="46">
                  <c:v>5016.8544016310734</c:v>
                </c:pt>
                <c:pt idx="47">
                  <c:v>5220.2089948102985</c:v>
                </c:pt>
                <c:pt idx="48">
                  <c:v>5422.6780118787938</c:v>
                </c:pt>
                <c:pt idx="49">
                  <c:v>5623.1667063716322</c:v>
                </c:pt>
                <c:pt idx="50">
                  <c:v>5820.5131299014329</c:v>
                </c:pt>
                <c:pt idx="51">
                  <c:v>6013.4978440531231</c:v>
                </c:pt>
                <c:pt idx="52">
                  <c:v>6200.8557418466307</c:v>
                </c:pt>
                <c:pt idx="53">
                  <c:v>6381.2899146229038</c:v>
                </c:pt>
                <c:pt idx="54">
                  <c:v>6553.4874230160785</c:v>
                </c:pt>
                <c:pt idx="55">
                  <c:v>6716.1367488968208</c:v>
                </c:pt>
                <c:pt idx="56">
                  <c:v>6867.9466224382741</c:v>
                </c:pt>
                <c:pt idx="57">
                  <c:v>7007.6658390076136</c:v>
                </c:pt>
                <c:pt idx="58">
                  <c:v>7134.1036090792759</c:v>
                </c:pt>
                <c:pt idx="59">
                  <c:v>7246.1499255755698</c:v>
                </c:pt>
                <c:pt idx="60">
                  <c:v>7342.7953914913714</c:v>
                </c:pt>
                <c:pt idx="61">
                  <c:v>7423.1499302992934</c:v>
                </c:pt>
                <c:pt idx="62">
                  <c:v>7486.4598053795071</c:v>
                </c:pt>
                <c:pt idx="63">
                  <c:v>7532.1224042293761</c:v>
                </c:pt>
                <c:pt idx="64">
                  <c:v>7559.6982985402192</c:v>
                </c:pt>
                <c:pt idx="65">
                  <c:v>7568.9201707937054</c:v>
                </c:pt>
                <c:pt idx="66">
                  <c:v>7559.6982985402192</c:v>
                </c:pt>
                <c:pt idx="67">
                  <c:v>7532.1224042293761</c:v>
                </c:pt>
                <c:pt idx="68">
                  <c:v>7486.4598053795071</c:v>
                </c:pt>
                <c:pt idx="69">
                  <c:v>7423.1499302992934</c:v>
                </c:pt>
                <c:pt idx="70">
                  <c:v>7342.7953914913714</c:v>
                </c:pt>
                <c:pt idx="71">
                  <c:v>7246.1499255755698</c:v>
                </c:pt>
                <c:pt idx="72">
                  <c:v>7134.1036090792759</c:v>
                </c:pt>
                <c:pt idx="73">
                  <c:v>7007.6658390076136</c:v>
                </c:pt>
                <c:pt idx="74">
                  <c:v>6867.9466224382741</c:v>
                </c:pt>
                <c:pt idx="75">
                  <c:v>6716.1367488968208</c:v>
                </c:pt>
                <c:pt idx="76">
                  <c:v>6553.4874230161095</c:v>
                </c:pt>
                <c:pt idx="77">
                  <c:v>6381.2899146229038</c:v>
                </c:pt>
                <c:pt idx="78">
                  <c:v>6200.8557418466307</c:v>
                </c:pt>
                <c:pt idx="79">
                  <c:v>6013.4978440531231</c:v>
                </c:pt>
                <c:pt idx="80">
                  <c:v>5820.5131299014329</c:v>
                </c:pt>
                <c:pt idx="81">
                  <c:v>5623.1667063716322</c:v>
                </c:pt>
                <c:pt idx="82">
                  <c:v>5422.6780118787938</c:v>
                </c:pt>
                <c:pt idx="83">
                  <c:v>5220.2089948102985</c:v>
                </c:pt>
                <c:pt idx="84">
                  <c:v>5016.8544016310734</c:v>
                </c:pt>
                <c:pt idx="85">
                  <c:v>4813.6341689473984</c:v>
                </c:pt>
                <c:pt idx="86">
                  <c:v>4611.4878536353608</c:v>
                </c:pt>
                <c:pt idx="87">
                  <c:v>4411.2709855544108</c:v>
                </c:pt>
                <c:pt idx="88">
                  <c:v>4213.75318894254</c:v>
                </c:pt>
                <c:pt idx="89">
                  <c:v>4019.6178911703009</c:v>
                </c:pt>
                <c:pt idx="90">
                  <c:v>3829.4634204169847</c:v>
                </c:pt>
                <c:pt idx="91">
                  <c:v>3643.8052859863842</c:v>
                </c:pt>
                <c:pt idx="92">
                  <c:v>3463.0794350766296</c:v>
                </c:pt>
                <c:pt idx="93">
                  <c:v>3287.6462864528694</c:v>
                </c:pt>
                <c:pt idx="94">
                  <c:v>3117.7953531881112</c:v>
                </c:pt>
                <c:pt idx="95">
                  <c:v>2953.7502820538084</c:v>
                </c:pt>
                <c:pt idx="96">
                  <c:v>2795.6741549996714</c:v>
                </c:pt>
                <c:pt idx="97">
                  <c:v>2643.6749173399562</c:v>
                </c:pt>
                <c:pt idx="98">
                  <c:v>2497.8108168466342</c:v>
                </c:pt>
                <c:pt idx="99">
                  <c:v>2358.0957571745839</c:v>
                </c:pt>
                <c:pt idx="100">
                  <c:v>2224.5044873464608</c:v>
                </c:pt>
                <c:pt idx="101">
                  <c:v>2096.9775659882612</c:v>
                </c:pt>
                <c:pt idx="102">
                  <c:v>1975.4260543632956</c:v>
                </c:pt>
                <c:pt idx="103">
                  <c:v>1859.7359058542081</c:v>
                </c:pt>
                <c:pt idx="104">
                  <c:v>1749.7720313357559</c:v>
                </c:pt>
                <c:pt idx="105">
                  <c:v>1645.3820298936898</c:v>
                </c:pt>
                <c:pt idx="106">
                  <c:v>1546.3995826603839</c:v>
                </c:pt>
                <c:pt idx="107">
                  <c:v>1452.6475142749398</c:v>
                </c:pt>
                <c:pt idx="108">
                  <c:v>1363.9405317851397</c:v>
                </c:pt>
                <c:pt idx="109">
                  <c:v>1280.0876548487315</c:v>
                </c:pt>
                <c:pt idx="110">
                  <c:v>1200.8943540286598</c:v>
                </c:pt>
                <c:pt idx="111">
                  <c:v>1126.1644159680848</c:v>
                </c:pt>
                <c:pt idx="112">
                  <c:v>1055.7015554343161</c:v>
                </c:pt>
              </c:numCache>
            </c:numRef>
          </c:val>
          <c:smooth val="0"/>
        </c:ser>
        <c:ser>
          <c:idx val="4"/>
          <c:order val="1"/>
          <c:tx>
            <c:v>Hubbert 1970</c:v>
          </c:tx>
          <c:spPr>
            <a:ln w="15875">
              <a:solidFill>
                <a:srgbClr val="008000"/>
              </a:solidFill>
            </a:ln>
          </c:spPr>
          <c:marker>
            <c:symbol val="none"/>
          </c:marker>
          <c:val>
            <c:numRef>
              <c:f>us_logistic!$AB$44:$AB$156</c:f>
              <c:numCache>
                <c:formatCode>General</c:formatCode>
                <c:ptCount val="113"/>
                <c:pt idx="0">
                  <c:v>289.60715271351779</c:v>
                </c:pt>
                <c:pt idx="1">
                  <c:v>308.71075553002743</c:v>
                </c:pt>
                <c:pt idx="2">
                  <c:v>329.04920337989432</c:v>
                </c:pt>
                <c:pt idx="3">
                  <c:v>350.69884303092732</c:v>
                </c:pt>
                <c:pt idx="4">
                  <c:v>373.74026314590958</c:v>
                </c:pt>
                <c:pt idx="5">
                  <c:v>398.2584627742329</c:v>
                </c:pt>
                <c:pt idx="6">
                  <c:v>424.3430163969233</c:v>
                </c:pt>
                <c:pt idx="7">
                  <c:v>452.08823353250665</c:v>
                </c:pt>
                <c:pt idx="8">
                  <c:v>481.59331059078869</c:v>
                </c:pt>
                <c:pt idx="9">
                  <c:v>512.96247230505446</c:v>
                </c:pt>
                <c:pt idx="10">
                  <c:v>546.30509967821376</c:v>
                </c:pt>
                <c:pt idx="11">
                  <c:v>581.73584094252351</c:v>
                </c:pt>
                <c:pt idx="12">
                  <c:v>619.37470155424853</c:v>
                </c:pt>
                <c:pt idx="13">
                  <c:v>659.34710872218238</c:v>
                </c:pt>
                <c:pt idx="14">
                  <c:v>701.78394540189981</c:v>
                </c:pt>
                <c:pt idx="15">
                  <c:v>746.82154807550296</c:v>
                </c:pt>
                <c:pt idx="16">
                  <c:v>794.60166198177797</c:v>
                </c:pt>
                <c:pt idx="17">
                  <c:v>845.27134676429353</c:v>
                </c:pt>
                <c:pt idx="18">
                  <c:v>898.98282477262478</c:v>
                </c:pt>
                <c:pt idx="19">
                  <c:v>955.8932634873529</c:v>
                </c:pt>
                <c:pt idx="20">
                  <c:v>1016.1644827542739</c:v>
                </c:pt>
                <c:pt idx="21">
                  <c:v>1079.9625767180551</c:v>
                </c:pt>
                <c:pt idx="22">
                  <c:v>1147.457439555737</c:v>
                </c:pt>
                <c:pt idx="23">
                  <c:v>1218.8221833463779</c:v>
                </c:pt>
                <c:pt idx="24">
                  <c:v>1294.2324356981344</c:v>
                </c:pt>
                <c:pt idx="25">
                  <c:v>1373.8655041187101</c:v>
                </c:pt>
                <c:pt idx="26">
                  <c:v>1457.8993935946548</c:v>
                </c:pt>
                <c:pt idx="27">
                  <c:v>1546.5116634818439</c:v>
                </c:pt>
                <c:pt idx="28">
                  <c:v>1639.8781096528876</c:v>
                </c:pt>
                <c:pt idx="29">
                  <c:v>1738.1712579548878</c:v>
                </c:pt>
                <c:pt idx="30">
                  <c:v>1841.558655464863</c:v>
                </c:pt>
                <c:pt idx="31">
                  <c:v>1950.2009468659228</c:v>
                </c:pt>
                <c:pt idx="32">
                  <c:v>2064.249724579729</c:v>
                </c:pt>
                <c:pt idx="33">
                  <c:v>2183.8451431663316</c:v>
                </c:pt>
                <c:pt idx="34">
                  <c:v>2309.1132910309261</c:v>
                </c:pt>
                <c:pt idx="35">
                  <c:v>2440.1633157459914</c:v>
                </c:pt>
                <c:pt idx="36">
                  <c:v>2577.0843033986107</c:v>
                </c:pt>
                <c:pt idx="37">
                  <c:v>2719.9419173877873</c:v>
                </c:pt>
                <c:pt idx="38">
                  <c:v>2868.7748080976912</c:v>
                </c:pt>
                <c:pt idx="39">
                  <c:v>3023.5908119150417</c:v>
                </c:pt>
                <c:pt idx="40">
                  <c:v>3184.3629661653417</c:v>
                </c:pt>
                <c:pt idx="41">
                  <c:v>3351.0253757171231</c:v>
                </c:pt>
                <c:pt idx="42">
                  <c:v>3523.4689771796707</c:v>
                </c:pt>
                <c:pt idx="43">
                  <c:v>3701.5372577043322</c:v>
                </c:pt>
                <c:pt idx="44">
                  <c:v>3885.0219972126579</c:v>
                </c:pt>
                <c:pt idx="45">
                  <c:v>4073.6591151669591</c:v>
                </c:pt>
                <c:pt idx="46">
                  <c:v>4267.1247154408784</c:v>
                </c:pt>
                <c:pt idx="47">
                  <c:v>4465.03143500852</c:v>
                </c:pt>
                <c:pt idx="48">
                  <c:v>4666.9252135360284</c:v>
                </c:pt>
                <c:pt idx="49">
                  <c:v>4872.2826109181369</c:v>
                </c:pt>
                <c:pt idx="50">
                  <c:v>5080.5088076603288</c:v>
                </c:pt>
                <c:pt idx="51">
                  <c:v>5290.9364280148493</c:v>
                </c:pt>
                <c:pt idx="52">
                  <c:v>5502.8253271362464</c:v>
                </c:pt>
                <c:pt idx="53">
                  <c:v>5715.3634804401099</c:v>
                </c:pt>
                <c:pt idx="54">
                  <c:v>5927.6691050725631</c:v>
                </c:pt>
                <c:pt idx="55">
                  <c:v>6138.794129279413</c:v>
                </c:pt>
                <c:pt idx="56">
                  <c:v>6347.7291050126614</c:v>
                </c:pt>
                <c:pt idx="57">
                  <c:v>6553.4096320611243</c:v>
                </c:pt>
                <c:pt idx="58">
                  <c:v>6754.7243283758353</c:v>
                </c:pt>
                <c:pt idx="59">
                  <c:v>6950.5243414535453</c:v>
                </c:pt>
                <c:pt idx="60">
                  <c:v>7139.6343504163815</c:v>
                </c:pt>
                <c:pt idx="61">
                  <c:v>7320.8649589855104</c:v>
                </c:pt>
                <c:pt idx="62">
                  <c:v>7493.0263274981644</c:v>
                </c:pt>
                <c:pt idx="63">
                  <c:v>7654.9428394880324</c:v>
                </c:pt>
                <c:pt idx="64">
                  <c:v>7805.4685474482685</c:v>
                </c:pt>
                <c:pt idx="65">
                  <c:v>7943.5030957995341</c:v>
                </c:pt>
                <c:pt idx="66">
                  <c:v>8068.0077794123281</c:v>
                </c:pt>
                <c:pt idx="67">
                  <c:v>8178.0213658528246</c:v>
                </c:pt>
                <c:pt idx="68">
                  <c:v>8272.6752911259173</c:v>
                </c:pt>
                <c:pt idx="69">
                  <c:v>8351.2078339452037</c:v>
                </c:pt>
                <c:pt idx="70">
                  <c:v>8412.9768837092197</c:v>
                </c:pt>
                <c:pt idx="71">
                  <c:v>8457.470942921067</c:v>
                </c:pt>
                <c:pt idx="72">
                  <c:v>8484.3180454150679</c:v>
                </c:pt>
                <c:pt idx="73">
                  <c:v>8493.292326247285</c:v>
                </c:pt>
                <c:pt idx="74">
                  <c:v>8484.3180454150679</c:v>
                </c:pt>
                <c:pt idx="75">
                  <c:v>8457.470942921067</c:v>
                </c:pt>
                <c:pt idx="76">
                  <c:v>8412.9768837092197</c:v>
                </c:pt>
                <c:pt idx="77">
                  <c:v>8351.2078339452037</c:v>
                </c:pt>
                <c:pt idx="78">
                  <c:v>8272.6752911259173</c:v>
                </c:pt>
                <c:pt idx="79">
                  <c:v>8178.0213658528246</c:v>
                </c:pt>
                <c:pt idx="80">
                  <c:v>8068.0077794123281</c:v>
                </c:pt>
                <c:pt idx="81">
                  <c:v>7943.5030957995341</c:v>
                </c:pt>
                <c:pt idx="82">
                  <c:v>7805.4685474482685</c:v>
                </c:pt>
                <c:pt idx="83">
                  <c:v>7654.9428394880324</c:v>
                </c:pt>
                <c:pt idx="84">
                  <c:v>7493.0263274981644</c:v>
                </c:pt>
                <c:pt idx="85">
                  <c:v>7320.8649589855104</c:v>
                </c:pt>
                <c:pt idx="86">
                  <c:v>7139.6343504163815</c:v>
                </c:pt>
                <c:pt idx="87">
                  <c:v>6950.5243414535453</c:v>
                </c:pt>
                <c:pt idx="88">
                  <c:v>6754.7243283758353</c:v>
                </c:pt>
                <c:pt idx="89">
                  <c:v>6553.4096320611243</c:v>
                </c:pt>
                <c:pt idx="90">
                  <c:v>6347.7291050126614</c:v>
                </c:pt>
                <c:pt idx="91">
                  <c:v>6138.794129279413</c:v>
                </c:pt>
                <c:pt idx="92">
                  <c:v>5927.6691050725631</c:v>
                </c:pt>
                <c:pt idx="93">
                  <c:v>5715.3634804401099</c:v>
                </c:pt>
                <c:pt idx="94">
                  <c:v>5502.8253271362464</c:v>
                </c:pt>
                <c:pt idx="95">
                  <c:v>5290.9364280148493</c:v>
                </c:pt>
                <c:pt idx="96">
                  <c:v>5080.5088076603288</c:v>
                </c:pt>
                <c:pt idx="97">
                  <c:v>4872.2826109181369</c:v>
                </c:pt>
                <c:pt idx="98">
                  <c:v>4666.9252135360284</c:v>
                </c:pt>
                <c:pt idx="99">
                  <c:v>4465.03143500852</c:v>
                </c:pt>
                <c:pt idx="100">
                  <c:v>4267.1247154408784</c:v>
                </c:pt>
                <c:pt idx="101">
                  <c:v>4073.6591151669591</c:v>
                </c:pt>
                <c:pt idx="102">
                  <c:v>3885.0219972126579</c:v>
                </c:pt>
                <c:pt idx="103">
                  <c:v>3701.5372577043322</c:v>
                </c:pt>
                <c:pt idx="104">
                  <c:v>3523.4689771796707</c:v>
                </c:pt>
                <c:pt idx="105">
                  <c:v>3351.0253757171231</c:v>
                </c:pt>
                <c:pt idx="106">
                  <c:v>3184.3629661653417</c:v>
                </c:pt>
                <c:pt idx="107">
                  <c:v>3023.5908119150417</c:v>
                </c:pt>
                <c:pt idx="108">
                  <c:v>2868.7748080976912</c:v>
                </c:pt>
                <c:pt idx="109">
                  <c:v>2719.9419173877873</c:v>
                </c:pt>
                <c:pt idx="110">
                  <c:v>2577.0843033986139</c:v>
                </c:pt>
                <c:pt idx="111">
                  <c:v>2440.1633157459946</c:v>
                </c:pt>
                <c:pt idx="112">
                  <c:v>2309.1132910309302</c:v>
                </c:pt>
              </c:numCache>
            </c:numRef>
          </c:val>
          <c:smooth val="0"/>
        </c:ser>
        <c:ser>
          <c:idx val="0"/>
          <c:order val="2"/>
          <c:tx>
            <c:v>Max Observations</c:v>
          </c:tx>
          <c:spPr>
            <a:ln w="15875">
              <a:solidFill>
                <a:schemeClr val="tx1"/>
              </a:solidFill>
            </a:ln>
          </c:spPr>
          <c:marker>
            <c:symbol val="none"/>
          </c:marker>
          <c:cat>
            <c:numRef>
              <c:f>us_logistic!$A$44:$A$156</c:f>
              <c:numCache>
                <c:formatCode>General</c:formatCode>
                <c:ptCount val="113"/>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numCache>
            </c:numRef>
          </c:cat>
          <c:val>
            <c:numRef>
              <c:f>us_logistic!$H$44:$H$156</c:f>
              <c:numCache>
                <c:formatCode>General</c:formatCode>
                <c:ptCount val="113"/>
                <c:pt idx="0">
                  <c:v>347.77021974926669</c:v>
                </c:pt>
                <c:pt idx="1">
                  <c:v>370.33340192647893</c:v>
                </c:pt>
                <c:pt idx="2">
                  <c:v>394.3289832121452</c:v>
                </c:pt>
                <c:pt idx="3">
                  <c:v>419.84364660068218</c:v>
                </c:pt>
                <c:pt idx="4">
                  <c:v>446.96874456675886</c:v>
                </c:pt>
                <c:pt idx="5">
                  <c:v>475.80047082827122</c:v>
                </c:pt>
                <c:pt idx="6">
                  <c:v>506.44002647041913</c:v>
                </c:pt>
                <c:pt idx="7">
                  <c:v>538.99377808567351</c:v>
                </c:pt>
                <c:pt idx="8">
                  <c:v>573.57340522856316</c:v>
                </c:pt>
                <c:pt idx="9">
                  <c:v>610.29603409086803</c:v>
                </c:pt>
                <c:pt idx="10">
                  <c:v>649.2843538693561</c:v>
                </c:pt>
                <c:pt idx="11">
                  <c:v>690.66671182247126</c:v>
                </c:pt>
                <c:pt idx="12">
                  <c:v>734.57718249484799</c:v>
                </c:pt>
                <c:pt idx="13">
                  <c:v>781.15560602509299</c:v>
                </c:pt>
                <c:pt idx="14">
                  <c:v>830.54758984687339</c:v>
                </c:pt>
                <c:pt idx="15">
                  <c:v>882.9044674436027</c:v>
                </c:pt>
                <c:pt idx="16">
                  <c:v>938.38320712720008</c:v>
                </c:pt>
                <c:pt idx="17">
                  <c:v>997.14626308492939</c:v>
                </c:pt>
                <c:pt idx="18">
                  <c:v>1059.3613601806767</c:v>
                </c:pt>
                <c:pt idx="19">
                  <c:v>1125.2012032165644</c:v>
                </c:pt>
                <c:pt idx="20">
                  <c:v>1194.8431005695948</c:v>
                </c:pt>
                <c:pt idx="21">
                  <c:v>1268.4684913277931</c:v>
                </c:pt>
                <c:pt idx="22">
                  <c:v>1346.2623642825702</c:v>
                </c:pt>
                <c:pt idx="23">
                  <c:v>1428.4125564088411</c:v>
                </c:pt>
                <c:pt idx="24">
                  <c:v>1515.108917810222</c:v>
                </c:pt>
                <c:pt idx="25">
                  <c:v>1606.5423295572498</c:v>
                </c:pt>
                <c:pt idx="26">
                  <c:v>1702.9035604401558</c:v>
                </c:pt>
                <c:pt idx="27">
                  <c:v>1804.3819484411756</c:v>
                </c:pt>
                <c:pt idx="28">
                  <c:v>1911.1638927581598</c:v>
                </c:pt>
                <c:pt idx="29">
                  <c:v>2023.4311425386161</c:v>
                </c:pt>
                <c:pt idx="30">
                  <c:v>2141.3588691844684</c:v>
                </c:pt>
                <c:pt idx="31">
                  <c:v>2265.1135102293447</c:v>
                </c:pt>
                <c:pt idx="32">
                  <c:v>2394.8503744595182</c:v>
                </c:pt>
                <c:pt idx="33">
                  <c:v>2530.7110002260874</c:v>
                </c:pt>
                <c:pt idx="34">
                  <c:v>2672.8202618693645</c:v>
                </c:pt>
                <c:pt idx="35">
                  <c:v>2821.2832229338901</c:v>
                </c:pt>
                <c:pt idx="36">
                  <c:v>2976.1817394767668</c:v>
                </c:pt>
                <c:pt idx="37">
                  <c:v>3137.5708223366032</c:v>
                </c:pt>
                <c:pt idx="38">
                  <c:v>3305.4747737979451</c:v>
                </c:pt>
                <c:pt idx="39">
                  <c:v>3479.8831216936001</c:v>
                </c:pt>
                <c:pt idx="40">
                  <c:v>3660.7463826446547</c:v>
                </c:pt>
                <c:pt idx="41">
                  <c:v>3847.9716958173976</c:v>
                </c:pt>
                <c:pt idx="42">
                  <c:v>4041.4183792003323</c:v>
                </c:pt>
                <c:pt idx="43">
                  <c:v>4240.8934718379214</c:v>
                </c:pt>
                <c:pt idx="44">
                  <c:v>4446.1473374999214</c:v>
                </c:pt>
                <c:pt idx="45">
                  <c:v>4656.8694176323279</c:v>
                </c:pt>
                <c:pt idx="46">
                  <c:v>4872.6842337707285</c:v>
                </c:pt>
                <c:pt idx="47">
                  <c:v>5093.1477514372882</c:v>
                </c:pt>
                <c:pt idx="48">
                  <c:v>5317.7442283603841</c:v>
                </c:pt>
                <c:pt idx="49">
                  <c:v>5545.8836790083324</c:v>
                </c:pt>
                <c:pt idx="50">
                  <c:v>5776.9000942397261</c:v>
                </c:pt>
                <c:pt idx="51">
                  <c:v>6010.0505585734854</c:v>
                </c:pt>
                <c:pt idx="52">
                  <c:v>6244.515407412493</c:v>
                </c:pt>
                <c:pt idx="53">
                  <c:v>6479.3995617494338</c:v>
                </c:pt>
                <c:pt idx="54">
                  <c:v>6713.7351677449869</c:v>
                </c:pt>
                <c:pt idx="55">
                  <c:v>6946.4856525135338</c:v>
                </c:pt>
                <c:pt idx="56">
                  <c:v>7176.5512850620844</c:v>
                </c:pt>
                <c:pt idx="57">
                  <c:v>7402.7763024416709</c:v>
                </c:pt>
                <c:pt idx="58">
                  <c:v>7623.9576258922198</c:v>
                </c:pt>
                <c:pt idx="59">
                  <c:v>7838.8551505740834</c:v>
                </c:pt>
                <c:pt idx="60">
                  <c:v>8046.203546227478</c:v>
                </c:pt>
                <c:pt idx="61">
                  <c:v>8244.7254560511938</c:v>
                </c:pt>
                <c:pt idx="62">
                  <c:v>8433.1459288994793</c:v>
                </c:pt>
                <c:pt idx="63">
                  <c:v>8610.2078675865469</c:v>
                </c:pt>
                <c:pt idx="64">
                  <c:v>8774.6882259590111</c:v>
                </c:pt>
                <c:pt idx="65">
                  <c:v>8925.4146419706049</c:v>
                </c:pt>
                <c:pt idx="66">
                  <c:v>9061.2821557906591</c:v>
                </c:pt>
                <c:pt idx="67">
                  <c:v>9181.2696334745051</c:v>
                </c:pt>
                <c:pt idx="68">
                  <c:v>9284.4555000784076</c:v>
                </c:pt>
                <c:pt idx="69">
                  <c:v>9370.032383048263</c:v>
                </c:pt>
                <c:pt idx="70">
                  <c:v>9437.3202783960169</c:v>
                </c:pt>
                <c:pt idx="71">
                  <c:v>9485.7778789876011</c:v>
                </c:pt>
                <c:pt idx="72">
                  <c:v>9515.0117458264558</c:v>
                </c:pt>
                <c:pt idx="73">
                  <c:v>9524.7830582880888</c:v>
                </c:pt>
                <c:pt idx="74">
                  <c:v>9515.0117458264558</c:v>
                </c:pt>
                <c:pt idx="75">
                  <c:v>9485.7778789876011</c:v>
                </c:pt>
                <c:pt idx="76">
                  <c:v>9437.3202783960169</c:v>
                </c:pt>
                <c:pt idx="77">
                  <c:v>9370.032383048263</c:v>
                </c:pt>
                <c:pt idx="78">
                  <c:v>9284.4555000784076</c:v>
                </c:pt>
                <c:pt idx="79">
                  <c:v>9181.2696334745051</c:v>
                </c:pt>
                <c:pt idx="80">
                  <c:v>9061.2821557906591</c:v>
                </c:pt>
                <c:pt idx="81">
                  <c:v>8925.4146419706049</c:v>
                </c:pt>
                <c:pt idx="82">
                  <c:v>8774.6882259590111</c:v>
                </c:pt>
                <c:pt idx="83">
                  <c:v>8610.2078675865469</c:v>
                </c:pt>
                <c:pt idx="84">
                  <c:v>8433.1459288994793</c:v>
                </c:pt>
                <c:pt idx="85">
                  <c:v>8244.7254560511938</c:v>
                </c:pt>
                <c:pt idx="86">
                  <c:v>8046.203546227478</c:v>
                </c:pt>
                <c:pt idx="87">
                  <c:v>7838.8551505740834</c:v>
                </c:pt>
                <c:pt idx="88">
                  <c:v>7623.9576258922198</c:v>
                </c:pt>
                <c:pt idx="89">
                  <c:v>7402.7763024416709</c:v>
                </c:pt>
                <c:pt idx="90">
                  <c:v>7176.5512850620844</c:v>
                </c:pt>
                <c:pt idx="91">
                  <c:v>6946.4856525135338</c:v>
                </c:pt>
                <c:pt idx="92">
                  <c:v>6713.7351677449869</c:v>
                </c:pt>
                <c:pt idx="93">
                  <c:v>6479.3995617494338</c:v>
                </c:pt>
                <c:pt idx="94">
                  <c:v>6244.515407412493</c:v>
                </c:pt>
                <c:pt idx="95">
                  <c:v>6010.0505585734854</c:v>
                </c:pt>
                <c:pt idx="96">
                  <c:v>5776.9000942397261</c:v>
                </c:pt>
                <c:pt idx="97">
                  <c:v>5545.8836790083324</c:v>
                </c:pt>
                <c:pt idx="98">
                  <c:v>5317.7442283603841</c:v>
                </c:pt>
                <c:pt idx="99">
                  <c:v>5093.1477514372882</c:v>
                </c:pt>
                <c:pt idx="100">
                  <c:v>4872.6842337707285</c:v>
                </c:pt>
                <c:pt idx="101">
                  <c:v>4656.8694176323279</c:v>
                </c:pt>
                <c:pt idx="102">
                  <c:v>4446.1473374999214</c:v>
                </c:pt>
                <c:pt idx="103">
                  <c:v>4240.8934718379214</c:v>
                </c:pt>
                <c:pt idx="104">
                  <c:v>4041.4183792003605</c:v>
                </c:pt>
                <c:pt idx="105">
                  <c:v>3847.9716958173976</c:v>
                </c:pt>
                <c:pt idx="106">
                  <c:v>3660.7463826446547</c:v>
                </c:pt>
                <c:pt idx="107">
                  <c:v>3479.8831216936001</c:v>
                </c:pt>
                <c:pt idx="108">
                  <c:v>3305.4747737979178</c:v>
                </c:pt>
                <c:pt idx="109">
                  <c:v>3137.5708223366032</c:v>
                </c:pt>
                <c:pt idx="110">
                  <c:v>2976.1817394767668</c:v>
                </c:pt>
                <c:pt idx="111">
                  <c:v>2821.2832229338901</c:v>
                </c:pt>
                <c:pt idx="112">
                  <c:v>2672.8202618693645</c:v>
                </c:pt>
              </c:numCache>
            </c:numRef>
          </c:val>
          <c:smooth val="0"/>
        </c:ser>
        <c:ser>
          <c:idx val="2"/>
          <c:order val="3"/>
          <c:tx>
            <c:v>Model for last 30 yrs</c:v>
          </c:tx>
          <c:spPr>
            <a:ln w="15875">
              <a:solidFill>
                <a:srgbClr val="FF0000"/>
              </a:solidFill>
            </a:ln>
          </c:spPr>
          <c:marker>
            <c:symbol val="none"/>
          </c:marker>
          <c:val>
            <c:numRef>
              <c:f>us_logistic!$N$44:$N$156</c:f>
              <c:numCache>
                <c:formatCode>General</c:formatCode>
                <c:ptCount val="113"/>
                <c:pt idx="0">
                  <c:v>554.14637188671509</c:v>
                </c:pt>
                <c:pt idx="1">
                  <c:v>584.34086457784383</c:v>
                </c:pt>
                <c:pt idx="2">
                  <c:v>616.11876175243833</c:v>
                </c:pt>
                <c:pt idx="3">
                  <c:v>649.55607534557532</c:v>
                </c:pt>
                <c:pt idx="4">
                  <c:v>684.73166206207941</c:v>
                </c:pt>
                <c:pt idx="5">
                  <c:v>721.72723346734551</c:v>
                </c:pt>
                <c:pt idx="6">
                  <c:v>760.62735203878083</c:v>
                </c:pt>
                <c:pt idx="7">
                  <c:v>801.5194111518465</c:v>
                </c:pt>
                <c:pt idx="8">
                  <c:v>844.49359678915653</c:v>
                </c:pt>
                <c:pt idx="9">
                  <c:v>889.64282856716352</c:v>
                </c:pt>
                <c:pt idx="10">
                  <c:v>937.06267747401796</c:v>
                </c:pt>
                <c:pt idx="11">
                  <c:v>986.85125750565749</c:v>
                </c:pt>
                <c:pt idx="12">
                  <c:v>1039.1090881771452</c:v>
                </c:pt>
                <c:pt idx="13">
                  <c:v>1093.9389246752382</c:v>
                </c:pt>
                <c:pt idx="14">
                  <c:v>1151.4455522091757</c:v>
                </c:pt>
                <c:pt idx="15">
                  <c:v>1211.735540913603</c:v>
                </c:pt>
                <c:pt idx="16">
                  <c:v>1274.9169574655839</c:v>
                </c:pt>
                <c:pt idx="17">
                  <c:v>1341.0990293998348</c:v>
                </c:pt>
                <c:pt idx="18">
                  <c:v>1410.3917579542851</c:v>
                </c:pt>
                <c:pt idx="19">
                  <c:v>1482.9054751506937</c:v>
                </c:pt>
                <c:pt idx="20">
                  <c:v>1558.7503407313648</c:v>
                </c:pt>
                <c:pt idx="21">
                  <c:v>1638.0357745328158</c:v>
                </c:pt>
                <c:pt idx="22">
                  <c:v>1720.8698198970928</c:v>
                </c:pt>
                <c:pt idx="23">
                  <c:v>1807.358433813052</c:v>
                </c:pt>
                <c:pt idx="24">
                  <c:v>1897.6046996531234</c:v>
                </c:pt>
                <c:pt idx="25">
                  <c:v>1991.7079586436798</c:v>
                </c:pt>
                <c:pt idx="26">
                  <c:v>2089.7628565935952</c:v>
                </c:pt>
                <c:pt idx="27">
                  <c:v>2191.8583029205993</c:v>
                </c:pt>
                <c:pt idx="28">
                  <c:v>2298.0763396770112</c:v>
                </c:pt>
                <c:pt idx="29">
                  <c:v>2408.4909191040392</c:v>
                </c:pt>
                <c:pt idx="30">
                  <c:v>2523.1665892478313</c:v>
                </c:pt>
                <c:pt idx="31">
                  <c:v>2642.1570883772274</c:v>
                </c:pt>
                <c:pt idx="32">
                  <c:v>2765.5038503557535</c:v>
                </c:pt>
                <c:pt idx="33">
                  <c:v>2893.2344247631463</c:v>
                </c:pt>
                <c:pt idx="34">
                  <c:v>3025.3608174337805</c:v>
                </c:pt>
                <c:pt idx="35">
                  <c:v>3161.8777591932062</c:v>
                </c:pt>
                <c:pt idx="36">
                  <c:v>3302.7609129282196</c:v>
                </c:pt>
                <c:pt idx="37">
                  <c:v>3447.9650317081914</c:v>
                </c:pt>
                <c:pt idx="38">
                  <c:v>3597.4220834791504</c:v>
                </c:pt>
                <c:pt idx="39">
                  <c:v>3751.0393608459212</c:v>
                </c:pt>
                <c:pt idx="40">
                  <c:v>3908.6975976077256</c:v>
                </c:pt>
                <c:pt idx="41">
                  <c:v>4070.2491169729642</c:v>
                </c:pt>
                <c:pt idx="42">
                  <c:v>4235.5160396828742</c:v>
                </c:pt>
                <c:pt idx="43">
                  <c:v>4404.2885835501911</c:v>
                </c:pt>
                <c:pt idx="44">
                  <c:v>4576.3234890742742</c:v>
                </c:pt>
                <c:pt idx="45">
                  <c:v>4751.3426087175767</c:v>
                </c:pt>
                <c:pt idx="46">
                  <c:v>4929.0317000131236</c:v>
                </c:pt>
                <c:pt idx="47">
                  <c:v>5109.0394647678513</c:v>
                </c:pt>
                <c:pt idx="48">
                  <c:v>5290.9768781016992</c:v>
                </c:pt>
                <c:pt idx="49">
                  <c:v>5474.416851768603</c:v>
                </c:pt>
                <c:pt idx="50">
                  <c:v>5658.8942759772644</c:v>
                </c:pt>
                <c:pt idx="51">
                  <c:v>5843.9064826392878</c:v>
                </c:pt>
                <c:pt idx="52">
                  <c:v>6028.9141704651593</c:v>
                </c:pt>
                <c:pt idx="53">
                  <c:v>6213.3428284960437</c:v>
                </c:pt>
                <c:pt idx="54">
                  <c:v>6396.5846894089354</c:v>
                </c:pt>
                <c:pt idx="55">
                  <c:v>6578.0012372040001</c:v>
                </c:pt>
                <c:pt idx="56">
                  <c:v>6756.9262856702544</c:v>
                </c:pt>
                <c:pt idx="57">
                  <c:v>6932.6696343719059</c:v>
                </c:pt>
                <c:pt idx="58">
                  <c:v>7104.5212978951504</c:v>
                </c:pt>
                <c:pt idx="59">
                  <c:v>7271.7562919316515</c:v>
                </c:pt>
                <c:pt idx="60">
                  <c:v>7433.6399466566654</c:v>
                </c:pt>
                <c:pt idx="61">
                  <c:v>7589.4337041283679</c:v>
                </c:pt>
                <c:pt idx="62">
                  <c:v>7738.4013424148761</c:v>
                </c:pt>
                <c:pt idx="63">
                  <c:v>7879.8155553083288</c:v>
                </c:pt>
                <c:pt idx="64">
                  <c:v>8012.964803252411</c:v>
                </c:pt>
                <c:pt idx="65">
                  <c:v>8137.1603389895954</c:v>
                </c:pt>
                <c:pt idx="66">
                  <c:v>8251.7433009379529</c:v>
                </c:pt>
                <c:pt idx="67">
                  <c:v>8356.0917589041128</c:v>
                </c:pt>
                <c:pt idx="68">
                  <c:v>8449.6275908870412</c:v>
                </c:pt>
                <c:pt idx="69">
                  <c:v>8531.8230668010729</c:v>
                </c:pt>
                <c:pt idx="70">
                  <c:v>8602.207015241449</c:v>
                </c:pt>
                <c:pt idx="71">
                  <c:v>8660.3704531155345</c:v>
                </c:pt>
                <c:pt idx="72">
                  <c:v>8705.9715651259721</c:v>
                </c:pt>
                <c:pt idx="73">
                  <c:v>8738.7399306409425</c:v>
                </c:pt>
                <c:pt idx="74">
                  <c:v>8758.479909204505</c:v>
                </c:pt>
                <c:pt idx="75">
                  <c:v>8765.0731124696631</c:v>
                </c:pt>
                <c:pt idx="76">
                  <c:v>8758.4799092045323</c:v>
                </c:pt>
                <c:pt idx="77">
                  <c:v>8738.7399306409425</c:v>
                </c:pt>
                <c:pt idx="78">
                  <c:v>8705.9715651259721</c:v>
                </c:pt>
                <c:pt idx="79">
                  <c:v>8660.3704531155345</c:v>
                </c:pt>
                <c:pt idx="80">
                  <c:v>8602.207015241449</c:v>
                </c:pt>
                <c:pt idx="81">
                  <c:v>8531.8230668010729</c:v>
                </c:pt>
                <c:pt idx="82">
                  <c:v>8449.6275908870412</c:v>
                </c:pt>
                <c:pt idx="83">
                  <c:v>8356.0917589041128</c:v>
                </c:pt>
                <c:pt idx="84">
                  <c:v>8251.7433009379529</c:v>
                </c:pt>
                <c:pt idx="85">
                  <c:v>8137.1603389895954</c:v>
                </c:pt>
                <c:pt idx="86">
                  <c:v>8012.964803252411</c:v>
                </c:pt>
                <c:pt idx="87">
                  <c:v>7879.8155553083288</c:v>
                </c:pt>
                <c:pt idx="88">
                  <c:v>7738.4013424148761</c:v>
                </c:pt>
                <c:pt idx="89">
                  <c:v>7589.4337041283679</c:v>
                </c:pt>
                <c:pt idx="90">
                  <c:v>7433.6399466566854</c:v>
                </c:pt>
                <c:pt idx="91">
                  <c:v>7271.7562919316515</c:v>
                </c:pt>
                <c:pt idx="92">
                  <c:v>7104.5212978951504</c:v>
                </c:pt>
                <c:pt idx="93">
                  <c:v>6932.6696343719059</c:v>
                </c:pt>
                <c:pt idx="94">
                  <c:v>6756.9262856702544</c:v>
                </c:pt>
                <c:pt idx="95">
                  <c:v>6578.0012372040001</c:v>
                </c:pt>
                <c:pt idx="96">
                  <c:v>6396.5846894089354</c:v>
                </c:pt>
                <c:pt idx="97">
                  <c:v>6213.3428284960437</c:v>
                </c:pt>
                <c:pt idx="98">
                  <c:v>6028.9141704651593</c:v>
                </c:pt>
                <c:pt idx="99">
                  <c:v>5843.9064826392878</c:v>
                </c:pt>
                <c:pt idx="100">
                  <c:v>5658.8942759772644</c:v>
                </c:pt>
                <c:pt idx="101">
                  <c:v>5474.416851768603</c:v>
                </c:pt>
                <c:pt idx="102">
                  <c:v>5290.9768781016992</c:v>
                </c:pt>
                <c:pt idx="103">
                  <c:v>5109.0394647678513</c:v>
                </c:pt>
                <c:pt idx="104">
                  <c:v>4929.0317000131236</c:v>
                </c:pt>
                <c:pt idx="105">
                  <c:v>4751.3426087175767</c:v>
                </c:pt>
                <c:pt idx="106">
                  <c:v>4576.3234890742742</c:v>
                </c:pt>
                <c:pt idx="107">
                  <c:v>4404.2885835501911</c:v>
                </c:pt>
                <c:pt idx="108">
                  <c:v>4235.5160396828742</c:v>
                </c:pt>
                <c:pt idx="109">
                  <c:v>4070.2491169729642</c:v>
                </c:pt>
                <c:pt idx="110">
                  <c:v>3908.6975976077256</c:v>
                </c:pt>
                <c:pt idx="111">
                  <c:v>3751.0393608459212</c:v>
                </c:pt>
                <c:pt idx="112">
                  <c:v>3597.4220834791777</c:v>
                </c:pt>
              </c:numCache>
            </c:numRef>
          </c:val>
          <c:smooth val="0"/>
        </c:ser>
        <c:ser>
          <c:idx val="1"/>
          <c:order val="4"/>
          <c:tx>
            <c:v>Actual Data</c:v>
          </c:tx>
          <c:spPr>
            <a:ln>
              <a:solidFill>
                <a:srgbClr val="00CC99"/>
              </a:solidFill>
            </a:ln>
          </c:spPr>
          <c:marker>
            <c:symbol val="none"/>
          </c:marker>
          <c:cat>
            <c:numRef>
              <c:f>us_logistic!$A$44:$A$156</c:f>
              <c:numCache>
                <c:formatCode>General</c:formatCode>
                <c:ptCount val="113"/>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numCache>
            </c:numRef>
          </c:cat>
          <c:val>
            <c:numRef>
              <c:f>us_logistic!$I$44:$I$156</c:f>
              <c:numCache>
                <c:formatCode>General</c:formatCode>
                <c:ptCount val="113"/>
                <c:pt idx="0">
                  <c:v>174</c:v>
                </c:pt>
                <c:pt idx="1">
                  <c:v>190</c:v>
                </c:pt>
                <c:pt idx="2">
                  <c:v>243</c:v>
                </c:pt>
                <c:pt idx="3">
                  <c:v>275</c:v>
                </c:pt>
                <c:pt idx="4">
                  <c:v>320</c:v>
                </c:pt>
                <c:pt idx="5">
                  <c:v>369</c:v>
                </c:pt>
                <c:pt idx="6">
                  <c:v>347</c:v>
                </c:pt>
                <c:pt idx="7">
                  <c:v>455</c:v>
                </c:pt>
                <c:pt idx="8">
                  <c:v>488</c:v>
                </c:pt>
                <c:pt idx="9">
                  <c:v>502</c:v>
                </c:pt>
                <c:pt idx="10">
                  <c:v>574</c:v>
                </c:pt>
                <c:pt idx="11">
                  <c:v>604</c:v>
                </c:pt>
                <c:pt idx="12">
                  <c:v>609</c:v>
                </c:pt>
                <c:pt idx="13">
                  <c:v>681</c:v>
                </c:pt>
                <c:pt idx="14">
                  <c:v>728</c:v>
                </c:pt>
                <c:pt idx="15">
                  <c:v>770</c:v>
                </c:pt>
                <c:pt idx="16">
                  <c:v>822</c:v>
                </c:pt>
                <c:pt idx="17">
                  <c:v>919</c:v>
                </c:pt>
                <c:pt idx="18">
                  <c:v>920</c:v>
                </c:pt>
                <c:pt idx="19">
                  <c:v>1037</c:v>
                </c:pt>
                <c:pt idx="20">
                  <c:v>1210</c:v>
                </c:pt>
                <c:pt idx="21">
                  <c:v>1294</c:v>
                </c:pt>
                <c:pt idx="22">
                  <c:v>1527</c:v>
                </c:pt>
                <c:pt idx="23">
                  <c:v>2007</c:v>
                </c:pt>
                <c:pt idx="24">
                  <c:v>1951</c:v>
                </c:pt>
                <c:pt idx="25">
                  <c:v>1700</c:v>
                </c:pt>
                <c:pt idx="26">
                  <c:v>2112</c:v>
                </c:pt>
                <c:pt idx="27">
                  <c:v>2469</c:v>
                </c:pt>
                <c:pt idx="28">
                  <c:v>2463</c:v>
                </c:pt>
                <c:pt idx="29">
                  <c:v>2760</c:v>
                </c:pt>
                <c:pt idx="30">
                  <c:v>2460</c:v>
                </c:pt>
                <c:pt idx="31">
                  <c:v>2332</c:v>
                </c:pt>
                <c:pt idx="32">
                  <c:v>2145</c:v>
                </c:pt>
                <c:pt idx="33">
                  <c:v>2481</c:v>
                </c:pt>
                <c:pt idx="34">
                  <c:v>2488</c:v>
                </c:pt>
                <c:pt idx="35">
                  <c:v>2723</c:v>
                </c:pt>
                <c:pt idx="36">
                  <c:v>3001</c:v>
                </c:pt>
                <c:pt idx="37">
                  <c:v>3500</c:v>
                </c:pt>
                <c:pt idx="38">
                  <c:v>3324</c:v>
                </c:pt>
                <c:pt idx="39">
                  <c:v>3464</c:v>
                </c:pt>
                <c:pt idx="40">
                  <c:v>4107</c:v>
                </c:pt>
                <c:pt idx="41">
                  <c:v>3847</c:v>
                </c:pt>
                <c:pt idx="42">
                  <c:v>3796</c:v>
                </c:pt>
                <c:pt idx="43">
                  <c:v>4125</c:v>
                </c:pt>
                <c:pt idx="44">
                  <c:v>4584</c:v>
                </c:pt>
                <c:pt idx="45">
                  <c:v>4695</c:v>
                </c:pt>
                <c:pt idx="46">
                  <c:v>4749</c:v>
                </c:pt>
                <c:pt idx="47">
                  <c:v>5088</c:v>
                </c:pt>
                <c:pt idx="48">
                  <c:v>5520</c:v>
                </c:pt>
                <c:pt idx="49">
                  <c:v>5046</c:v>
                </c:pt>
                <c:pt idx="50">
                  <c:v>5407</c:v>
                </c:pt>
                <c:pt idx="51">
                  <c:v>6158</c:v>
                </c:pt>
                <c:pt idx="52">
                  <c:v>6256</c:v>
                </c:pt>
                <c:pt idx="53">
                  <c:v>6458</c:v>
                </c:pt>
                <c:pt idx="54">
                  <c:v>6342</c:v>
                </c:pt>
                <c:pt idx="55">
                  <c:v>6807</c:v>
                </c:pt>
                <c:pt idx="56">
                  <c:v>7151</c:v>
                </c:pt>
                <c:pt idx="57">
                  <c:v>7170</c:v>
                </c:pt>
                <c:pt idx="58">
                  <c:v>6710</c:v>
                </c:pt>
                <c:pt idx="59">
                  <c:v>7054</c:v>
                </c:pt>
                <c:pt idx="60">
                  <c:v>7035</c:v>
                </c:pt>
                <c:pt idx="61">
                  <c:v>7183</c:v>
                </c:pt>
                <c:pt idx="62">
                  <c:v>7332</c:v>
                </c:pt>
                <c:pt idx="63">
                  <c:v>7542</c:v>
                </c:pt>
                <c:pt idx="64">
                  <c:v>7614</c:v>
                </c:pt>
                <c:pt idx="65">
                  <c:v>7804</c:v>
                </c:pt>
                <c:pt idx="66">
                  <c:v>8295</c:v>
                </c:pt>
                <c:pt idx="67">
                  <c:v>8810</c:v>
                </c:pt>
                <c:pt idx="68">
                  <c:v>9096</c:v>
                </c:pt>
                <c:pt idx="69">
                  <c:v>9238</c:v>
                </c:pt>
                <c:pt idx="70">
                  <c:v>9637</c:v>
                </c:pt>
                <c:pt idx="71">
                  <c:v>9463</c:v>
                </c:pt>
                <c:pt idx="72">
                  <c:v>9441</c:v>
                </c:pt>
                <c:pt idx="73">
                  <c:v>9208</c:v>
                </c:pt>
                <c:pt idx="74">
                  <c:v>8774</c:v>
                </c:pt>
                <c:pt idx="75">
                  <c:v>8375</c:v>
                </c:pt>
                <c:pt idx="76">
                  <c:v>8132</c:v>
                </c:pt>
                <c:pt idx="77">
                  <c:v>8245</c:v>
                </c:pt>
                <c:pt idx="78">
                  <c:v>8707</c:v>
                </c:pt>
                <c:pt idx="79">
                  <c:v>8552</c:v>
                </c:pt>
                <c:pt idx="80">
                  <c:v>8597</c:v>
                </c:pt>
                <c:pt idx="81">
                  <c:v>8572</c:v>
                </c:pt>
                <c:pt idx="82">
                  <c:v>8649</c:v>
                </c:pt>
                <c:pt idx="83">
                  <c:v>8688</c:v>
                </c:pt>
                <c:pt idx="84">
                  <c:v>8879</c:v>
                </c:pt>
                <c:pt idx="85">
                  <c:v>8971</c:v>
                </c:pt>
                <c:pt idx="86">
                  <c:v>8680</c:v>
                </c:pt>
                <c:pt idx="87">
                  <c:v>8349</c:v>
                </c:pt>
                <c:pt idx="88">
                  <c:v>8140</c:v>
                </c:pt>
                <c:pt idx="89">
                  <c:v>7613</c:v>
                </c:pt>
                <c:pt idx="90">
                  <c:v>7355</c:v>
                </c:pt>
                <c:pt idx="91">
                  <c:v>7417</c:v>
                </c:pt>
                <c:pt idx="92">
                  <c:v>7171</c:v>
                </c:pt>
                <c:pt idx="93">
                  <c:v>6847</c:v>
                </c:pt>
                <c:pt idx="94">
                  <c:v>6662</c:v>
                </c:pt>
                <c:pt idx="95">
                  <c:v>6560</c:v>
                </c:pt>
                <c:pt idx="96">
                  <c:v>6465</c:v>
                </c:pt>
                <c:pt idx="97">
                  <c:v>6452</c:v>
                </c:pt>
                <c:pt idx="98">
                  <c:v>6252</c:v>
                </c:pt>
                <c:pt idx="99">
                  <c:v>5881</c:v>
                </c:pt>
                <c:pt idx="100">
                  <c:v>5822</c:v>
                </c:pt>
                <c:pt idx="101">
                  <c:v>5801</c:v>
                </c:pt>
                <c:pt idx="102">
                  <c:v>5746</c:v>
                </c:pt>
                <c:pt idx="103">
                  <c:v>5681</c:v>
                </c:pt>
                <c:pt idx="104">
                  <c:v>5419</c:v>
                </c:pt>
                <c:pt idx="105">
                  <c:v>5178</c:v>
                </c:pt>
                <c:pt idx="106">
                  <c:v>5102</c:v>
                </c:pt>
                <c:pt idx="107">
                  <c:v>5064</c:v>
                </c:pt>
                <c:pt idx="108">
                  <c:v>4950</c:v>
                </c:pt>
                <c:pt idx="109">
                  <c:v>5361</c:v>
                </c:pt>
              </c:numCache>
            </c:numRef>
          </c:val>
          <c:smooth val="0"/>
        </c:ser>
        <c:dLbls>
          <c:showLegendKey val="0"/>
          <c:showVal val="0"/>
          <c:showCatName val="0"/>
          <c:showSerName val="0"/>
          <c:showPercent val="0"/>
          <c:showBubbleSize val="0"/>
        </c:dLbls>
        <c:marker val="1"/>
        <c:smooth val="0"/>
        <c:axId val="102771712"/>
        <c:axId val="102785792"/>
      </c:lineChart>
      <c:catAx>
        <c:axId val="102771712"/>
        <c:scaling>
          <c:orientation val="minMax"/>
        </c:scaling>
        <c:delete val="0"/>
        <c:axPos val="b"/>
        <c:numFmt formatCode="General" sourceLinked="1"/>
        <c:majorTickMark val="out"/>
        <c:minorTickMark val="none"/>
        <c:tickLblPos val="nextTo"/>
        <c:crossAx val="102785792"/>
        <c:crosses val="autoZero"/>
        <c:auto val="1"/>
        <c:lblAlgn val="ctr"/>
        <c:lblOffset val="100"/>
        <c:noMultiLvlLbl val="0"/>
      </c:catAx>
      <c:valAx>
        <c:axId val="102785792"/>
        <c:scaling>
          <c:orientation val="minMax"/>
          <c:max val="10000"/>
        </c:scaling>
        <c:delete val="0"/>
        <c:axPos val="l"/>
        <c:majorGridlines/>
        <c:title>
          <c:tx>
            <c:rich>
              <a:bodyPr rot="-5400000" vert="horz"/>
              <a:lstStyle/>
              <a:p>
                <a:pPr>
                  <a:defRPr/>
                </a:pPr>
                <a:r>
                  <a:rPr lang="en-US"/>
                  <a:t>Oil Production (kbpd)</a:t>
                </a:r>
              </a:p>
            </c:rich>
          </c:tx>
          <c:layout/>
          <c:overlay val="0"/>
        </c:title>
        <c:numFmt formatCode="General" sourceLinked="1"/>
        <c:majorTickMark val="out"/>
        <c:minorTickMark val="none"/>
        <c:tickLblPos val="nextTo"/>
        <c:crossAx val="10277171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a:t>World Oil Production v. 2011 Real Oil Prices, 1960-2010</a:t>
            </a:r>
          </a:p>
        </c:rich>
      </c:tx>
      <c:layout/>
      <c:overlay val="0"/>
    </c:title>
    <c:autoTitleDeleted val="0"/>
    <c:plotArea>
      <c:layout/>
      <c:barChart>
        <c:barDir val="col"/>
        <c:grouping val="clustered"/>
        <c:varyColors val="0"/>
        <c:ser>
          <c:idx val="0"/>
          <c:order val="0"/>
          <c:tx>
            <c:v>World Oil Production (LHS)</c:v>
          </c:tx>
          <c:invertIfNegative val="0"/>
          <c:cat>
            <c:numRef>
              <c:f>Sheet1!$I$3:$I$53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Sheet1!$G$3:$G$53</c:f>
              <c:numCache>
                <c:formatCode>General</c:formatCode>
                <c:ptCount val="51"/>
                <c:pt idx="0">
                  <c:v>20.99</c:v>
                </c:pt>
                <c:pt idx="1">
                  <c:v>22.45</c:v>
                </c:pt>
                <c:pt idx="2">
                  <c:v>24.35</c:v>
                </c:pt>
                <c:pt idx="3">
                  <c:v>26.13</c:v>
                </c:pt>
                <c:pt idx="4">
                  <c:v>28.18</c:v>
                </c:pt>
                <c:pt idx="5">
                  <c:v>30.33</c:v>
                </c:pt>
                <c:pt idx="6">
                  <c:v>32.96</c:v>
                </c:pt>
                <c:pt idx="7">
                  <c:v>35.39</c:v>
                </c:pt>
                <c:pt idx="8">
                  <c:v>38.630000000000003</c:v>
                </c:pt>
                <c:pt idx="9">
                  <c:v>41.7</c:v>
                </c:pt>
                <c:pt idx="10">
                  <c:v>45.89</c:v>
                </c:pt>
                <c:pt idx="11">
                  <c:v>48.52</c:v>
                </c:pt>
                <c:pt idx="12">
                  <c:v>51.14</c:v>
                </c:pt>
                <c:pt idx="13">
                  <c:v>58.466000000000001</c:v>
                </c:pt>
                <c:pt idx="14">
                  <c:v>58.51</c:v>
                </c:pt>
                <c:pt idx="15">
                  <c:v>55.620999999999995</c:v>
                </c:pt>
                <c:pt idx="16">
                  <c:v>60.207000000000001</c:v>
                </c:pt>
                <c:pt idx="17">
                  <c:v>62.694000000000003</c:v>
                </c:pt>
                <c:pt idx="18">
                  <c:v>63.239999999999995</c:v>
                </c:pt>
                <c:pt idx="19">
                  <c:v>65.957000000000008</c:v>
                </c:pt>
                <c:pt idx="20">
                  <c:v>63.963115999999999</c:v>
                </c:pt>
                <c:pt idx="21">
                  <c:v>60.574739000000001</c:v>
                </c:pt>
                <c:pt idx="22">
                  <c:v>58.056540999999996</c:v>
                </c:pt>
                <c:pt idx="23">
                  <c:v>57.867290000000004</c:v>
                </c:pt>
                <c:pt idx="24">
                  <c:v>59.553754999999995</c:v>
                </c:pt>
                <c:pt idx="25">
                  <c:v>59.128141999999997</c:v>
                </c:pt>
                <c:pt idx="26">
                  <c:v>61.353930999999996</c:v>
                </c:pt>
                <c:pt idx="27">
                  <c:v>62.013871000000002</c:v>
                </c:pt>
                <c:pt idx="28">
                  <c:v>64.332573999999994</c:v>
                </c:pt>
                <c:pt idx="29">
                  <c:v>65.448594999999997</c:v>
                </c:pt>
                <c:pt idx="30">
                  <c:v>66.339866000000001</c:v>
                </c:pt>
                <c:pt idx="31">
                  <c:v>66.307333999999997</c:v>
                </c:pt>
                <c:pt idx="32">
                  <c:v>66.374952999999991</c:v>
                </c:pt>
                <c:pt idx="33">
                  <c:v>66.734132000000002</c:v>
                </c:pt>
                <c:pt idx="34">
                  <c:v>68.589901999999995</c:v>
                </c:pt>
                <c:pt idx="35">
                  <c:v>70.273691999999997</c:v>
                </c:pt>
                <c:pt idx="36">
                  <c:v>71.918672000000001</c:v>
                </c:pt>
                <c:pt idx="37">
                  <c:v>74.159365000000008</c:v>
                </c:pt>
                <c:pt idx="38">
                  <c:v>75.656254000000004</c:v>
                </c:pt>
                <c:pt idx="39">
                  <c:v>74.859026</c:v>
                </c:pt>
                <c:pt idx="40">
                  <c:v>77.773545999999996</c:v>
                </c:pt>
                <c:pt idx="41">
                  <c:v>77.689164999999988</c:v>
                </c:pt>
                <c:pt idx="42">
                  <c:v>76.998446000000001</c:v>
                </c:pt>
                <c:pt idx="43">
                  <c:v>79.602654999999999</c:v>
                </c:pt>
                <c:pt idx="44">
                  <c:v>83.108972999999992</c:v>
                </c:pt>
                <c:pt idx="45">
                  <c:v>84.603243000000006</c:v>
                </c:pt>
                <c:pt idx="46">
                  <c:v>84.675058000000007</c:v>
                </c:pt>
                <c:pt idx="47">
                  <c:v>84.591875000000002</c:v>
                </c:pt>
                <c:pt idx="48">
                  <c:v>85.577255999999991</c:v>
                </c:pt>
                <c:pt idx="49">
                  <c:v>84.419021999999998</c:v>
                </c:pt>
                <c:pt idx="50">
                  <c:v>86.790349000000006</c:v>
                </c:pt>
              </c:numCache>
            </c:numRef>
          </c:val>
        </c:ser>
        <c:dLbls>
          <c:showLegendKey val="0"/>
          <c:showVal val="0"/>
          <c:showCatName val="0"/>
          <c:showSerName val="0"/>
          <c:showPercent val="0"/>
          <c:showBubbleSize val="0"/>
        </c:dLbls>
        <c:gapWidth val="20"/>
        <c:axId val="102852864"/>
        <c:axId val="102879232"/>
      </c:barChart>
      <c:lineChart>
        <c:grouping val="standard"/>
        <c:varyColors val="0"/>
        <c:ser>
          <c:idx val="1"/>
          <c:order val="1"/>
          <c:tx>
            <c:v>Real Oil Price (RHS)</c:v>
          </c:tx>
          <c:spPr>
            <a:ln w="34925"/>
          </c:spPr>
          <c:marker>
            <c:symbol val="none"/>
          </c:marker>
          <c:val>
            <c:numRef>
              <c:f>Sheet1!$J$3:$J$53</c:f>
              <c:numCache>
                <c:formatCode>"$"#,##0.00_);[Red]\("$"#,##0.00\)</c:formatCode>
                <c:ptCount val="51"/>
                <c:pt idx="0">
                  <c:v>22.15</c:v>
                </c:pt>
                <c:pt idx="1">
                  <c:v>21.44</c:v>
                </c:pt>
                <c:pt idx="2">
                  <c:v>21.19</c:v>
                </c:pt>
                <c:pt idx="3">
                  <c:v>21.39</c:v>
                </c:pt>
                <c:pt idx="4">
                  <c:v>21.75</c:v>
                </c:pt>
                <c:pt idx="5">
                  <c:v>21.47</c:v>
                </c:pt>
                <c:pt idx="6">
                  <c:v>21.48</c:v>
                </c:pt>
                <c:pt idx="7">
                  <c:v>21.04</c:v>
                </c:pt>
                <c:pt idx="8">
                  <c:v>20.53</c:v>
                </c:pt>
                <c:pt idx="9">
                  <c:v>20.36</c:v>
                </c:pt>
                <c:pt idx="10">
                  <c:v>19.649999999999999</c:v>
                </c:pt>
                <c:pt idx="11">
                  <c:v>20</c:v>
                </c:pt>
                <c:pt idx="12">
                  <c:v>21.44</c:v>
                </c:pt>
                <c:pt idx="13">
                  <c:v>23.87</c:v>
                </c:pt>
                <c:pt idx="14">
                  <c:v>42.58</c:v>
                </c:pt>
                <c:pt idx="15">
                  <c:v>51</c:v>
                </c:pt>
                <c:pt idx="16">
                  <c:v>51.78</c:v>
                </c:pt>
                <c:pt idx="17">
                  <c:v>53.41</c:v>
                </c:pt>
                <c:pt idx="18">
                  <c:v>51.58</c:v>
                </c:pt>
                <c:pt idx="19">
                  <c:v>77.05</c:v>
                </c:pt>
                <c:pt idx="20">
                  <c:v>102.26</c:v>
                </c:pt>
                <c:pt idx="21">
                  <c:v>88.55</c:v>
                </c:pt>
                <c:pt idx="22">
                  <c:v>74.239999999999995</c:v>
                </c:pt>
                <c:pt idx="23">
                  <c:v>65.69</c:v>
                </c:pt>
                <c:pt idx="24">
                  <c:v>62.26</c:v>
                </c:pt>
                <c:pt idx="25">
                  <c:v>56.28</c:v>
                </c:pt>
                <c:pt idx="26">
                  <c:v>29.62</c:v>
                </c:pt>
                <c:pt idx="27">
                  <c:v>35.130000000000003</c:v>
                </c:pt>
                <c:pt idx="28">
                  <c:v>28.32</c:v>
                </c:pt>
                <c:pt idx="29">
                  <c:v>33.24</c:v>
                </c:pt>
                <c:pt idx="30">
                  <c:v>39.799999999999997</c:v>
                </c:pt>
                <c:pt idx="31">
                  <c:v>33.36</c:v>
                </c:pt>
                <c:pt idx="32">
                  <c:v>30.85</c:v>
                </c:pt>
                <c:pt idx="33">
                  <c:v>26.09</c:v>
                </c:pt>
                <c:pt idx="34">
                  <c:v>23.76</c:v>
                </c:pt>
                <c:pt idx="35">
                  <c:v>24.73</c:v>
                </c:pt>
                <c:pt idx="36">
                  <c:v>29.32</c:v>
                </c:pt>
                <c:pt idx="37">
                  <c:v>26.12</c:v>
                </c:pt>
                <c:pt idx="38">
                  <c:v>16.440000000000001</c:v>
                </c:pt>
                <c:pt idx="39">
                  <c:v>22.3</c:v>
                </c:pt>
                <c:pt idx="40">
                  <c:v>35.76</c:v>
                </c:pt>
                <c:pt idx="41">
                  <c:v>29.23</c:v>
                </c:pt>
                <c:pt idx="42">
                  <c:v>28.5</c:v>
                </c:pt>
                <c:pt idx="43">
                  <c:v>33.86</c:v>
                </c:pt>
                <c:pt idx="44">
                  <c:v>44.81</c:v>
                </c:pt>
                <c:pt idx="45">
                  <c:v>57.57</c:v>
                </c:pt>
                <c:pt idx="46">
                  <c:v>65.03</c:v>
                </c:pt>
                <c:pt idx="47">
                  <c:v>69.510000000000005</c:v>
                </c:pt>
                <c:pt idx="48">
                  <c:v>95.25</c:v>
                </c:pt>
                <c:pt idx="49">
                  <c:v>55.96</c:v>
                </c:pt>
                <c:pt idx="50">
                  <c:v>73.44</c:v>
                </c:pt>
              </c:numCache>
            </c:numRef>
          </c:val>
          <c:smooth val="0"/>
        </c:ser>
        <c:dLbls>
          <c:showLegendKey val="0"/>
          <c:showVal val="0"/>
          <c:showCatName val="0"/>
          <c:showSerName val="0"/>
          <c:showPercent val="0"/>
          <c:showBubbleSize val="0"/>
        </c:dLbls>
        <c:marker val="1"/>
        <c:smooth val="0"/>
        <c:axId val="102887424"/>
        <c:axId val="102881152"/>
      </c:lineChart>
      <c:catAx>
        <c:axId val="102852864"/>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02879232"/>
        <c:crosses val="autoZero"/>
        <c:auto val="1"/>
        <c:lblAlgn val="ctr"/>
        <c:lblOffset val="100"/>
        <c:noMultiLvlLbl val="0"/>
      </c:catAx>
      <c:valAx>
        <c:axId val="102879232"/>
        <c:scaling>
          <c:orientation val="minMax"/>
        </c:scaling>
        <c:delete val="0"/>
        <c:axPos val="l"/>
        <c:majorGridlines/>
        <c:title>
          <c:tx>
            <c:rich>
              <a:bodyPr rot="-5400000" vert="horz"/>
              <a:lstStyle/>
              <a:p>
                <a:pPr>
                  <a:defRPr/>
                </a:pPr>
                <a:r>
                  <a:rPr lang="en-US"/>
                  <a:t>Oil Production (mbpd)</a:t>
                </a:r>
              </a:p>
            </c:rich>
          </c:tx>
          <c:layout/>
          <c:overlay val="0"/>
        </c:title>
        <c:numFmt formatCode="General" sourceLinked="1"/>
        <c:majorTickMark val="out"/>
        <c:minorTickMark val="none"/>
        <c:tickLblPos val="nextTo"/>
        <c:crossAx val="102852864"/>
        <c:crosses val="autoZero"/>
        <c:crossBetween val="between"/>
      </c:valAx>
      <c:valAx>
        <c:axId val="102881152"/>
        <c:scaling>
          <c:orientation val="minMax"/>
        </c:scaling>
        <c:delete val="0"/>
        <c:axPos val="r"/>
        <c:title>
          <c:tx>
            <c:rich>
              <a:bodyPr rot="-5400000" vert="horz"/>
              <a:lstStyle/>
              <a:p>
                <a:pPr>
                  <a:defRPr/>
                </a:pPr>
                <a:r>
                  <a:rPr lang="en-US"/>
                  <a:t>Price / bbl</a:t>
                </a:r>
              </a:p>
            </c:rich>
          </c:tx>
          <c:layout/>
          <c:overlay val="0"/>
        </c:title>
        <c:numFmt formatCode="&quot;$&quot;#,##0.00_);[Red]\(&quot;$&quot;#,##0.00\)" sourceLinked="1"/>
        <c:majorTickMark val="out"/>
        <c:minorTickMark val="none"/>
        <c:tickLblPos val="nextTo"/>
        <c:crossAx val="102887424"/>
        <c:crosses val="max"/>
        <c:crossBetween val="between"/>
      </c:valAx>
      <c:catAx>
        <c:axId val="102887424"/>
        <c:scaling>
          <c:orientation val="minMax"/>
        </c:scaling>
        <c:delete val="1"/>
        <c:axPos val="b"/>
        <c:majorTickMark val="out"/>
        <c:minorTickMark val="none"/>
        <c:tickLblPos val="nextTo"/>
        <c:crossAx val="102881152"/>
        <c:crosses val="autoZero"/>
        <c:auto val="1"/>
        <c:lblAlgn val="ctr"/>
        <c:lblOffset val="100"/>
        <c:noMultiLvlLbl val="0"/>
      </c:catAx>
    </c:plotArea>
    <c:legend>
      <c:legendPos val="t"/>
      <c:layout/>
      <c:overlay val="1"/>
    </c:legend>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US Theoretical Logistic Model</a:t>
            </a:r>
            <a:r>
              <a:rPr lang="en-US" sz="1200" baseline="0"/>
              <a:t> v. Actual Data</a:t>
            </a:r>
            <a:endParaRPr lang="en-US" sz="1200"/>
          </a:p>
        </c:rich>
      </c:tx>
      <c:layout/>
      <c:overlay val="0"/>
    </c:title>
    <c:autoTitleDeleted val="0"/>
    <c:plotArea>
      <c:layout/>
      <c:lineChart>
        <c:grouping val="standard"/>
        <c:varyColors val="0"/>
        <c:ser>
          <c:idx val="3"/>
          <c:order val="0"/>
          <c:tx>
            <c:v>Hubbert 1956</c:v>
          </c:tx>
          <c:spPr>
            <a:ln w="25400">
              <a:solidFill>
                <a:srgbClr val="7030A0"/>
              </a:solidFill>
            </a:ln>
          </c:spPr>
          <c:marker>
            <c:symbol val="none"/>
          </c:marker>
          <c:val>
            <c:numRef>
              <c:f>us_logistic!$U$44:$U$156</c:f>
              <c:numCache>
                <c:formatCode>General</c:formatCode>
                <c:ptCount val="113"/>
                <c:pt idx="0">
                  <c:v>316.49607583273149</c:v>
                </c:pt>
                <c:pt idx="1">
                  <c:v>338.87187243919453</c:v>
                </c:pt>
                <c:pt idx="2">
                  <c:v>362.78997519312327</c:v>
                </c:pt>
                <c:pt idx="3">
                  <c:v>388.35083938727405</c:v>
                </c:pt>
                <c:pt idx="4">
                  <c:v>415.66059522635339</c:v>
                </c:pt>
                <c:pt idx="5">
                  <c:v>444.83123632954801</c:v>
                </c:pt>
                <c:pt idx="6">
                  <c:v>475.98079227913433</c:v>
                </c:pt>
                <c:pt idx="7">
                  <c:v>509.2334804302356</c:v>
                </c:pt>
                <c:pt idx="8">
                  <c:v>544.71983147691503</c:v>
                </c:pt>
                <c:pt idx="9">
                  <c:v>582.57678247660817</c:v>
                </c:pt>
                <c:pt idx="10">
                  <c:v>622.94773016643569</c:v>
                </c:pt>
                <c:pt idx="11">
                  <c:v>665.98253646051239</c:v>
                </c:pt>
                <c:pt idx="12">
                  <c:v>711.8374769988219</c:v>
                </c:pt>
                <c:pt idx="13">
                  <c:v>760.67512252931215</c:v>
                </c:pt>
                <c:pt idx="14">
                  <c:v>812.66414175293437</c:v>
                </c:pt>
                <c:pt idx="15">
                  <c:v>867.97901305781659</c:v>
                </c:pt>
                <c:pt idx="16">
                  <c:v>926.79963132943578</c:v>
                </c:pt>
                <c:pt idx="17">
                  <c:v>989.31079477137257</c:v>
                </c:pt>
                <c:pt idx="18">
                  <c:v>1055.7015554343177</c:v>
                </c:pt>
                <c:pt idx="19">
                  <c:v>1126.164415968082</c:v>
                </c:pt>
                <c:pt idx="20">
                  <c:v>1200.8943540286657</c:v>
                </c:pt>
                <c:pt idx="21">
                  <c:v>1280.0876548487315</c:v>
                </c:pt>
                <c:pt idx="22">
                  <c:v>1363.9405317851176</c:v>
                </c:pt>
                <c:pt idx="23">
                  <c:v>1452.6475142749425</c:v>
                </c:pt>
                <c:pt idx="24">
                  <c:v>1546.3995826603839</c:v>
                </c:pt>
                <c:pt idx="25">
                  <c:v>1645.3820298936932</c:v>
                </c:pt>
                <c:pt idx="26">
                  <c:v>1749.7720313357561</c:v>
                </c:pt>
                <c:pt idx="27">
                  <c:v>1859.7359058542056</c:v>
                </c:pt>
                <c:pt idx="28">
                  <c:v>1975.426054363274</c:v>
                </c:pt>
                <c:pt idx="29">
                  <c:v>2096.9775659882603</c:v>
                </c:pt>
                <c:pt idx="30">
                  <c:v>2224.5044873464572</c:v>
                </c:pt>
                <c:pt idx="31">
                  <c:v>2358.0957571745394</c:v>
                </c:pt>
                <c:pt idx="32">
                  <c:v>2497.8108168465974</c:v>
                </c:pt>
                <c:pt idx="33">
                  <c:v>2643.674917339953</c:v>
                </c:pt>
                <c:pt idx="34">
                  <c:v>2795.6741549996714</c:v>
                </c:pt>
                <c:pt idx="35">
                  <c:v>2953.7502820538084</c:v>
                </c:pt>
                <c:pt idx="36">
                  <c:v>3117.7953531881094</c:v>
                </c:pt>
                <c:pt idx="37">
                  <c:v>3287.6462864529044</c:v>
                </c:pt>
                <c:pt idx="38">
                  <c:v>3463.0794350766296</c:v>
                </c:pt>
                <c:pt idx="39">
                  <c:v>3643.8052859863833</c:v>
                </c:pt>
                <c:pt idx="40">
                  <c:v>3829.4634204169861</c:v>
                </c:pt>
                <c:pt idx="41">
                  <c:v>4019.6178911703009</c:v>
                </c:pt>
                <c:pt idx="42">
                  <c:v>4213.7531889426027</c:v>
                </c:pt>
                <c:pt idx="43">
                  <c:v>4411.2709855544108</c:v>
                </c:pt>
                <c:pt idx="44">
                  <c:v>4611.4878536354236</c:v>
                </c:pt>
                <c:pt idx="45">
                  <c:v>4813.6341689473975</c:v>
                </c:pt>
                <c:pt idx="46">
                  <c:v>5016.8544016310689</c:v>
                </c:pt>
                <c:pt idx="47">
                  <c:v>5220.2089948103012</c:v>
                </c:pt>
                <c:pt idx="48">
                  <c:v>5422.6780118787938</c:v>
                </c:pt>
                <c:pt idx="49">
                  <c:v>5623.1667063715622</c:v>
                </c:pt>
                <c:pt idx="50">
                  <c:v>5820.5131299013701</c:v>
                </c:pt>
                <c:pt idx="51">
                  <c:v>6013.4978440531231</c:v>
                </c:pt>
                <c:pt idx="52">
                  <c:v>6200.8557418466307</c:v>
                </c:pt>
                <c:pt idx="53">
                  <c:v>6381.2899146229038</c:v>
                </c:pt>
                <c:pt idx="54">
                  <c:v>6553.4874230160813</c:v>
                </c:pt>
                <c:pt idx="55">
                  <c:v>6716.1367488968208</c:v>
                </c:pt>
                <c:pt idx="56">
                  <c:v>6867.9466224382741</c:v>
                </c:pt>
                <c:pt idx="57">
                  <c:v>7007.6658390075072</c:v>
                </c:pt>
                <c:pt idx="58">
                  <c:v>7134.1036090792059</c:v>
                </c:pt>
                <c:pt idx="59">
                  <c:v>7246.1499255754798</c:v>
                </c:pt>
                <c:pt idx="60">
                  <c:v>7342.7953914913705</c:v>
                </c:pt>
                <c:pt idx="61">
                  <c:v>7423.1499302992879</c:v>
                </c:pt>
                <c:pt idx="62">
                  <c:v>7486.4598053795071</c:v>
                </c:pt>
                <c:pt idx="63">
                  <c:v>7532.122404229287</c:v>
                </c:pt>
                <c:pt idx="64">
                  <c:v>7559.6982985402192</c:v>
                </c:pt>
                <c:pt idx="65">
                  <c:v>7568.9201707936991</c:v>
                </c:pt>
                <c:pt idx="66">
                  <c:v>7559.6982985402192</c:v>
                </c:pt>
                <c:pt idx="67">
                  <c:v>7532.122404229287</c:v>
                </c:pt>
                <c:pt idx="68">
                  <c:v>7486.4598053795071</c:v>
                </c:pt>
                <c:pt idx="69">
                  <c:v>7423.1499302992879</c:v>
                </c:pt>
                <c:pt idx="70">
                  <c:v>7342.7953914913705</c:v>
                </c:pt>
                <c:pt idx="71">
                  <c:v>7246.1499255754798</c:v>
                </c:pt>
                <c:pt idx="72">
                  <c:v>7134.1036090792059</c:v>
                </c:pt>
                <c:pt idx="73">
                  <c:v>7007.6658390075072</c:v>
                </c:pt>
                <c:pt idx="74">
                  <c:v>6867.9466224382741</c:v>
                </c:pt>
                <c:pt idx="75">
                  <c:v>6716.1367488968208</c:v>
                </c:pt>
                <c:pt idx="76">
                  <c:v>6553.4874230161095</c:v>
                </c:pt>
                <c:pt idx="77">
                  <c:v>6381.2899146229038</c:v>
                </c:pt>
                <c:pt idx="78">
                  <c:v>6200.8557418466307</c:v>
                </c:pt>
                <c:pt idx="79">
                  <c:v>6013.4978440531231</c:v>
                </c:pt>
                <c:pt idx="80">
                  <c:v>5820.5131299013701</c:v>
                </c:pt>
                <c:pt idx="81">
                  <c:v>5623.1667063715622</c:v>
                </c:pt>
                <c:pt idx="82">
                  <c:v>5422.6780118787938</c:v>
                </c:pt>
                <c:pt idx="83">
                  <c:v>5220.2089948103012</c:v>
                </c:pt>
                <c:pt idx="84">
                  <c:v>5016.8544016310689</c:v>
                </c:pt>
                <c:pt idx="85">
                  <c:v>4813.6341689473975</c:v>
                </c:pt>
                <c:pt idx="86">
                  <c:v>4611.4878536354236</c:v>
                </c:pt>
                <c:pt idx="87">
                  <c:v>4411.2709855544108</c:v>
                </c:pt>
                <c:pt idx="88">
                  <c:v>4213.7531889426027</c:v>
                </c:pt>
                <c:pt idx="89">
                  <c:v>4019.6178911703009</c:v>
                </c:pt>
                <c:pt idx="90">
                  <c:v>3829.4634204169861</c:v>
                </c:pt>
                <c:pt idx="91">
                  <c:v>3643.8052859863833</c:v>
                </c:pt>
                <c:pt idx="92">
                  <c:v>3463.0794350766296</c:v>
                </c:pt>
                <c:pt idx="93">
                  <c:v>3287.6462864529044</c:v>
                </c:pt>
                <c:pt idx="94">
                  <c:v>3117.7953531881094</c:v>
                </c:pt>
                <c:pt idx="95">
                  <c:v>2953.7502820538084</c:v>
                </c:pt>
                <c:pt idx="96">
                  <c:v>2795.6741549996714</c:v>
                </c:pt>
                <c:pt idx="97">
                  <c:v>2643.6749173399562</c:v>
                </c:pt>
                <c:pt idx="98">
                  <c:v>2497.8108168465974</c:v>
                </c:pt>
                <c:pt idx="99">
                  <c:v>2358.0957571745394</c:v>
                </c:pt>
                <c:pt idx="100">
                  <c:v>2224.5044873464608</c:v>
                </c:pt>
                <c:pt idx="101">
                  <c:v>2096.9775659882603</c:v>
                </c:pt>
                <c:pt idx="102">
                  <c:v>1975.4260543632713</c:v>
                </c:pt>
                <c:pt idx="103">
                  <c:v>1859.7359058542081</c:v>
                </c:pt>
                <c:pt idx="104">
                  <c:v>1749.7720313357561</c:v>
                </c:pt>
                <c:pt idx="105">
                  <c:v>1645.3820298936903</c:v>
                </c:pt>
                <c:pt idx="106">
                  <c:v>1546.3995826603839</c:v>
                </c:pt>
                <c:pt idx="107">
                  <c:v>1452.6475142749425</c:v>
                </c:pt>
                <c:pt idx="108">
                  <c:v>1363.9405317851176</c:v>
                </c:pt>
                <c:pt idx="109">
                  <c:v>1280.0876548487315</c:v>
                </c:pt>
                <c:pt idx="110">
                  <c:v>1200.894354028663</c:v>
                </c:pt>
                <c:pt idx="111">
                  <c:v>1126.164415968085</c:v>
                </c:pt>
                <c:pt idx="112">
                  <c:v>1055.701555434315</c:v>
                </c:pt>
              </c:numCache>
            </c:numRef>
          </c:val>
          <c:smooth val="0"/>
        </c:ser>
        <c:ser>
          <c:idx val="4"/>
          <c:order val="1"/>
          <c:tx>
            <c:v>Hubbert 1970</c:v>
          </c:tx>
          <c:spPr>
            <a:ln w="25400">
              <a:solidFill>
                <a:schemeClr val="accent1">
                  <a:lumMod val="50000"/>
                </a:schemeClr>
              </a:solidFill>
            </a:ln>
          </c:spPr>
          <c:marker>
            <c:symbol val="none"/>
          </c:marker>
          <c:val>
            <c:numRef>
              <c:f>us_logistic!$AB$44:$AB$156</c:f>
              <c:numCache>
                <c:formatCode>General</c:formatCode>
                <c:ptCount val="113"/>
                <c:pt idx="0">
                  <c:v>289.60715271351779</c:v>
                </c:pt>
                <c:pt idx="1">
                  <c:v>308.71075553002743</c:v>
                </c:pt>
                <c:pt idx="2">
                  <c:v>329.04920337989313</c:v>
                </c:pt>
                <c:pt idx="3">
                  <c:v>350.69884303092601</c:v>
                </c:pt>
                <c:pt idx="4">
                  <c:v>373.74026314590958</c:v>
                </c:pt>
                <c:pt idx="5">
                  <c:v>398.2584627742329</c:v>
                </c:pt>
                <c:pt idx="6">
                  <c:v>424.3430163969233</c:v>
                </c:pt>
                <c:pt idx="7">
                  <c:v>452.08823353250682</c:v>
                </c:pt>
                <c:pt idx="8">
                  <c:v>481.59331059078903</c:v>
                </c:pt>
                <c:pt idx="9">
                  <c:v>512.9624723050548</c:v>
                </c:pt>
                <c:pt idx="10">
                  <c:v>546.30509967821376</c:v>
                </c:pt>
                <c:pt idx="11">
                  <c:v>581.73584094252317</c:v>
                </c:pt>
                <c:pt idx="12">
                  <c:v>619.3747015542466</c:v>
                </c:pt>
                <c:pt idx="13">
                  <c:v>659.34710872218625</c:v>
                </c:pt>
                <c:pt idx="14">
                  <c:v>701.78394540189049</c:v>
                </c:pt>
                <c:pt idx="15">
                  <c:v>746.8215480755041</c:v>
                </c:pt>
                <c:pt idx="16">
                  <c:v>794.60166198177797</c:v>
                </c:pt>
                <c:pt idx="17">
                  <c:v>845.27134676429046</c:v>
                </c:pt>
                <c:pt idx="18">
                  <c:v>898.98282477262478</c:v>
                </c:pt>
                <c:pt idx="19">
                  <c:v>955.89326348735335</c:v>
                </c:pt>
                <c:pt idx="20">
                  <c:v>1016.1644827542739</c:v>
                </c:pt>
                <c:pt idx="21">
                  <c:v>1079.9625767180546</c:v>
                </c:pt>
                <c:pt idx="22">
                  <c:v>1147.457439555737</c:v>
                </c:pt>
                <c:pt idx="23">
                  <c:v>1218.8221833463779</c:v>
                </c:pt>
                <c:pt idx="24">
                  <c:v>1294.2324356981344</c:v>
                </c:pt>
                <c:pt idx="25">
                  <c:v>1373.8655041187096</c:v>
                </c:pt>
                <c:pt idx="26">
                  <c:v>1457.8993935946573</c:v>
                </c:pt>
                <c:pt idx="27">
                  <c:v>1546.5116634818273</c:v>
                </c:pt>
                <c:pt idx="28">
                  <c:v>1639.8781096528876</c:v>
                </c:pt>
                <c:pt idx="29">
                  <c:v>1738.1712579548878</c:v>
                </c:pt>
                <c:pt idx="30">
                  <c:v>1841.5586554648464</c:v>
                </c:pt>
                <c:pt idx="31">
                  <c:v>1950.200946865923</c:v>
                </c:pt>
                <c:pt idx="32">
                  <c:v>2064.249724579729</c:v>
                </c:pt>
                <c:pt idx="33">
                  <c:v>2183.8451431663316</c:v>
                </c:pt>
                <c:pt idx="34">
                  <c:v>2309.1132910309257</c:v>
                </c:pt>
                <c:pt idx="35">
                  <c:v>2440.1633157459914</c:v>
                </c:pt>
                <c:pt idx="36">
                  <c:v>2577.0843033986112</c:v>
                </c:pt>
                <c:pt idx="37">
                  <c:v>2719.9419173877586</c:v>
                </c:pt>
                <c:pt idx="38">
                  <c:v>2868.7748080977262</c:v>
                </c:pt>
                <c:pt idx="39">
                  <c:v>3023.5908119150417</c:v>
                </c:pt>
                <c:pt idx="40">
                  <c:v>3184.3629661653426</c:v>
                </c:pt>
                <c:pt idx="41">
                  <c:v>3351.0253757171231</c:v>
                </c:pt>
                <c:pt idx="42">
                  <c:v>3523.4689771796716</c:v>
                </c:pt>
                <c:pt idx="43">
                  <c:v>3701.5372577043281</c:v>
                </c:pt>
                <c:pt idx="44">
                  <c:v>3885.0219972126579</c:v>
                </c:pt>
                <c:pt idx="45">
                  <c:v>4073.6591151669591</c:v>
                </c:pt>
                <c:pt idx="46">
                  <c:v>4267.1247154408766</c:v>
                </c:pt>
                <c:pt idx="47">
                  <c:v>4465.03143500852</c:v>
                </c:pt>
                <c:pt idx="48">
                  <c:v>4666.9252135360275</c:v>
                </c:pt>
                <c:pt idx="49">
                  <c:v>4872.2826109181369</c:v>
                </c:pt>
                <c:pt idx="50">
                  <c:v>5080.5088076603288</c:v>
                </c:pt>
                <c:pt idx="51">
                  <c:v>5290.9364280148493</c:v>
                </c:pt>
                <c:pt idx="52">
                  <c:v>5502.8253271362464</c:v>
                </c:pt>
                <c:pt idx="53">
                  <c:v>5715.3634804401099</c:v>
                </c:pt>
                <c:pt idx="54">
                  <c:v>5927.669105072493</c:v>
                </c:pt>
                <c:pt idx="55">
                  <c:v>6138.794129279343</c:v>
                </c:pt>
                <c:pt idx="56">
                  <c:v>6347.7291050126569</c:v>
                </c:pt>
                <c:pt idx="57">
                  <c:v>6553.4096320611243</c:v>
                </c:pt>
                <c:pt idx="58">
                  <c:v>6754.7243283758353</c:v>
                </c:pt>
                <c:pt idx="59">
                  <c:v>6950.5243414534525</c:v>
                </c:pt>
                <c:pt idx="60">
                  <c:v>7139.6343504163833</c:v>
                </c:pt>
                <c:pt idx="61">
                  <c:v>7320.8649589855067</c:v>
                </c:pt>
                <c:pt idx="62">
                  <c:v>7493.0263274981644</c:v>
                </c:pt>
                <c:pt idx="63">
                  <c:v>7654.9428394880288</c:v>
                </c:pt>
                <c:pt idx="64">
                  <c:v>7805.4685474482749</c:v>
                </c:pt>
                <c:pt idx="65">
                  <c:v>7943.5030957995341</c:v>
                </c:pt>
                <c:pt idx="66">
                  <c:v>8068.0077794123281</c:v>
                </c:pt>
                <c:pt idx="67">
                  <c:v>8178.0213658527673</c:v>
                </c:pt>
                <c:pt idx="68">
                  <c:v>8272.6752911259173</c:v>
                </c:pt>
                <c:pt idx="69">
                  <c:v>8351.2078339453437</c:v>
                </c:pt>
                <c:pt idx="70">
                  <c:v>8412.976883709398</c:v>
                </c:pt>
                <c:pt idx="71">
                  <c:v>8457.4709429210689</c:v>
                </c:pt>
                <c:pt idx="72">
                  <c:v>8484.3180454150679</c:v>
                </c:pt>
                <c:pt idx="73">
                  <c:v>8493.2923262472887</c:v>
                </c:pt>
                <c:pt idx="74">
                  <c:v>8484.3180454150679</c:v>
                </c:pt>
                <c:pt idx="75">
                  <c:v>8457.4709429210689</c:v>
                </c:pt>
                <c:pt idx="76">
                  <c:v>8412.976883709398</c:v>
                </c:pt>
                <c:pt idx="77">
                  <c:v>8351.2078339453437</c:v>
                </c:pt>
                <c:pt idx="78">
                  <c:v>8272.6752911259173</c:v>
                </c:pt>
                <c:pt idx="79">
                  <c:v>8178.0213658527673</c:v>
                </c:pt>
                <c:pt idx="80">
                  <c:v>8068.0077794123281</c:v>
                </c:pt>
                <c:pt idx="81">
                  <c:v>7943.5030957995341</c:v>
                </c:pt>
                <c:pt idx="82">
                  <c:v>7805.4685474482749</c:v>
                </c:pt>
                <c:pt idx="83">
                  <c:v>7654.9428394880288</c:v>
                </c:pt>
                <c:pt idx="84">
                  <c:v>7493.0263274981644</c:v>
                </c:pt>
                <c:pt idx="85">
                  <c:v>7320.8649589855067</c:v>
                </c:pt>
                <c:pt idx="86">
                  <c:v>7139.6343504163833</c:v>
                </c:pt>
                <c:pt idx="87">
                  <c:v>6950.5243414534525</c:v>
                </c:pt>
                <c:pt idx="88">
                  <c:v>6754.7243283758353</c:v>
                </c:pt>
                <c:pt idx="89">
                  <c:v>6553.4096320611243</c:v>
                </c:pt>
                <c:pt idx="90">
                  <c:v>6347.7291050126569</c:v>
                </c:pt>
                <c:pt idx="91">
                  <c:v>6138.794129279343</c:v>
                </c:pt>
                <c:pt idx="92">
                  <c:v>5927.669105072493</c:v>
                </c:pt>
                <c:pt idx="93">
                  <c:v>5715.3634804401099</c:v>
                </c:pt>
                <c:pt idx="94">
                  <c:v>5502.8253271362464</c:v>
                </c:pt>
                <c:pt idx="95">
                  <c:v>5290.9364280148493</c:v>
                </c:pt>
                <c:pt idx="96">
                  <c:v>5080.5088076603288</c:v>
                </c:pt>
                <c:pt idx="97">
                  <c:v>4872.2826109181369</c:v>
                </c:pt>
                <c:pt idx="98">
                  <c:v>4666.9252135360275</c:v>
                </c:pt>
                <c:pt idx="99">
                  <c:v>4465.03143500852</c:v>
                </c:pt>
                <c:pt idx="100">
                  <c:v>4267.1247154408766</c:v>
                </c:pt>
                <c:pt idx="101">
                  <c:v>4073.6591151669591</c:v>
                </c:pt>
                <c:pt idx="102">
                  <c:v>3885.0219972126579</c:v>
                </c:pt>
                <c:pt idx="103">
                  <c:v>3701.5372577043281</c:v>
                </c:pt>
                <c:pt idx="104">
                  <c:v>3523.4689771796716</c:v>
                </c:pt>
                <c:pt idx="105">
                  <c:v>3351.0253757171231</c:v>
                </c:pt>
                <c:pt idx="106">
                  <c:v>3184.3629661653426</c:v>
                </c:pt>
                <c:pt idx="107">
                  <c:v>3023.5908119150417</c:v>
                </c:pt>
                <c:pt idx="108">
                  <c:v>2868.7748080977262</c:v>
                </c:pt>
                <c:pt idx="109">
                  <c:v>2719.9419173877586</c:v>
                </c:pt>
                <c:pt idx="110">
                  <c:v>2577.0843033986139</c:v>
                </c:pt>
                <c:pt idx="111">
                  <c:v>2440.1633157459946</c:v>
                </c:pt>
                <c:pt idx="112">
                  <c:v>2309.1132910309288</c:v>
                </c:pt>
              </c:numCache>
            </c:numRef>
          </c:val>
          <c:smooth val="0"/>
        </c:ser>
        <c:ser>
          <c:idx val="1"/>
          <c:order val="2"/>
          <c:tx>
            <c:v>Actual Data</c:v>
          </c:tx>
          <c:spPr>
            <a:ln>
              <a:solidFill>
                <a:schemeClr val="accent1"/>
              </a:solidFill>
            </a:ln>
          </c:spPr>
          <c:marker>
            <c:symbol val="none"/>
          </c:marker>
          <c:cat>
            <c:numRef>
              <c:f>us_logistic!$A$44:$A$156</c:f>
              <c:numCache>
                <c:formatCode>General</c:formatCode>
                <c:ptCount val="113"/>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numCache>
            </c:numRef>
          </c:cat>
          <c:val>
            <c:numRef>
              <c:f>us_logistic!$I$44:$I$156</c:f>
              <c:numCache>
                <c:formatCode>General</c:formatCode>
                <c:ptCount val="113"/>
                <c:pt idx="0">
                  <c:v>174</c:v>
                </c:pt>
                <c:pt idx="1">
                  <c:v>190</c:v>
                </c:pt>
                <c:pt idx="2">
                  <c:v>243</c:v>
                </c:pt>
                <c:pt idx="3">
                  <c:v>275</c:v>
                </c:pt>
                <c:pt idx="4">
                  <c:v>320</c:v>
                </c:pt>
                <c:pt idx="5">
                  <c:v>369</c:v>
                </c:pt>
                <c:pt idx="6">
                  <c:v>347</c:v>
                </c:pt>
                <c:pt idx="7">
                  <c:v>455</c:v>
                </c:pt>
                <c:pt idx="8">
                  <c:v>488</c:v>
                </c:pt>
                <c:pt idx="9">
                  <c:v>502</c:v>
                </c:pt>
                <c:pt idx="10">
                  <c:v>574</c:v>
                </c:pt>
                <c:pt idx="11">
                  <c:v>604</c:v>
                </c:pt>
                <c:pt idx="12">
                  <c:v>609</c:v>
                </c:pt>
                <c:pt idx="13">
                  <c:v>681</c:v>
                </c:pt>
                <c:pt idx="14">
                  <c:v>728</c:v>
                </c:pt>
                <c:pt idx="15">
                  <c:v>770</c:v>
                </c:pt>
                <c:pt idx="16">
                  <c:v>822</c:v>
                </c:pt>
                <c:pt idx="17">
                  <c:v>919</c:v>
                </c:pt>
                <c:pt idx="18">
                  <c:v>920</c:v>
                </c:pt>
                <c:pt idx="19">
                  <c:v>1037</c:v>
                </c:pt>
                <c:pt idx="20">
                  <c:v>1210</c:v>
                </c:pt>
                <c:pt idx="21">
                  <c:v>1294</c:v>
                </c:pt>
                <c:pt idx="22">
                  <c:v>1527</c:v>
                </c:pt>
                <c:pt idx="23">
                  <c:v>2007</c:v>
                </c:pt>
                <c:pt idx="24">
                  <c:v>1951</c:v>
                </c:pt>
                <c:pt idx="25">
                  <c:v>1700</c:v>
                </c:pt>
                <c:pt idx="26">
                  <c:v>2112</c:v>
                </c:pt>
                <c:pt idx="27">
                  <c:v>2469</c:v>
                </c:pt>
                <c:pt idx="28">
                  <c:v>2463</c:v>
                </c:pt>
                <c:pt idx="29">
                  <c:v>2760</c:v>
                </c:pt>
                <c:pt idx="30">
                  <c:v>2460</c:v>
                </c:pt>
                <c:pt idx="31">
                  <c:v>2332</c:v>
                </c:pt>
                <c:pt idx="32">
                  <c:v>2145</c:v>
                </c:pt>
                <c:pt idx="33">
                  <c:v>2481</c:v>
                </c:pt>
                <c:pt idx="34">
                  <c:v>2488</c:v>
                </c:pt>
                <c:pt idx="35">
                  <c:v>2723</c:v>
                </c:pt>
                <c:pt idx="36">
                  <c:v>3001</c:v>
                </c:pt>
                <c:pt idx="37">
                  <c:v>3500</c:v>
                </c:pt>
                <c:pt idx="38">
                  <c:v>3324</c:v>
                </c:pt>
                <c:pt idx="39">
                  <c:v>3464</c:v>
                </c:pt>
                <c:pt idx="40">
                  <c:v>4107</c:v>
                </c:pt>
                <c:pt idx="41">
                  <c:v>3847</c:v>
                </c:pt>
                <c:pt idx="42">
                  <c:v>3796</c:v>
                </c:pt>
                <c:pt idx="43">
                  <c:v>4125</c:v>
                </c:pt>
                <c:pt idx="44">
                  <c:v>4584</c:v>
                </c:pt>
                <c:pt idx="45">
                  <c:v>4695</c:v>
                </c:pt>
                <c:pt idx="46">
                  <c:v>4749</c:v>
                </c:pt>
                <c:pt idx="47">
                  <c:v>5088</c:v>
                </c:pt>
                <c:pt idx="48">
                  <c:v>5520</c:v>
                </c:pt>
                <c:pt idx="49">
                  <c:v>5046</c:v>
                </c:pt>
                <c:pt idx="50">
                  <c:v>5407</c:v>
                </c:pt>
                <c:pt idx="51">
                  <c:v>6158</c:v>
                </c:pt>
                <c:pt idx="52">
                  <c:v>6256</c:v>
                </c:pt>
                <c:pt idx="53">
                  <c:v>6458</c:v>
                </c:pt>
                <c:pt idx="54">
                  <c:v>6342</c:v>
                </c:pt>
                <c:pt idx="55">
                  <c:v>6807</c:v>
                </c:pt>
                <c:pt idx="56">
                  <c:v>7151</c:v>
                </c:pt>
                <c:pt idx="57">
                  <c:v>7170</c:v>
                </c:pt>
                <c:pt idx="58">
                  <c:v>6710</c:v>
                </c:pt>
                <c:pt idx="59">
                  <c:v>7054</c:v>
                </c:pt>
                <c:pt idx="60">
                  <c:v>7035</c:v>
                </c:pt>
                <c:pt idx="61">
                  <c:v>7183</c:v>
                </c:pt>
                <c:pt idx="62">
                  <c:v>7332</c:v>
                </c:pt>
                <c:pt idx="63">
                  <c:v>7542</c:v>
                </c:pt>
                <c:pt idx="64">
                  <c:v>7614</c:v>
                </c:pt>
                <c:pt idx="65">
                  <c:v>7804</c:v>
                </c:pt>
                <c:pt idx="66">
                  <c:v>8295</c:v>
                </c:pt>
                <c:pt idx="67">
                  <c:v>8810</c:v>
                </c:pt>
                <c:pt idx="68">
                  <c:v>9096</c:v>
                </c:pt>
                <c:pt idx="69">
                  <c:v>9238</c:v>
                </c:pt>
                <c:pt idx="70">
                  <c:v>9637</c:v>
                </c:pt>
                <c:pt idx="71">
                  <c:v>9463</c:v>
                </c:pt>
                <c:pt idx="72">
                  <c:v>9441</c:v>
                </c:pt>
                <c:pt idx="73">
                  <c:v>9208</c:v>
                </c:pt>
                <c:pt idx="74">
                  <c:v>8774</c:v>
                </c:pt>
                <c:pt idx="75">
                  <c:v>8375</c:v>
                </c:pt>
                <c:pt idx="76">
                  <c:v>8132</c:v>
                </c:pt>
                <c:pt idx="77">
                  <c:v>8245</c:v>
                </c:pt>
                <c:pt idx="78">
                  <c:v>8707</c:v>
                </c:pt>
                <c:pt idx="79">
                  <c:v>8552</c:v>
                </c:pt>
                <c:pt idx="80">
                  <c:v>8597</c:v>
                </c:pt>
                <c:pt idx="81">
                  <c:v>8572</c:v>
                </c:pt>
                <c:pt idx="82">
                  <c:v>8649</c:v>
                </c:pt>
                <c:pt idx="83">
                  <c:v>8688</c:v>
                </c:pt>
                <c:pt idx="84">
                  <c:v>8879</c:v>
                </c:pt>
                <c:pt idx="85">
                  <c:v>8971</c:v>
                </c:pt>
                <c:pt idx="86">
                  <c:v>8680</c:v>
                </c:pt>
                <c:pt idx="87">
                  <c:v>8349</c:v>
                </c:pt>
                <c:pt idx="88">
                  <c:v>8140</c:v>
                </c:pt>
                <c:pt idx="89">
                  <c:v>7613</c:v>
                </c:pt>
                <c:pt idx="90">
                  <c:v>7355</c:v>
                </c:pt>
                <c:pt idx="91">
                  <c:v>7417</c:v>
                </c:pt>
                <c:pt idx="92">
                  <c:v>7171</c:v>
                </c:pt>
                <c:pt idx="93">
                  <c:v>6847</c:v>
                </c:pt>
                <c:pt idx="94">
                  <c:v>6662</c:v>
                </c:pt>
                <c:pt idx="95">
                  <c:v>6560</c:v>
                </c:pt>
                <c:pt idx="96">
                  <c:v>6465</c:v>
                </c:pt>
                <c:pt idx="97">
                  <c:v>6452</c:v>
                </c:pt>
                <c:pt idx="98">
                  <c:v>6252</c:v>
                </c:pt>
                <c:pt idx="99">
                  <c:v>5881</c:v>
                </c:pt>
                <c:pt idx="100">
                  <c:v>5822</c:v>
                </c:pt>
                <c:pt idx="101">
                  <c:v>5801</c:v>
                </c:pt>
                <c:pt idx="102">
                  <c:v>5746</c:v>
                </c:pt>
                <c:pt idx="103">
                  <c:v>5681</c:v>
                </c:pt>
                <c:pt idx="104">
                  <c:v>5419</c:v>
                </c:pt>
                <c:pt idx="105">
                  <c:v>5178</c:v>
                </c:pt>
                <c:pt idx="106">
                  <c:v>5102</c:v>
                </c:pt>
                <c:pt idx="107">
                  <c:v>5064</c:v>
                </c:pt>
                <c:pt idx="108">
                  <c:v>4950</c:v>
                </c:pt>
                <c:pt idx="109">
                  <c:v>5361</c:v>
                </c:pt>
              </c:numCache>
            </c:numRef>
          </c:val>
          <c:smooth val="0"/>
        </c:ser>
        <c:dLbls>
          <c:showLegendKey val="0"/>
          <c:showVal val="0"/>
          <c:showCatName val="0"/>
          <c:showSerName val="0"/>
          <c:showPercent val="0"/>
          <c:showBubbleSize val="0"/>
        </c:dLbls>
        <c:marker val="1"/>
        <c:smooth val="0"/>
        <c:axId val="103464960"/>
        <c:axId val="103466496"/>
      </c:lineChart>
      <c:catAx>
        <c:axId val="103464960"/>
        <c:scaling>
          <c:orientation val="minMax"/>
        </c:scaling>
        <c:delete val="0"/>
        <c:axPos val="b"/>
        <c:numFmt formatCode="General" sourceLinked="1"/>
        <c:majorTickMark val="out"/>
        <c:minorTickMark val="none"/>
        <c:tickLblPos val="nextTo"/>
        <c:crossAx val="103466496"/>
        <c:crosses val="autoZero"/>
        <c:auto val="1"/>
        <c:lblAlgn val="ctr"/>
        <c:lblOffset val="100"/>
        <c:noMultiLvlLbl val="0"/>
      </c:catAx>
      <c:valAx>
        <c:axId val="103466496"/>
        <c:scaling>
          <c:orientation val="minMax"/>
          <c:max val="10000"/>
        </c:scaling>
        <c:delete val="0"/>
        <c:axPos val="l"/>
        <c:majorGridlines/>
        <c:title>
          <c:tx>
            <c:rich>
              <a:bodyPr rot="-5400000" vert="horz"/>
              <a:lstStyle/>
              <a:p>
                <a:pPr>
                  <a:defRPr/>
                </a:pPr>
                <a:r>
                  <a:rPr lang="en-US"/>
                  <a:t>Oil Production (kbpd)</a:t>
                </a:r>
              </a:p>
            </c:rich>
          </c:tx>
          <c:layout/>
          <c:overlay val="0"/>
        </c:title>
        <c:numFmt formatCode="#,##0" sourceLinked="0"/>
        <c:majorTickMark val="out"/>
        <c:minorTickMark val="none"/>
        <c:tickLblPos val="nextTo"/>
        <c:crossAx val="103464960"/>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World Theoretical Model v. Actual Data</a:t>
            </a:r>
          </a:p>
        </c:rich>
      </c:tx>
      <c:layout/>
      <c:overlay val="0"/>
    </c:title>
    <c:autoTitleDeleted val="0"/>
    <c:plotArea>
      <c:layout/>
      <c:lineChart>
        <c:grouping val="standard"/>
        <c:varyColors val="0"/>
        <c:ser>
          <c:idx val="0"/>
          <c:order val="0"/>
          <c:tx>
            <c:v>Theoretical</c:v>
          </c:tx>
          <c:spPr>
            <a:ln w="25400">
              <a:solidFill>
                <a:schemeClr val="tx1"/>
              </a:solidFill>
            </a:ln>
          </c:spPr>
          <c:marker>
            <c:symbol val="none"/>
          </c:marker>
          <c:cat>
            <c:numRef>
              <c:f>world_logistic!$A$89:$A$167</c:f>
              <c:numCache>
                <c:formatCode>General</c:formatCode>
                <c:ptCount val="79"/>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pt idx="66">
                  <c:v>2012</c:v>
                </c:pt>
                <c:pt idx="67">
                  <c:v>2013</c:v>
                </c:pt>
                <c:pt idx="68">
                  <c:v>2014</c:v>
                </c:pt>
                <c:pt idx="69">
                  <c:v>2015</c:v>
                </c:pt>
                <c:pt idx="70">
                  <c:v>2016</c:v>
                </c:pt>
                <c:pt idx="71">
                  <c:v>2017</c:v>
                </c:pt>
                <c:pt idx="72">
                  <c:v>2018</c:v>
                </c:pt>
                <c:pt idx="73">
                  <c:v>2019</c:v>
                </c:pt>
                <c:pt idx="74">
                  <c:v>2020</c:v>
                </c:pt>
                <c:pt idx="75">
                  <c:v>2021</c:v>
                </c:pt>
                <c:pt idx="76">
                  <c:v>2022</c:v>
                </c:pt>
                <c:pt idx="77">
                  <c:v>2023</c:v>
                </c:pt>
                <c:pt idx="78">
                  <c:v>2024</c:v>
                </c:pt>
              </c:numCache>
            </c:numRef>
          </c:cat>
          <c:val>
            <c:numRef>
              <c:f>world_logistic!$H$89:$H$167</c:f>
              <c:numCache>
                <c:formatCode>General</c:formatCode>
                <c:ptCount val="79"/>
                <c:pt idx="0">
                  <c:v>8315.2870300584382</c:v>
                </c:pt>
                <c:pt idx="1">
                  <c:v>8809.9696681294245</c:v>
                </c:pt>
                <c:pt idx="2">
                  <c:v>9332.1790728613432</c:v>
                </c:pt>
                <c:pt idx="3">
                  <c:v>9883.208332153863</c:v>
                </c:pt>
                <c:pt idx="4">
                  <c:v>10464.380820930082</c:v>
                </c:pt>
                <c:pt idx="5">
                  <c:v>11077.046605323452</c:v>
                </c:pt>
                <c:pt idx="6">
                  <c:v>11722.578110825616</c:v>
                </c:pt>
                <c:pt idx="7">
                  <c:v>12402.364976773399</c:v>
                </c:pt>
                <c:pt idx="8">
                  <c:v>13117.808016052109</c:v>
                </c:pt>
                <c:pt idx="9">
                  <c:v>13870.312196075507</c:v>
                </c:pt>
                <c:pt idx="10">
                  <c:v>14661.278555196521</c:v>
                </c:pt>
                <c:pt idx="11">
                  <c:v>15492.094967964988</c:v>
                </c:pt>
                <c:pt idx="12">
                  <c:v>16364.125673374905</c:v>
                </c:pt>
                <c:pt idx="13">
                  <c:v>17278.699482767319</c:v>
                </c:pt>
                <c:pt idx="14">
                  <c:v>18237.096588739478</c:v>
                </c:pt>
                <c:pt idx="15">
                  <c:v>19240.533903662494</c:v>
                </c:pt>
                <c:pt idx="16">
                  <c:v>20290.148866651452</c:v>
                </c:pt>
                <c:pt idx="17">
                  <c:v>21386.981671521535</c:v>
                </c:pt>
                <c:pt idx="18">
                  <c:v>22531.955885857315</c:v>
                </c:pt>
                <c:pt idx="19">
                  <c:v>23725.857453285396</c:v>
                </c:pt>
                <c:pt idx="20">
                  <c:v>24969.312097808383</c:v>
                </c:pt>
                <c:pt idx="21">
                  <c:v>26262.761181029124</c:v>
                </c:pt>
                <c:pt idx="22">
                  <c:v>27606.436100592058</c:v>
                </c:pt>
                <c:pt idx="23">
                  <c:v>29000.331361413697</c:v>
                </c:pt>
                <c:pt idx="24">
                  <c:v>30444.176500347668</c:v>
                </c:pt>
                <c:pt idx="25">
                  <c:v>31937.407099720549</c:v>
                </c:pt>
                <c:pt idx="26">
                  <c:v>33479.135185357256</c:v>
                </c:pt>
                <c:pt idx="27">
                  <c:v>35068.119369651504</c:v>
                </c:pt>
                <c:pt idx="28">
                  <c:v>36702.735169024112</c:v>
                </c:pt>
                <c:pt idx="29">
                  <c:v>38380.94599638247</c:v>
                </c:pt>
                <c:pt idx="30">
                  <c:v>40100.275401270956</c:v>
                </c:pt>
                <c:pt idx="31">
                  <c:v>41857.781201090133</c:v>
                </c:pt>
                <c:pt idx="32">
                  <c:v>43650.032213446306</c:v>
                </c:pt>
                <c:pt idx="33">
                  <c:v>45473.088359340276</c:v>
                </c:pt>
                <c:pt idx="34">
                  <c:v>47322.484956004104</c:v>
                </c:pt>
                <c:pt idx="35">
                  <c:v>49193.222053025755</c:v>
                </c:pt>
                <c:pt idx="36">
                  <c:v>51079.75968186219</c:v>
                </c:pt>
                <c:pt idx="37">
                  <c:v>52976.01988291397</c:v>
                </c:pt>
                <c:pt idx="38">
                  <c:v>54875.396341984655</c:v>
                </c:pt>
                <c:pt idx="39">
                  <c:v>56770.772405587952</c:v>
                </c:pt>
                <c:pt idx="40">
                  <c:v>58654.548149136441</c:v>
                </c:pt>
                <c:pt idx="41">
                  <c:v>60518.677041484385</c:v>
                </c:pt>
                <c:pt idx="42">
                  <c:v>62354.712582630695</c:v>
                </c:pt>
                <c:pt idx="43">
                  <c:v>64153.865089253151</c:v>
                </c:pt>
                <c:pt idx="44">
                  <c:v>65907.068567409049</c:v>
                </c:pt>
                <c:pt idx="45">
                  <c:v>67605.057347494512</c:v>
                </c:pt>
                <c:pt idx="46">
                  <c:v>69238.451869676705</c:v>
                </c:pt>
                <c:pt idx="47">
                  <c:v>70797.852706841935</c:v>
                </c:pt>
                <c:pt idx="48">
                  <c:v>72273.941606839711</c:v>
                </c:pt>
                <c:pt idx="49">
                  <c:v>73657.588038275077</c:v>
                </c:pt>
                <c:pt idx="50">
                  <c:v>74939.959447203015</c:v>
                </c:pt>
                <c:pt idx="51">
                  <c:v>76112.633189369037</c:v>
                </c:pt>
                <c:pt idx="52">
                  <c:v>77167.707907344651</c:v>
                </c:pt>
                <c:pt idx="53">
                  <c:v>78097.911986465755</c:v>
                </c:pt>
                <c:pt idx="54">
                  <c:v>78896.706658353418</c:v>
                </c:pt>
                <c:pt idx="55">
                  <c:v>79558.381334010133</c:v>
                </c:pt>
                <c:pt idx="56">
                  <c:v>80078.138844653426</c:v>
                </c:pt>
                <c:pt idx="57">
                  <c:v>80452.168448418364</c:v>
                </c:pt>
                <c:pt idx="58">
                  <c:v>80677.704721543283</c:v>
                </c:pt>
                <c:pt idx="59">
                  <c:v>80753.070786122757</c:v>
                </c:pt>
                <c:pt idx="60">
                  <c:v>80677.704721543283</c:v>
                </c:pt>
                <c:pt idx="61">
                  <c:v>80452.168448418364</c:v>
                </c:pt>
                <c:pt idx="62">
                  <c:v>80078.138844653426</c:v>
                </c:pt>
                <c:pt idx="63">
                  <c:v>79558.381334010133</c:v>
                </c:pt>
                <c:pt idx="64">
                  <c:v>78896.706658353418</c:v>
                </c:pt>
                <c:pt idx="65">
                  <c:v>78097.911986465755</c:v>
                </c:pt>
                <c:pt idx="66">
                  <c:v>77167.707907344651</c:v>
                </c:pt>
                <c:pt idx="67">
                  <c:v>76112.633189369037</c:v>
                </c:pt>
                <c:pt idx="68">
                  <c:v>74939.959447203015</c:v>
                </c:pt>
                <c:pt idx="69">
                  <c:v>73657.588038275077</c:v>
                </c:pt>
                <c:pt idx="70">
                  <c:v>72273.941606839711</c:v>
                </c:pt>
                <c:pt idx="71">
                  <c:v>70797.852706841935</c:v>
                </c:pt>
                <c:pt idx="72">
                  <c:v>69238.451869676705</c:v>
                </c:pt>
                <c:pt idx="73">
                  <c:v>67605.057347494512</c:v>
                </c:pt>
                <c:pt idx="74">
                  <c:v>65907.068567409049</c:v>
                </c:pt>
                <c:pt idx="75">
                  <c:v>64153.865089253151</c:v>
                </c:pt>
                <c:pt idx="76">
                  <c:v>62354.712582630695</c:v>
                </c:pt>
                <c:pt idx="77">
                  <c:v>60518.677041484385</c:v>
                </c:pt>
                <c:pt idx="78">
                  <c:v>58654.548149136441</c:v>
                </c:pt>
              </c:numCache>
            </c:numRef>
          </c:val>
          <c:smooth val="0"/>
        </c:ser>
        <c:ser>
          <c:idx val="1"/>
          <c:order val="1"/>
          <c:tx>
            <c:v>Actual</c:v>
          </c:tx>
          <c:spPr>
            <a:ln>
              <a:solidFill>
                <a:schemeClr val="accent1"/>
              </a:solidFill>
            </a:ln>
          </c:spPr>
          <c:marker>
            <c:symbol val="none"/>
          </c:marker>
          <c:cat>
            <c:numRef>
              <c:f>world_logistic!$A$89:$A$167</c:f>
              <c:numCache>
                <c:formatCode>General</c:formatCode>
                <c:ptCount val="79"/>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pt idx="66">
                  <c:v>2012</c:v>
                </c:pt>
                <c:pt idx="67">
                  <c:v>2013</c:v>
                </c:pt>
                <c:pt idx="68">
                  <c:v>2014</c:v>
                </c:pt>
                <c:pt idx="69">
                  <c:v>2015</c:v>
                </c:pt>
                <c:pt idx="70">
                  <c:v>2016</c:v>
                </c:pt>
                <c:pt idx="71">
                  <c:v>2017</c:v>
                </c:pt>
                <c:pt idx="72">
                  <c:v>2018</c:v>
                </c:pt>
                <c:pt idx="73">
                  <c:v>2019</c:v>
                </c:pt>
                <c:pt idx="74">
                  <c:v>2020</c:v>
                </c:pt>
                <c:pt idx="75">
                  <c:v>2021</c:v>
                </c:pt>
                <c:pt idx="76">
                  <c:v>2022</c:v>
                </c:pt>
                <c:pt idx="77">
                  <c:v>2023</c:v>
                </c:pt>
                <c:pt idx="78">
                  <c:v>2024</c:v>
                </c:pt>
              </c:numCache>
            </c:numRef>
          </c:cat>
          <c:val>
            <c:numRef>
              <c:f>world_logistic!$I$89:$I$167</c:f>
              <c:numCache>
                <c:formatCode>General</c:formatCode>
                <c:ptCount val="79"/>
                <c:pt idx="14">
                  <c:v>20990</c:v>
                </c:pt>
                <c:pt idx="15">
                  <c:v>22450</c:v>
                </c:pt>
                <c:pt idx="16">
                  <c:v>24350</c:v>
                </c:pt>
                <c:pt idx="17">
                  <c:v>26130</c:v>
                </c:pt>
                <c:pt idx="18">
                  <c:v>28180</c:v>
                </c:pt>
                <c:pt idx="19">
                  <c:v>30330</c:v>
                </c:pt>
                <c:pt idx="20">
                  <c:v>32960</c:v>
                </c:pt>
                <c:pt idx="21">
                  <c:v>35390</c:v>
                </c:pt>
                <c:pt idx="22">
                  <c:v>38630</c:v>
                </c:pt>
                <c:pt idx="23">
                  <c:v>41700</c:v>
                </c:pt>
                <c:pt idx="24">
                  <c:v>45890</c:v>
                </c:pt>
                <c:pt idx="25">
                  <c:v>48520</c:v>
                </c:pt>
                <c:pt idx="26">
                  <c:v>51140</c:v>
                </c:pt>
                <c:pt idx="27">
                  <c:v>58466</c:v>
                </c:pt>
                <c:pt idx="28">
                  <c:v>58510</c:v>
                </c:pt>
                <c:pt idx="29">
                  <c:v>55621</c:v>
                </c:pt>
                <c:pt idx="30">
                  <c:v>60207</c:v>
                </c:pt>
                <c:pt idx="31">
                  <c:v>62694</c:v>
                </c:pt>
                <c:pt idx="32">
                  <c:v>63240</c:v>
                </c:pt>
                <c:pt idx="33">
                  <c:v>65957</c:v>
                </c:pt>
                <c:pt idx="34">
                  <c:v>63963.116450000001</c:v>
                </c:pt>
                <c:pt idx="35">
                  <c:v>60574.738729999997</c:v>
                </c:pt>
                <c:pt idx="36">
                  <c:v>58056.54062</c:v>
                </c:pt>
                <c:pt idx="37">
                  <c:v>57867.29004</c:v>
                </c:pt>
                <c:pt idx="38">
                  <c:v>59553.755230000002</c:v>
                </c:pt>
                <c:pt idx="39">
                  <c:v>59128.142269999997</c:v>
                </c:pt>
                <c:pt idx="40">
                  <c:v>61353.931420000001</c:v>
                </c:pt>
                <c:pt idx="41">
                  <c:v>62013.870540000004</c:v>
                </c:pt>
                <c:pt idx="42">
                  <c:v>64332.57374</c:v>
                </c:pt>
                <c:pt idx="43">
                  <c:v>65448.594850000001</c:v>
                </c:pt>
                <c:pt idx="44">
                  <c:v>66339.865590000001</c:v>
                </c:pt>
                <c:pt idx="45">
                  <c:v>66307.333880000006</c:v>
                </c:pt>
                <c:pt idx="46">
                  <c:v>66374.952860000005</c:v>
                </c:pt>
                <c:pt idx="47">
                  <c:v>66734.132299999997</c:v>
                </c:pt>
                <c:pt idx="48">
                  <c:v>68590.092959999994</c:v>
                </c:pt>
                <c:pt idx="49">
                  <c:v>70273.868709999995</c:v>
                </c:pt>
                <c:pt idx="50">
                  <c:v>71918.746660000004</c:v>
                </c:pt>
                <c:pt idx="51">
                  <c:v>74159.593890000004</c:v>
                </c:pt>
                <c:pt idx="52">
                  <c:v>75656.071280000004</c:v>
                </c:pt>
                <c:pt idx="53">
                  <c:v>74852.791630000007</c:v>
                </c:pt>
                <c:pt idx="54">
                  <c:v>77768.215729999996</c:v>
                </c:pt>
                <c:pt idx="55">
                  <c:v>77685.532330000002</c:v>
                </c:pt>
                <c:pt idx="56">
                  <c:v>76993.69124</c:v>
                </c:pt>
                <c:pt idx="57">
                  <c:v>79598.088640000002</c:v>
                </c:pt>
                <c:pt idx="58">
                  <c:v>83104.756959999999</c:v>
                </c:pt>
                <c:pt idx="59">
                  <c:v>84595.135590000005</c:v>
                </c:pt>
                <c:pt idx="60">
                  <c:v>84660.61692</c:v>
                </c:pt>
                <c:pt idx="61">
                  <c:v>84543.110929999995</c:v>
                </c:pt>
                <c:pt idx="62">
                  <c:v>85507.359840000005</c:v>
                </c:pt>
                <c:pt idx="63">
                  <c:v>84403.854189999998</c:v>
                </c:pt>
              </c:numCache>
            </c:numRef>
          </c:val>
          <c:smooth val="0"/>
        </c:ser>
        <c:dLbls>
          <c:showLegendKey val="0"/>
          <c:showVal val="0"/>
          <c:showCatName val="0"/>
          <c:showSerName val="0"/>
          <c:showPercent val="0"/>
          <c:showBubbleSize val="0"/>
        </c:dLbls>
        <c:marker val="1"/>
        <c:smooth val="0"/>
        <c:axId val="103484032"/>
        <c:axId val="103502208"/>
      </c:lineChart>
      <c:catAx>
        <c:axId val="103484032"/>
        <c:scaling>
          <c:orientation val="minMax"/>
        </c:scaling>
        <c:delete val="0"/>
        <c:axPos val="b"/>
        <c:numFmt formatCode="General" sourceLinked="1"/>
        <c:majorTickMark val="out"/>
        <c:minorTickMark val="none"/>
        <c:tickLblPos val="nextTo"/>
        <c:crossAx val="103502208"/>
        <c:crosses val="autoZero"/>
        <c:auto val="1"/>
        <c:lblAlgn val="ctr"/>
        <c:lblOffset val="100"/>
        <c:noMultiLvlLbl val="0"/>
      </c:catAx>
      <c:valAx>
        <c:axId val="103502208"/>
        <c:scaling>
          <c:orientation val="minMax"/>
          <c:max val="100000"/>
        </c:scaling>
        <c:delete val="0"/>
        <c:axPos val="l"/>
        <c:majorGridlines/>
        <c:title>
          <c:tx>
            <c:rich>
              <a:bodyPr rot="-5400000" vert="horz"/>
              <a:lstStyle/>
              <a:p>
                <a:pPr>
                  <a:defRPr/>
                </a:pPr>
                <a:r>
                  <a:rPr lang="en-US"/>
                  <a:t>Oil Production (kbpd)</a:t>
                </a:r>
              </a:p>
            </c:rich>
          </c:tx>
          <c:layout/>
          <c:overlay val="0"/>
        </c:title>
        <c:numFmt formatCode="#,##0" sourceLinked="0"/>
        <c:majorTickMark val="out"/>
        <c:minorTickMark val="none"/>
        <c:tickLblPos val="nextTo"/>
        <c:crossAx val="103484032"/>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IEA World Oil</a:t>
            </a:r>
            <a:r>
              <a:rPr lang="en-US" baseline="0" dirty="0"/>
              <a:t> Supply Scenario Projections, 2002-10</a:t>
            </a:r>
            <a:endParaRPr lang="en-US" dirty="0"/>
          </a:p>
        </c:rich>
      </c:tx>
      <c:layout/>
      <c:overlay val="0"/>
    </c:title>
    <c:autoTitleDeleted val="0"/>
    <c:plotArea>
      <c:layout/>
      <c:scatterChart>
        <c:scatterStyle val="lineMarker"/>
        <c:varyColors val="0"/>
        <c:ser>
          <c:idx val="0"/>
          <c:order val="0"/>
          <c:tx>
            <c:v>2010 Scenario*</c:v>
          </c:tx>
          <c:xVal>
            <c:numRef>
              <c:f>Sheet1!$B$2:$B$5</c:f>
              <c:numCache>
                <c:formatCode>General</c:formatCode>
                <c:ptCount val="4"/>
                <c:pt idx="0">
                  <c:v>2000</c:v>
                </c:pt>
                <c:pt idx="1">
                  <c:v>2010</c:v>
                </c:pt>
                <c:pt idx="2">
                  <c:v>2020</c:v>
                </c:pt>
                <c:pt idx="3">
                  <c:v>2035</c:v>
                </c:pt>
              </c:numCache>
            </c:numRef>
          </c:xVal>
          <c:yVal>
            <c:numRef>
              <c:f>Sheet1!$C$2:$C$5</c:f>
              <c:numCache>
                <c:formatCode>General</c:formatCode>
                <c:ptCount val="4"/>
                <c:pt idx="0">
                  <c:v>75</c:v>
                </c:pt>
                <c:pt idx="1">
                  <c:v>82.3</c:v>
                </c:pt>
                <c:pt idx="2">
                  <c:v>88</c:v>
                </c:pt>
                <c:pt idx="3">
                  <c:v>96.5</c:v>
                </c:pt>
              </c:numCache>
            </c:numRef>
          </c:yVal>
          <c:smooth val="0"/>
        </c:ser>
        <c:ser>
          <c:idx val="1"/>
          <c:order val="1"/>
          <c:tx>
            <c:v>2008 Scenario</c:v>
          </c:tx>
          <c:xVal>
            <c:numRef>
              <c:f>Sheet1!$B$8:$B$11</c:f>
              <c:numCache>
                <c:formatCode>General</c:formatCode>
                <c:ptCount val="4"/>
                <c:pt idx="0">
                  <c:v>2000</c:v>
                </c:pt>
                <c:pt idx="1">
                  <c:v>2007</c:v>
                </c:pt>
                <c:pt idx="2">
                  <c:v>2015</c:v>
                </c:pt>
                <c:pt idx="3">
                  <c:v>2030</c:v>
                </c:pt>
              </c:numCache>
            </c:numRef>
          </c:xVal>
          <c:yVal>
            <c:numRef>
              <c:f>Sheet1!$C$8:$C$11</c:f>
              <c:numCache>
                <c:formatCode>General</c:formatCode>
                <c:ptCount val="4"/>
                <c:pt idx="0">
                  <c:v>75</c:v>
                </c:pt>
                <c:pt idx="1">
                  <c:v>82.3</c:v>
                </c:pt>
                <c:pt idx="2">
                  <c:v>92</c:v>
                </c:pt>
                <c:pt idx="3">
                  <c:v>103.8</c:v>
                </c:pt>
              </c:numCache>
            </c:numRef>
          </c:yVal>
          <c:smooth val="0"/>
        </c:ser>
        <c:ser>
          <c:idx val="2"/>
          <c:order val="2"/>
          <c:tx>
            <c:v>2006 Scenario</c:v>
          </c:tx>
          <c:spPr>
            <a:ln>
              <a:solidFill>
                <a:srgbClr val="C00000"/>
              </a:solidFill>
            </a:ln>
          </c:spPr>
          <c:marker>
            <c:spPr>
              <a:solidFill>
                <a:srgbClr val="C00000"/>
              </a:solidFill>
            </c:spPr>
          </c:marker>
          <c:xVal>
            <c:numRef>
              <c:f>Sheet1!$B$14:$B$18</c:f>
              <c:numCache>
                <c:formatCode>General</c:formatCode>
                <c:ptCount val="5"/>
                <c:pt idx="0">
                  <c:v>2000</c:v>
                </c:pt>
                <c:pt idx="1">
                  <c:v>2005</c:v>
                </c:pt>
                <c:pt idx="2">
                  <c:v>2010</c:v>
                </c:pt>
                <c:pt idx="3">
                  <c:v>2015</c:v>
                </c:pt>
                <c:pt idx="4">
                  <c:v>2030</c:v>
                </c:pt>
              </c:numCache>
            </c:numRef>
          </c:xVal>
          <c:yVal>
            <c:numRef>
              <c:f>Sheet1!$C$14:$C$18</c:f>
              <c:numCache>
                <c:formatCode>General</c:formatCode>
                <c:ptCount val="5"/>
                <c:pt idx="0">
                  <c:v>76.5</c:v>
                </c:pt>
                <c:pt idx="1">
                  <c:v>83.6</c:v>
                </c:pt>
                <c:pt idx="2">
                  <c:v>91.3</c:v>
                </c:pt>
                <c:pt idx="3">
                  <c:v>99.3</c:v>
                </c:pt>
                <c:pt idx="4">
                  <c:v>116.3</c:v>
                </c:pt>
              </c:numCache>
            </c:numRef>
          </c:yVal>
          <c:smooth val="0"/>
        </c:ser>
        <c:ser>
          <c:idx val="3"/>
          <c:order val="3"/>
          <c:tx>
            <c:v>2004 Scenario</c:v>
          </c:tx>
          <c:xVal>
            <c:numRef>
              <c:f>Sheet1!$B$21:$B$24</c:f>
              <c:numCache>
                <c:formatCode>General</c:formatCode>
                <c:ptCount val="4"/>
                <c:pt idx="0">
                  <c:v>2002</c:v>
                </c:pt>
                <c:pt idx="1">
                  <c:v>2010</c:v>
                </c:pt>
                <c:pt idx="2">
                  <c:v>2020</c:v>
                </c:pt>
                <c:pt idx="3">
                  <c:v>2030</c:v>
                </c:pt>
              </c:numCache>
            </c:numRef>
          </c:xVal>
          <c:yVal>
            <c:numRef>
              <c:f>Sheet1!$C$21:$C$24</c:f>
              <c:numCache>
                <c:formatCode>General</c:formatCode>
                <c:ptCount val="4"/>
                <c:pt idx="0">
                  <c:v>77</c:v>
                </c:pt>
                <c:pt idx="1">
                  <c:v>90.4</c:v>
                </c:pt>
                <c:pt idx="2">
                  <c:v>106.7</c:v>
                </c:pt>
                <c:pt idx="3">
                  <c:v>121.3</c:v>
                </c:pt>
              </c:numCache>
            </c:numRef>
          </c:yVal>
          <c:smooth val="0"/>
        </c:ser>
        <c:ser>
          <c:idx val="4"/>
          <c:order val="4"/>
          <c:tx>
            <c:v>2002 Scenario</c:v>
          </c:tx>
          <c:xVal>
            <c:numRef>
              <c:f>Sheet1!$B$27:$B$30</c:f>
              <c:numCache>
                <c:formatCode>General</c:formatCode>
                <c:ptCount val="4"/>
                <c:pt idx="0">
                  <c:v>2000</c:v>
                </c:pt>
                <c:pt idx="1">
                  <c:v>2010</c:v>
                </c:pt>
                <c:pt idx="2">
                  <c:v>2020</c:v>
                </c:pt>
                <c:pt idx="3">
                  <c:v>2030</c:v>
                </c:pt>
              </c:numCache>
            </c:numRef>
          </c:xVal>
          <c:yVal>
            <c:numRef>
              <c:f>Sheet1!$C$27:$C$30</c:f>
              <c:numCache>
                <c:formatCode>General</c:formatCode>
                <c:ptCount val="4"/>
                <c:pt idx="0">
                  <c:v>75</c:v>
                </c:pt>
                <c:pt idx="1">
                  <c:v>88.8</c:v>
                </c:pt>
                <c:pt idx="2">
                  <c:v>104</c:v>
                </c:pt>
                <c:pt idx="3">
                  <c:v>120</c:v>
                </c:pt>
              </c:numCache>
            </c:numRef>
          </c:yVal>
          <c:smooth val="0"/>
        </c:ser>
        <c:dLbls>
          <c:showLegendKey val="0"/>
          <c:showVal val="0"/>
          <c:showCatName val="0"/>
          <c:showSerName val="0"/>
          <c:showPercent val="0"/>
          <c:showBubbleSize val="0"/>
        </c:dLbls>
        <c:axId val="103639296"/>
        <c:axId val="103649280"/>
      </c:scatterChart>
      <c:valAx>
        <c:axId val="103639296"/>
        <c:scaling>
          <c:orientation val="minMax"/>
          <c:max val="2035"/>
          <c:min val="2000"/>
        </c:scaling>
        <c:delete val="0"/>
        <c:axPos val="b"/>
        <c:numFmt formatCode="General" sourceLinked="1"/>
        <c:majorTickMark val="out"/>
        <c:minorTickMark val="none"/>
        <c:tickLblPos val="nextTo"/>
        <c:crossAx val="103649280"/>
        <c:crosses val="autoZero"/>
        <c:crossBetween val="midCat"/>
      </c:valAx>
      <c:valAx>
        <c:axId val="103649280"/>
        <c:scaling>
          <c:orientation val="minMax"/>
        </c:scaling>
        <c:delete val="0"/>
        <c:axPos val="l"/>
        <c:majorGridlines/>
        <c:title>
          <c:tx>
            <c:rich>
              <a:bodyPr rot="-5400000" vert="horz"/>
              <a:lstStyle/>
              <a:p>
                <a:pPr>
                  <a:defRPr/>
                </a:pPr>
                <a:r>
                  <a:rPr lang="en-US" dirty="0"/>
                  <a:t>World</a:t>
                </a:r>
                <a:r>
                  <a:rPr lang="en-US" baseline="0" dirty="0"/>
                  <a:t> Oil Supply, </a:t>
                </a:r>
                <a:r>
                  <a:rPr lang="en-US" baseline="0" dirty="0" err="1"/>
                  <a:t>mbpd</a:t>
                </a:r>
                <a:endParaRPr lang="en-US" dirty="0"/>
              </a:p>
            </c:rich>
          </c:tx>
          <c:layout/>
          <c:overlay val="0"/>
        </c:title>
        <c:numFmt formatCode="General" sourceLinked="1"/>
        <c:majorTickMark val="out"/>
        <c:minorTickMark val="none"/>
        <c:tickLblPos val="nextTo"/>
        <c:crossAx val="103639296"/>
        <c:crosses val="autoZero"/>
        <c:crossBetween val="midCat"/>
      </c:valAx>
    </c:plotArea>
    <c:legend>
      <c:legendPos val="r"/>
      <c:layout/>
      <c:overlay val="0"/>
    </c:legend>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Sheet1!$W$4</c:f>
          <c:strCache>
            <c:ptCount val="1"/>
            <c:pt idx="0">
              <c:v>UST 10 Yr Change in Yield, Concurrent 12 Months</c:v>
            </c:pt>
          </c:strCache>
        </c:strRef>
      </c:tx>
      <c:layout/>
      <c:overlay val="0"/>
      <c:txPr>
        <a:bodyPr/>
        <a:lstStyle/>
        <a:p>
          <a:pPr>
            <a:defRPr sz="1600" baseline="0"/>
          </a:pPr>
          <a:endParaRPr lang="en-US"/>
        </a:p>
      </c:txPr>
    </c:title>
    <c:autoTitleDeleted val="0"/>
    <c:plotArea>
      <c:layout/>
      <c:stockChart>
        <c:ser>
          <c:idx val="0"/>
          <c:order val="0"/>
          <c:tx>
            <c:v>Max</c:v>
          </c:tx>
          <c:spPr>
            <a:ln w="28575">
              <a:noFill/>
            </a:ln>
          </c:spPr>
          <c:marker>
            <c:symbol val="square"/>
            <c:size val="5"/>
          </c:marker>
          <c:dLbls>
            <c:dLbl>
              <c:idx val="0"/>
              <c:numFmt formatCode="#,##0.00" sourceLinked="0"/>
              <c:spPr/>
              <c:txPr>
                <a:bodyPr/>
                <a:lstStyle/>
                <a:p>
                  <a:pPr>
                    <a:defRPr b="1">
                      <a:solidFill>
                        <a:srgbClr val="00B050"/>
                      </a:solidFill>
                    </a:defRPr>
                  </a:pPr>
                  <a:endParaRPr lang="en-US"/>
                </a:p>
              </c:txPr>
              <c:dLblPos val="t"/>
              <c:showLegendKey val="0"/>
              <c:showVal val="1"/>
              <c:showCatName val="0"/>
              <c:showSerName val="0"/>
              <c:showPercent val="0"/>
              <c:showBubbleSize val="0"/>
            </c:dLbl>
            <c:numFmt formatCode="#,##0.00" sourceLinked="0"/>
            <c:dLblPos val="t"/>
            <c:showLegendKey val="0"/>
            <c:showVal val="1"/>
            <c:showCatName val="0"/>
            <c:showSerName val="0"/>
            <c:showPercent val="0"/>
            <c:showBubbleSize val="0"/>
            <c:showLeaderLines val="0"/>
          </c:dLbls>
          <c:cat>
            <c:strRef>
              <c:f>Sheet1!$J$2:$J$7</c:f>
              <c:strCache>
                <c:ptCount val="6"/>
                <c:pt idx="0">
                  <c:v>&gt;100% (24)</c:v>
                </c:pt>
                <c:pt idx="1">
                  <c:v>100-75% (16)</c:v>
                </c:pt>
                <c:pt idx="2">
                  <c:v>75-50% (18)</c:v>
                </c:pt>
                <c:pt idx="3">
                  <c:v>50-25% (67)</c:v>
                </c:pt>
                <c:pt idx="4">
                  <c:v>25-0% (188)</c:v>
                </c:pt>
                <c:pt idx="5">
                  <c:v>&lt;0% (176)</c:v>
                </c:pt>
              </c:strCache>
            </c:strRef>
          </c:cat>
          <c:val>
            <c:numRef>
              <c:f>Sheet1!$K$2:$K$7</c:f>
              <c:numCache>
                <c:formatCode>General</c:formatCode>
                <c:ptCount val="6"/>
                <c:pt idx="0">
                  <c:v>168.583333333333</c:v>
                </c:pt>
                <c:pt idx="1">
                  <c:v>97.375</c:v>
                </c:pt>
                <c:pt idx="2">
                  <c:v>62.7222222222222</c:v>
                </c:pt>
                <c:pt idx="3">
                  <c:v>73.522388059701498</c:v>
                </c:pt>
                <c:pt idx="4">
                  <c:v>58.707446808510603</c:v>
                </c:pt>
                <c:pt idx="5">
                  <c:v>53.329545454545503</c:v>
                </c:pt>
              </c:numCache>
            </c:numRef>
          </c:val>
          <c:smooth val="0"/>
        </c:ser>
        <c:ser>
          <c:idx val="1"/>
          <c:order val="1"/>
          <c:tx>
            <c:v>Min</c:v>
          </c:tx>
          <c:spPr>
            <a:ln w="28575">
              <a:noFill/>
            </a:ln>
          </c:spPr>
          <c:marker>
            <c:symbol val="square"/>
            <c:size val="5"/>
          </c:marker>
          <c:dLbls>
            <c:dLbl>
              <c:idx val="0"/>
              <c:numFmt formatCode="#,##0.00" sourceLinked="0"/>
              <c:spPr/>
              <c:txPr>
                <a:bodyPr/>
                <a:lstStyle/>
                <a:p>
                  <a:pPr>
                    <a:defRPr b="1">
                      <a:solidFill>
                        <a:schemeClr val="accent2">
                          <a:lumMod val="75000"/>
                        </a:schemeClr>
                      </a:solidFill>
                    </a:defRPr>
                  </a:pPr>
                  <a:endParaRPr lang="en-US"/>
                </a:p>
              </c:txPr>
              <c:dLblPos val="b"/>
              <c:showLegendKey val="0"/>
              <c:showVal val="1"/>
              <c:showCatName val="0"/>
              <c:showSerName val="0"/>
              <c:showPercent val="0"/>
              <c:showBubbleSize val="0"/>
            </c:dLbl>
            <c:dLbl>
              <c:idx val="1"/>
              <c:layout>
                <c:manualLayout>
                  <c:x val="-4.1138465057013102E-2"/>
                  <c:y val="4.8669223616922365E-2"/>
                </c:manualLayout>
              </c:layout>
              <c:dLblPos val="r"/>
              <c:showLegendKey val="0"/>
              <c:showVal val="1"/>
              <c:showCatName val="0"/>
              <c:showSerName val="0"/>
              <c:showPercent val="0"/>
              <c:showBubbleSize val="0"/>
            </c:dLbl>
            <c:numFmt formatCode="#,##0.00" sourceLinked="0"/>
            <c:dLblPos val="b"/>
            <c:showLegendKey val="0"/>
            <c:showVal val="1"/>
            <c:showCatName val="0"/>
            <c:showSerName val="0"/>
            <c:showPercent val="0"/>
            <c:showBubbleSize val="0"/>
            <c:showLeaderLines val="0"/>
          </c:dLbls>
          <c:cat>
            <c:strRef>
              <c:f>Sheet1!$J$2:$J$7</c:f>
              <c:strCache>
                <c:ptCount val="6"/>
                <c:pt idx="0">
                  <c:v>&gt;100% (24)</c:v>
                </c:pt>
                <c:pt idx="1">
                  <c:v>100-75% (16)</c:v>
                </c:pt>
                <c:pt idx="2">
                  <c:v>75-50% (18)</c:v>
                </c:pt>
                <c:pt idx="3">
                  <c:v>50-25% (67)</c:v>
                </c:pt>
                <c:pt idx="4">
                  <c:v>25-0% (188)</c:v>
                </c:pt>
                <c:pt idx="5">
                  <c:v>&lt;0% (176)</c:v>
                </c:pt>
              </c:strCache>
            </c:strRef>
          </c:cat>
          <c:val>
            <c:numRef>
              <c:f>Sheet1!$L$2:$L$7</c:f>
              <c:numCache>
                <c:formatCode>General</c:formatCode>
                <c:ptCount val="6"/>
                <c:pt idx="0">
                  <c:v>-8.3333333333333197</c:v>
                </c:pt>
                <c:pt idx="1">
                  <c:v>-36.3125</c:v>
                </c:pt>
                <c:pt idx="2">
                  <c:v>-53.5</c:v>
                </c:pt>
                <c:pt idx="3">
                  <c:v>-40.447761194029901</c:v>
                </c:pt>
                <c:pt idx="4">
                  <c:v>-66.276595744680805</c:v>
                </c:pt>
                <c:pt idx="5">
                  <c:v>-111.03409090909101</c:v>
                </c:pt>
              </c:numCache>
            </c:numRef>
          </c:val>
          <c:smooth val="0"/>
        </c:ser>
        <c:ser>
          <c:idx val="2"/>
          <c:order val="2"/>
          <c:tx>
            <c:v>Avg</c:v>
          </c:tx>
          <c:spPr>
            <a:ln w="28575">
              <a:noFill/>
            </a:ln>
          </c:spPr>
          <c:marker>
            <c:symbol val="square"/>
            <c:size val="9"/>
            <c:spPr>
              <a:solidFill>
                <a:srgbClr val="FF6565"/>
              </a:solidFill>
            </c:spPr>
          </c:marker>
          <c:dLbls>
            <c:dLbl>
              <c:idx val="0"/>
              <c:numFmt formatCode="#,##0.00" sourceLinked="0"/>
              <c:spPr/>
              <c:txPr>
                <a:bodyPr/>
                <a:lstStyle/>
                <a:p>
                  <a:pPr>
                    <a:defRPr b="1">
                      <a:solidFill>
                        <a:srgbClr val="FF5050"/>
                      </a:solidFill>
                    </a:defRPr>
                  </a:pPr>
                  <a:endParaRPr lang="en-US"/>
                </a:p>
              </c:txPr>
              <c:dLblPos val="r"/>
              <c:showLegendKey val="0"/>
              <c:showVal val="1"/>
              <c:showCatName val="0"/>
              <c:showSerName val="0"/>
              <c:showPercent val="0"/>
              <c:showBubbleSize val="0"/>
            </c:dLbl>
            <c:dLbl>
              <c:idx val="2"/>
              <c:layout>
                <c:manualLayout>
                  <c:x val="-2.6270920837523247E-3"/>
                  <c:y val="-9.0149884507114437E-3"/>
                </c:manualLayout>
              </c:layout>
              <c:dLblPos val="r"/>
              <c:showLegendKey val="0"/>
              <c:showVal val="1"/>
              <c:showCatName val="0"/>
              <c:showSerName val="0"/>
              <c:showPercent val="0"/>
              <c:showBubbleSize val="0"/>
            </c:dLbl>
            <c:dLbl>
              <c:idx val="4"/>
              <c:layout>
                <c:manualLayout>
                  <c:x val="-1.1329258980939968E-2"/>
                  <c:y val="-4.3882263148068833E-2"/>
                </c:manualLayout>
              </c:layout>
              <c:dLblPos val="r"/>
              <c:showLegendKey val="0"/>
              <c:showVal val="1"/>
              <c:showCatName val="0"/>
              <c:showSerName val="0"/>
              <c:showPercent val="0"/>
              <c:showBubbleSize val="0"/>
            </c:dLbl>
            <c:numFmt formatCode="#,##0.00" sourceLinked="0"/>
            <c:dLblPos val="r"/>
            <c:showLegendKey val="0"/>
            <c:showVal val="1"/>
            <c:showCatName val="0"/>
            <c:showSerName val="0"/>
            <c:showPercent val="0"/>
            <c:showBubbleSize val="0"/>
            <c:showLeaderLines val="0"/>
          </c:dLbls>
          <c:cat>
            <c:strRef>
              <c:f>Sheet1!$J$2:$J$7</c:f>
              <c:strCache>
                <c:ptCount val="6"/>
                <c:pt idx="0">
                  <c:v>&gt;100% (24)</c:v>
                </c:pt>
                <c:pt idx="1">
                  <c:v>100-75% (16)</c:v>
                </c:pt>
                <c:pt idx="2">
                  <c:v>75-50% (18)</c:v>
                </c:pt>
                <c:pt idx="3">
                  <c:v>50-25% (67)</c:v>
                </c:pt>
                <c:pt idx="4">
                  <c:v>25-0% (188)</c:v>
                </c:pt>
                <c:pt idx="5">
                  <c:v>&lt;0% (176)</c:v>
                </c:pt>
              </c:strCache>
            </c:strRef>
          </c:cat>
          <c:val>
            <c:numRef>
              <c:f>Sheet1!$M$2:$M$7</c:f>
              <c:numCache>
                <c:formatCode>General</c:formatCode>
                <c:ptCount val="6"/>
                <c:pt idx="0">
                  <c:v>62.9236111111111</c:v>
                </c:pt>
                <c:pt idx="1">
                  <c:v>28.03125</c:v>
                </c:pt>
                <c:pt idx="2">
                  <c:v>7.1527777777777803</c:v>
                </c:pt>
                <c:pt idx="3">
                  <c:v>13.9191542288557</c:v>
                </c:pt>
                <c:pt idx="4">
                  <c:v>-2.8195921985815602</c:v>
                </c:pt>
                <c:pt idx="5">
                  <c:v>-30.320075757575701</c:v>
                </c:pt>
              </c:numCache>
            </c:numRef>
          </c:val>
          <c:smooth val="0"/>
        </c:ser>
        <c:dLbls>
          <c:showLegendKey val="0"/>
          <c:showVal val="1"/>
          <c:showCatName val="0"/>
          <c:showSerName val="0"/>
          <c:showPercent val="0"/>
          <c:showBubbleSize val="0"/>
        </c:dLbls>
        <c:hiLowLines/>
        <c:axId val="103726464"/>
        <c:axId val="103167488"/>
      </c:stockChart>
      <c:catAx>
        <c:axId val="103726464"/>
        <c:scaling>
          <c:orientation val="minMax"/>
        </c:scaling>
        <c:delete val="0"/>
        <c:axPos val="b"/>
        <c:title>
          <c:tx>
            <c:strRef>
              <c:f>Sheet1!$W$6</c:f>
              <c:strCache>
                <c:ptCount val="1"/>
                <c:pt idx="0">
                  <c:v>Change in WTI (Sample Size), Over 12 Months</c:v>
                </c:pt>
              </c:strCache>
            </c:strRef>
          </c:tx>
          <c:layout/>
          <c:overlay val="0"/>
        </c:title>
        <c:majorTickMark val="out"/>
        <c:minorTickMark val="none"/>
        <c:tickLblPos val="low"/>
        <c:crossAx val="103167488"/>
        <c:crosses val="autoZero"/>
        <c:auto val="1"/>
        <c:lblAlgn val="ctr"/>
        <c:lblOffset val="100"/>
        <c:noMultiLvlLbl val="0"/>
      </c:catAx>
      <c:valAx>
        <c:axId val="103167488"/>
        <c:scaling>
          <c:orientation val="minMax"/>
        </c:scaling>
        <c:delete val="0"/>
        <c:axPos val="l"/>
        <c:majorGridlines/>
        <c:title>
          <c:tx>
            <c:rich>
              <a:bodyPr rot="-5400000" vert="horz"/>
              <a:lstStyle/>
              <a:p>
                <a:pPr>
                  <a:defRPr/>
                </a:pPr>
                <a:r>
                  <a:rPr lang="en-US"/>
                  <a:t>Basis Points</a:t>
                </a:r>
              </a:p>
            </c:rich>
          </c:tx>
          <c:layout/>
          <c:overlay val="0"/>
        </c:title>
        <c:numFmt formatCode="General" sourceLinked="1"/>
        <c:majorTickMark val="out"/>
        <c:minorTickMark val="none"/>
        <c:tickLblPos val="nextTo"/>
        <c:crossAx val="1037264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smtClean="0"/>
              <a:t>Per-Capita </a:t>
            </a:r>
            <a:r>
              <a:rPr lang="en-US" sz="1400" dirty="0"/>
              <a:t>Oil Consumption v. Real Oil Prices, 1949-2010</a:t>
            </a:r>
          </a:p>
        </c:rich>
      </c:tx>
      <c:layout/>
      <c:overlay val="0"/>
    </c:title>
    <c:autoTitleDeleted val="0"/>
    <c:plotArea>
      <c:layout/>
      <c:lineChart>
        <c:grouping val="standard"/>
        <c:varyColors val="0"/>
        <c:ser>
          <c:idx val="0"/>
          <c:order val="0"/>
          <c:tx>
            <c:v>Per Capita Oil Use (LHS)</c:v>
          </c:tx>
          <c:cat>
            <c:numRef>
              <c:f>'stb0103'!$AO$10:$AO$71</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'stb0103'!$AW$10:$AW$71</c:f>
              <c:numCache>
                <c:formatCode>#,##0.00</c:formatCode>
                <c:ptCount val="62"/>
                <c:pt idx="0">
                  <c:v>13.731536008135341</c:v>
                </c:pt>
                <c:pt idx="1">
                  <c:v>15.074019064007066</c:v>
                </c:pt>
                <c:pt idx="2">
                  <c:v>16.059351973464526</c:v>
                </c:pt>
                <c:pt idx="3">
                  <c:v>16.361458515666023</c:v>
                </c:pt>
                <c:pt idx="4">
                  <c:v>16.741819492875287</c:v>
                </c:pt>
                <c:pt idx="5">
                  <c:v>16.753941188914748</c:v>
                </c:pt>
                <c:pt idx="6">
                  <c:v>17.932442684625141</c:v>
                </c:pt>
                <c:pt idx="7">
                  <c:v>18.310643923153876</c:v>
                </c:pt>
                <c:pt idx="8">
                  <c:v>17.974806535685644</c:v>
                </c:pt>
                <c:pt idx="9">
                  <c:v>18.263576230752548</c:v>
                </c:pt>
                <c:pt idx="10">
                  <c:v>18.737296846514877</c:v>
                </c:pt>
                <c:pt idx="11">
                  <c:v>19.005810736026561</c:v>
                </c:pt>
                <c:pt idx="12">
                  <c:v>18.974327520507572</c:v>
                </c:pt>
                <c:pt idx="13">
                  <c:v>19.45916705186281</c:v>
                </c:pt>
                <c:pt idx="14">
                  <c:v>19.775486622439306</c:v>
                </c:pt>
                <c:pt idx="15">
                  <c:v>20.036708235251837</c:v>
                </c:pt>
                <c:pt idx="16">
                  <c:v>20.627256109464565</c:v>
                </c:pt>
                <c:pt idx="17">
                  <c:v>21.398711719928439</c:v>
                </c:pt>
                <c:pt idx="18">
                  <c:v>21.938862086319702</c:v>
                </c:pt>
                <c:pt idx="19">
                  <c:v>23.177024380186587</c:v>
                </c:pt>
                <c:pt idx="20">
                  <c:v>24.104193389245189</c:v>
                </c:pt>
                <c:pt idx="21">
                  <c:v>24.816065333983424</c:v>
                </c:pt>
                <c:pt idx="22">
                  <c:v>25.369224511480418</c:v>
                </c:pt>
                <c:pt idx="23">
                  <c:v>27.062754020798081</c:v>
                </c:pt>
                <c:pt idx="24">
                  <c:v>29.813213780084947</c:v>
                </c:pt>
                <c:pt idx="25">
                  <c:v>28.416760168302947</c:v>
                </c:pt>
                <c:pt idx="26">
                  <c:v>27.581157407407407</c:v>
                </c:pt>
                <c:pt idx="27">
                  <c:v>29.235160550458716</c:v>
                </c:pt>
                <c:pt idx="28">
                  <c:v>30.55093097184378</c:v>
                </c:pt>
                <c:pt idx="29">
                  <c:v>30.903661275831087</c:v>
                </c:pt>
                <c:pt idx="30">
                  <c:v>30.018858285206576</c:v>
                </c:pt>
                <c:pt idx="31">
                  <c:v>27.400704225352111</c:v>
                </c:pt>
                <c:pt idx="32">
                  <c:v>25.538867102396516</c:v>
                </c:pt>
                <c:pt idx="33">
                  <c:v>24.09598618903755</c:v>
                </c:pt>
                <c:pt idx="34">
                  <c:v>23.778079555175363</c:v>
                </c:pt>
                <c:pt idx="35">
                  <c:v>24.342620865139949</c:v>
                </c:pt>
                <c:pt idx="36">
                  <c:v>24.127742749054224</c:v>
                </c:pt>
                <c:pt idx="37">
                  <c:v>24.750374843815077</c:v>
                </c:pt>
                <c:pt idx="38">
                  <c:v>25.104106479570781</c:v>
                </c:pt>
                <c:pt idx="39">
                  <c:v>25.800797546012269</c:v>
                </c:pt>
                <c:pt idx="40">
                  <c:v>25.62246758508914</c:v>
                </c:pt>
                <c:pt idx="41">
                  <c:v>24.842227564102565</c:v>
                </c:pt>
                <c:pt idx="42">
                  <c:v>24.113083003952568</c:v>
                </c:pt>
                <c:pt idx="43">
                  <c:v>24.237992202729046</c:v>
                </c:pt>
                <c:pt idx="44">
                  <c:v>24.20740669488265</c:v>
                </c:pt>
                <c:pt idx="45">
                  <c:v>24.580273660205243</c:v>
                </c:pt>
                <c:pt idx="46">
                  <c:v>24.294498685692826</c:v>
                </c:pt>
                <c:pt idx="47">
                  <c:v>24.80618040089087</c:v>
                </c:pt>
                <c:pt idx="48">
                  <c:v>24.931401320616288</c:v>
                </c:pt>
                <c:pt idx="49">
                  <c:v>25.026114534251541</c:v>
                </c:pt>
                <c:pt idx="50">
                  <c:v>25.535609318996414</c:v>
                </c:pt>
                <c:pt idx="51">
                  <c:v>25.481449326718639</c:v>
                </c:pt>
                <c:pt idx="52">
                  <c:v>25.164508771929825</c:v>
                </c:pt>
                <c:pt idx="53">
                  <c:v>25.07043795620438</c:v>
                </c:pt>
                <c:pt idx="54">
                  <c:v>25.197829083390765</c:v>
                </c:pt>
                <c:pt idx="55">
                  <c:v>25.834124274496414</c:v>
                </c:pt>
                <c:pt idx="56">
                  <c:v>25.685825439783493</c:v>
                </c:pt>
                <c:pt idx="57">
                  <c:v>25.304138739946382</c:v>
                </c:pt>
                <c:pt idx="58">
                  <c:v>25.043795620437955</c:v>
                </c:pt>
                <c:pt idx="59">
                  <c:v>23.395036160420776</c:v>
                </c:pt>
                <c:pt idx="60">
                  <c:v>22.339142484512553</c:v>
                </c:pt>
                <c:pt idx="61">
                  <c:v>22.648657392429634</c:v>
                </c:pt>
              </c:numCache>
            </c:numRef>
          </c:val>
          <c:smooth val="0"/>
        </c:ser>
        <c:dLbls>
          <c:showLegendKey val="0"/>
          <c:showVal val="0"/>
          <c:showCatName val="0"/>
          <c:showSerName val="0"/>
          <c:showPercent val="0"/>
          <c:showBubbleSize val="0"/>
        </c:dLbls>
        <c:marker val="1"/>
        <c:smooth val="0"/>
        <c:axId val="74598272"/>
        <c:axId val="74599808"/>
      </c:lineChart>
      <c:lineChart>
        <c:grouping val="standard"/>
        <c:varyColors val="0"/>
        <c:ser>
          <c:idx val="1"/>
          <c:order val="1"/>
          <c:tx>
            <c:v>Real Oil Prices (RHS)</c:v>
          </c:tx>
          <c:marker>
            <c:symbol val="square"/>
            <c:size val="4"/>
          </c:marker>
          <c:cat>
            <c:numRef>
              <c:f>'stb0103'!$AO$10:$AO$70</c:f>
              <c:numCache>
                <c:formatCode>General</c:formatCode>
                <c:ptCount val="61"/>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numCache>
            </c:numRef>
          </c:cat>
          <c:val>
            <c:numRef>
              <c:f>'stb0103'!$BA$10:$BA$71</c:f>
              <c:numCache>
                <c:formatCode>General</c:formatCode>
                <c:ptCount val="62"/>
                <c:pt idx="0">
                  <c:v>26.17</c:v>
                </c:pt>
                <c:pt idx="1">
                  <c:v>25.9</c:v>
                </c:pt>
                <c:pt idx="2">
                  <c:v>24</c:v>
                </c:pt>
                <c:pt idx="3">
                  <c:v>23.47</c:v>
                </c:pt>
                <c:pt idx="4">
                  <c:v>24.5</c:v>
                </c:pt>
                <c:pt idx="5">
                  <c:v>25.04</c:v>
                </c:pt>
                <c:pt idx="6">
                  <c:v>24.57</c:v>
                </c:pt>
                <c:pt idx="7">
                  <c:v>24.35</c:v>
                </c:pt>
                <c:pt idx="8">
                  <c:v>25.12</c:v>
                </c:pt>
                <c:pt idx="9">
                  <c:v>23.38</c:v>
                </c:pt>
                <c:pt idx="10">
                  <c:v>23.15</c:v>
                </c:pt>
                <c:pt idx="11">
                  <c:v>22.15</c:v>
                </c:pt>
                <c:pt idx="12">
                  <c:v>21.44</c:v>
                </c:pt>
                <c:pt idx="13">
                  <c:v>21.19</c:v>
                </c:pt>
                <c:pt idx="14">
                  <c:v>21.39</c:v>
                </c:pt>
                <c:pt idx="15">
                  <c:v>21.75</c:v>
                </c:pt>
                <c:pt idx="16">
                  <c:v>21.47</c:v>
                </c:pt>
                <c:pt idx="17">
                  <c:v>21.48</c:v>
                </c:pt>
                <c:pt idx="18">
                  <c:v>21.04</c:v>
                </c:pt>
                <c:pt idx="19">
                  <c:v>20.53</c:v>
                </c:pt>
                <c:pt idx="20">
                  <c:v>20.36</c:v>
                </c:pt>
                <c:pt idx="21">
                  <c:v>19.649999999999999</c:v>
                </c:pt>
                <c:pt idx="22">
                  <c:v>20</c:v>
                </c:pt>
                <c:pt idx="23">
                  <c:v>21.44</c:v>
                </c:pt>
                <c:pt idx="24">
                  <c:v>23.87</c:v>
                </c:pt>
                <c:pt idx="25">
                  <c:v>42.58</c:v>
                </c:pt>
                <c:pt idx="26">
                  <c:v>51</c:v>
                </c:pt>
                <c:pt idx="27">
                  <c:v>51.78</c:v>
                </c:pt>
                <c:pt idx="28">
                  <c:v>53.41</c:v>
                </c:pt>
                <c:pt idx="29">
                  <c:v>51.58</c:v>
                </c:pt>
                <c:pt idx="30">
                  <c:v>77.05</c:v>
                </c:pt>
                <c:pt idx="31">
                  <c:v>102.26</c:v>
                </c:pt>
                <c:pt idx="32">
                  <c:v>88.55</c:v>
                </c:pt>
                <c:pt idx="33">
                  <c:v>74.239999999999995</c:v>
                </c:pt>
                <c:pt idx="34">
                  <c:v>65.69</c:v>
                </c:pt>
                <c:pt idx="35">
                  <c:v>62.26</c:v>
                </c:pt>
                <c:pt idx="36">
                  <c:v>56.28</c:v>
                </c:pt>
                <c:pt idx="37">
                  <c:v>29.62</c:v>
                </c:pt>
                <c:pt idx="38">
                  <c:v>35.130000000000003</c:v>
                </c:pt>
                <c:pt idx="39">
                  <c:v>28.32</c:v>
                </c:pt>
                <c:pt idx="40">
                  <c:v>33.24</c:v>
                </c:pt>
                <c:pt idx="41">
                  <c:v>39.799999999999997</c:v>
                </c:pt>
                <c:pt idx="42">
                  <c:v>33.36</c:v>
                </c:pt>
                <c:pt idx="43">
                  <c:v>30.85</c:v>
                </c:pt>
                <c:pt idx="44">
                  <c:v>26.09</c:v>
                </c:pt>
                <c:pt idx="45">
                  <c:v>23.76</c:v>
                </c:pt>
                <c:pt idx="46">
                  <c:v>24.73</c:v>
                </c:pt>
                <c:pt idx="47">
                  <c:v>29.32</c:v>
                </c:pt>
                <c:pt idx="48">
                  <c:v>26.12</c:v>
                </c:pt>
                <c:pt idx="49">
                  <c:v>16.440000000000001</c:v>
                </c:pt>
                <c:pt idx="50">
                  <c:v>22.3</c:v>
                </c:pt>
                <c:pt idx="51">
                  <c:v>35.76</c:v>
                </c:pt>
                <c:pt idx="52">
                  <c:v>29.23</c:v>
                </c:pt>
                <c:pt idx="53">
                  <c:v>28.5</c:v>
                </c:pt>
                <c:pt idx="54">
                  <c:v>33.86</c:v>
                </c:pt>
                <c:pt idx="55">
                  <c:v>44.81</c:v>
                </c:pt>
                <c:pt idx="56">
                  <c:v>57.57</c:v>
                </c:pt>
                <c:pt idx="57">
                  <c:v>65.03</c:v>
                </c:pt>
                <c:pt idx="58">
                  <c:v>69.510000000000005</c:v>
                </c:pt>
                <c:pt idx="59">
                  <c:v>95.25</c:v>
                </c:pt>
                <c:pt idx="60">
                  <c:v>55.96</c:v>
                </c:pt>
                <c:pt idx="61" formatCode="#,##0.00">
                  <c:v>73.44</c:v>
                </c:pt>
              </c:numCache>
            </c:numRef>
          </c:val>
          <c:smooth val="0"/>
        </c:ser>
        <c:dLbls>
          <c:showLegendKey val="0"/>
          <c:showVal val="0"/>
          <c:showCatName val="0"/>
          <c:showSerName val="0"/>
          <c:showPercent val="0"/>
          <c:showBubbleSize val="0"/>
        </c:dLbls>
        <c:marker val="1"/>
        <c:smooth val="0"/>
        <c:axId val="74608000"/>
        <c:axId val="74606080"/>
      </c:lineChart>
      <c:catAx>
        <c:axId val="74598272"/>
        <c:scaling>
          <c:orientation val="minMax"/>
        </c:scaling>
        <c:delete val="0"/>
        <c:axPos val="b"/>
        <c:numFmt formatCode="General" sourceLinked="1"/>
        <c:majorTickMark val="out"/>
        <c:minorTickMark val="none"/>
        <c:tickLblPos val="nextTo"/>
        <c:crossAx val="74599808"/>
        <c:crosses val="autoZero"/>
        <c:auto val="1"/>
        <c:lblAlgn val="ctr"/>
        <c:lblOffset val="100"/>
        <c:noMultiLvlLbl val="0"/>
      </c:catAx>
      <c:valAx>
        <c:axId val="74599808"/>
        <c:scaling>
          <c:orientation val="minMax"/>
        </c:scaling>
        <c:delete val="0"/>
        <c:axPos val="l"/>
        <c:majorGridlines/>
        <c:title>
          <c:tx>
            <c:rich>
              <a:bodyPr rot="-5400000" vert="horz"/>
              <a:lstStyle/>
              <a:p>
                <a:pPr>
                  <a:defRPr/>
                </a:pPr>
                <a:r>
                  <a:rPr lang="en-US" dirty="0" smtClean="0"/>
                  <a:t>Per-Capita </a:t>
                </a:r>
                <a:r>
                  <a:rPr lang="en-US" dirty="0"/>
                  <a:t>Oil Consumption (</a:t>
                </a:r>
                <a:r>
                  <a:rPr lang="en-US" dirty="0" err="1"/>
                  <a:t>bbl</a:t>
                </a:r>
                <a:r>
                  <a:rPr lang="en-US" dirty="0"/>
                  <a:t>/</a:t>
                </a:r>
                <a:r>
                  <a:rPr lang="en-US" dirty="0" err="1"/>
                  <a:t>yr</a:t>
                </a:r>
                <a:r>
                  <a:rPr lang="en-US" dirty="0"/>
                  <a:t>)</a:t>
                </a:r>
              </a:p>
            </c:rich>
          </c:tx>
          <c:layout/>
          <c:overlay val="0"/>
        </c:title>
        <c:numFmt formatCode="#,##0.00" sourceLinked="1"/>
        <c:majorTickMark val="out"/>
        <c:minorTickMark val="none"/>
        <c:tickLblPos val="nextTo"/>
        <c:crossAx val="74598272"/>
        <c:crosses val="autoZero"/>
        <c:crossBetween val="between"/>
      </c:valAx>
      <c:valAx>
        <c:axId val="74606080"/>
        <c:scaling>
          <c:orientation val="minMax"/>
        </c:scaling>
        <c:delete val="0"/>
        <c:axPos val="r"/>
        <c:title>
          <c:tx>
            <c:rich>
              <a:bodyPr rot="-5400000" vert="horz"/>
              <a:lstStyle/>
              <a:p>
                <a:pPr>
                  <a:defRPr/>
                </a:pPr>
                <a:r>
                  <a:rPr lang="en-US"/>
                  <a:t>Real Oil Prices ($/bbl)</a:t>
                </a:r>
              </a:p>
            </c:rich>
          </c:tx>
          <c:layout/>
          <c:overlay val="0"/>
        </c:title>
        <c:numFmt formatCode="General" sourceLinked="1"/>
        <c:majorTickMark val="out"/>
        <c:minorTickMark val="none"/>
        <c:tickLblPos val="nextTo"/>
        <c:crossAx val="74608000"/>
        <c:crosses val="max"/>
        <c:crossBetween val="between"/>
      </c:valAx>
      <c:catAx>
        <c:axId val="74608000"/>
        <c:scaling>
          <c:orientation val="minMax"/>
        </c:scaling>
        <c:delete val="1"/>
        <c:axPos val="b"/>
        <c:numFmt formatCode="General" sourceLinked="1"/>
        <c:majorTickMark val="out"/>
        <c:minorTickMark val="none"/>
        <c:tickLblPos val="none"/>
        <c:crossAx val="74606080"/>
        <c:crosses val="autoZero"/>
        <c:auto val="1"/>
        <c:lblAlgn val="ctr"/>
        <c:lblOffset val="100"/>
        <c:noMultiLvlLbl val="0"/>
      </c:catAx>
    </c:plotArea>
    <c:legend>
      <c:legendPos val="t"/>
      <c:layout/>
      <c:overlay val="0"/>
    </c:legend>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Sheet1!$W$5</c:f>
          <c:strCache>
            <c:ptCount val="1"/>
            <c:pt idx="0">
              <c:v>UST 2-10 Change in Spread, Concurrent 12 Months</c:v>
            </c:pt>
          </c:strCache>
        </c:strRef>
      </c:tx>
      <c:layout/>
      <c:overlay val="0"/>
      <c:txPr>
        <a:bodyPr/>
        <a:lstStyle/>
        <a:p>
          <a:pPr>
            <a:defRPr sz="1600" baseline="0"/>
          </a:pPr>
          <a:endParaRPr lang="en-US"/>
        </a:p>
      </c:txPr>
    </c:title>
    <c:autoTitleDeleted val="0"/>
    <c:plotArea>
      <c:layout/>
      <c:stockChart>
        <c:ser>
          <c:idx val="0"/>
          <c:order val="0"/>
          <c:tx>
            <c:v>Max</c:v>
          </c:tx>
          <c:spPr>
            <a:ln w="28575">
              <a:noFill/>
            </a:ln>
          </c:spPr>
          <c:marker>
            <c:symbol val="square"/>
            <c:size val="5"/>
          </c:marker>
          <c:dLbls>
            <c:dLbl>
              <c:idx val="0"/>
              <c:layout/>
              <c:dLblPos val="r"/>
              <c:showLegendKey val="0"/>
              <c:showVal val="1"/>
              <c:showCatName val="0"/>
              <c:showSerName val="0"/>
              <c:showPercent val="0"/>
              <c:showBubbleSize val="0"/>
            </c:dLbl>
            <c:dLbl>
              <c:idx val="2"/>
              <c:layout/>
              <c:dLblPos val="r"/>
              <c:showLegendKey val="0"/>
              <c:showVal val="1"/>
              <c:showCatName val="0"/>
              <c:showSerName val="0"/>
              <c:showPercent val="0"/>
              <c:showBubbleSize val="0"/>
            </c:dLbl>
            <c:numFmt formatCode="#,##0.00" sourceLinked="0"/>
            <c:dLblPos val="t"/>
            <c:showLegendKey val="0"/>
            <c:showVal val="1"/>
            <c:showCatName val="0"/>
            <c:showSerName val="0"/>
            <c:showPercent val="0"/>
            <c:showBubbleSize val="0"/>
            <c:showLeaderLines val="0"/>
          </c:dLbls>
          <c:cat>
            <c:strRef>
              <c:f>Sheet1!$N$2:$N$7</c:f>
              <c:strCache>
                <c:ptCount val="6"/>
                <c:pt idx="0">
                  <c:v>&gt;100% (12)</c:v>
                </c:pt>
                <c:pt idx="1">
                  <c:v>100-75% (16)</c:v>
                </c:pt>
                <c:pt idx="2">
                  <c:v>75-50% (18)</c:v>
                </c:pt>
                <c:pt idx="3">
                  <c:v>50-25% (67)</c:v>
                </c:pt>
                <c:pt idx="4">
                  <c:v>25-0% (123)</c:v>
                </c:pt>
                <c:pt idx="5">
                  <c:v>&lt;0% (176)</c:v>
                </c:pt>
              </c:strCache>
            </c:strRef>
          </c:cat>
          <c:val>
            <c:numRef>
              <c:f>Sheet1!$O$2:$O$7</c:f>
              <c:numCache>
                <c:formatCode>General</c:formatCode>
                <c:ptCount val="6"/>
                <c:pt idx="0">
                  <c:v>50.5833333333333</c:v>
                </c:pt>
                <c:pt idx="1">
                  <c:v>79.8125</c:v>
                </c:pt>
                <c:pt idx="2">
                  <c:v>69.6666666666667</c:v>
                </c:pt>
                <c:pt idx="3">
                  <c:v>23.164179104477601</c:v>
                </c:pt>
                <c:pt idx="4">
                  <c:v>39.821138211382099</c:v>
                </c:pt>
                <c:pt idx="5">
                  <c:v>53.056818181818201</c:v>
                </c:pt>
              </c:numCache>
            </c:numRef>
          </c:val>
          <c:smooth val="0"/>
        </c:ser>
        <c:ser>
          <c:idx val="1"/>
          <c:order val="1"/>
          <c:tx>
            <c:v>Min</c:v>
          </c:tx>
          <c:spPr>
            <a:ln w="28575">
              <a:noFill/>
            </a:ln>
          </c:spPr>
          <c:marker>
            <c:symbol val="square"/>
            <c:size val="5"/>
          </c:marker>
          <c:dLbls>
            <c:dLbl>
              <c:idx val="5"/>
              <c:layout>
                <c:manualLayout>
                  <c:x val="-3.9217456911938564E-2"/>
                  <c:y val="4.5763598326359831E-2"/>
                </c:manualLayout>
              </c:layout>
              <c:dLblPos val="r"/>
              <c:showLegendKey val="0"/>
              <c:showVal val="1"/>
              <c:showCatName val="0"/>
              <c:showSerName val="0"/>
              <c:showPercent val="0"/>
              <c:showBubbleSize val="0"/>
            </c:dLbl>
            <c:numFmt formatCode="#,##0.00" sourceLinked="0"/>
            <c:dLblPos val="b"/>
            <c:showLegendKey val="0"/>
            <c:showVal val="1"/>
            <c:showCatName val="0"/>
            <c:showSerName val="0"/>
            <c:showPercent val="0"/>
            <c:showBubbleSize val="0"/>
            <c:showLeaderLines val="0"/>
          </c:dLbls>
          <c:cat>
            <c:strRef>
              <c:f>Sheet1!$N$2:$N$7</c:f>
              <c:strCache>
                <c:ptCount val="6"/>
                <c:pt idx="0">
                  <c:v>&gt;100% (12)</c:v>
                </c:pt>
                <c:pt idx="1">
                  <c:v>100-75% (16)</c:v>
                </c:pt>
                <c:pt idx="2">
                  <c:v>75-50% (18)</c:v>
                </c:pt>
                <c:pt idx="3">
                  <c:v>50-25% (67)</c:v>
                </c:pt>
                <c:pt idx="4">
                  <c:v>25-0% (123)</c:v>
                </c:pt>
                <c:pt idx="5">
                  <c:v>&lt;0% (176)</c:v>
                </c:pt>
              </c:strCache>
            </c:strRef>
          </c:cat>
          <c:val>
            <c:numRef>
              <c:f>Sheet1!$P$2:$P$7</c:f>
              <c:numCache>
                <c:formatCode>General</c:formatCode>
                <c:ptCount val="6"/>
                <c:pt idx="0">
                  <c:v>-76.25</c:v>
                </c:pt>
                <c:pt idx="1">
                  <c:v>-34.1875</c:v>
                </c:pt>
                <c:pt idx="2">
                  <c:v>-17.2222222222222</c:v>
                </c:pt>
                <c:pt idx="3">
                  <c:v>-58.8507462686567</c:v>
                </c:pt>
                <c:pt idx="4">
                  <c:v>-47.032520325203301</c:v>
                </c:pt>
                <c:pt idx="5">
                  <c:v>-32.977272727272698</c:v>
                </c:pt>
              </c:numCache>
            </c:numRef>
          </c:val>
          <c:smooth val="0"/>
        </c:ser>
        <c:ser>
          <c:idx val="2"/>
          <c:order val="2"/>
          <c:tx>
            <c:v>Avg</c:v>
          </c:tx>
          <c:spPr>
            <a:ln w="28575">
              <a:noFill/>
            </a:ln>
          </c:spPr>
          <c:marker>
            <c:symbol val="square"/>
            <c:size val="9"/>
            <c:spPr>
              <a:solidFill>
                <a:srgbClr val="FF6565"/>
              </a:solidFill>
            </c:spPr>
          </c:marker>
          <c:dLbls>
            <c:dLbl>
              <c:idx val="1"/>
              <c:layout>
                <c:manualLayout>
                  <c:x val="0"/>
                  <c:y val="-8.7168758716875874E-3"/>
                </c:manualLayout>
              </c:layout>
              <c:dLblPos val="r"/>
              <c:showLegendKey val="0"/>
              <c:showVal val="1"/>
              <c:showCatName val="0"/>
              <c:showSerName val="0"/>
              <c:showPercent val="0"/>
              <c:showBubbleSize val="0"/>
            </c:dLbl>
            <c:dLbl>
              <c:idx val="2"/>
              <c:layout>
                <c:manualLayout>
                  <c:x val="0"/>
                  <c:y val="-1.4528126452812592E-2"/>
                </c:manualLayout>
              </c:layout>
              <c:dLblPos val="r"/>
              <c:showLegendKey val="0"/>
              <c:showVal val="1"/>
              <c:showCatName val="0"/>
              <c:showSerName val="0"/>
              <c:showPercent val="0"/>
              <c:showBubbleSize val="0"/>
            </c:dLbl>
            <c:dLbl>
              <c:idx val="3"/>
              <c:layout>
                <c:manualLayout>
                  <c:x val="-1.2356922708312913E-2"/>
                  <c:y val="3.8071012566943778E-2"/>
                </c:manualLayout>
              </c:layout>
              <c:dLblPos val="r"/>
              <c:showLegendKey val="0"/>
              <c:showVal val="1"/>
              <c:showCatName val="0"/>
              <c:showSerName val="0"/>
              <c:showPercent val="0"/>
              <c:showBubbleSize val="0"/>
            </c:dLbl>
            <c:dLbl>
              <c:idx val="4"/>
              <c:layout>
                <c:manualLayout>
                  <c:x val="0"/>
                  <c:y val="2.3245002324500233E-2"/>
                </c:manualLayout>
              </c:layout>
              <c:dLblPos val="r"/>
              <c:showLegendKey val="0"/>
              <c:showVal val="1"/>
              <c:showCatName val="0"/>
              <c:showSerName val="0"/>
              <c:showPercent val="0"/>
              <c:showBubbleSize val="0"/>
            </c:dLbl>
            <c:numFmt formatCode="#,##0.00" sourceLinked="0"/>
            <c:dLblPos val="r"/>
            <c:showLegendKey val="0"/>
            <c:showVal val="1"/>
            <c:showCatName val="0"/>
            <c:showSerName val="0"/>
            <c:showPercent val="0"/>
            <c:showBubbleSize val="0"/>
            <c:showLeaderLines val="0"/>
          </c:dLbls>
          <c:cat>
            <c:strRef>
              <c:f>Sheet1!$N$2:$N$7</c:f>
              <c:strCache>
                <c:ptCount val="6"/>
                <c:pt idx="0">
                  <c:v>&gt;100% (12)</c:v>
                </c:pt>
                <c:pt idx="1">
                  <c:v>100-75% (16)</c:v>
                </c:pt>
                <c:pt idx="2">
                  <c:v>75-50% (18)</c:v>
                </c:pt>
                <c:pt idx="3">
                  <c:v>50-25% (67)</c:v>
                </c:pt>
                <c:pt idx="4">
                  <c:v>25-0% (123)</c:v>
                </c:pt>
                <c:pt idx="5">
                  <c:v>&lt;0% (176)</c:v>
                </c:pt>
              </c:strCache>
            </c:strRef>
          </c:cat>
          <c:val>
            <c:numRef>
              <c:f>Sheet1!$Q$2:$Q$7</c:f>
              <c:numCache>
                <c:formatCode>General</c:formatCode>
                <c:ptCount val="6"/>
                <c:pt idx="0">
                  <c:v>-6.4027777777777901</c:v>
                </c:pt>
                <c:pt idx="1">
                  <c:v>23.4322916666667</c:v>
                </c:pt>
                <c:pt idx="2">
                  <c:v>22.6111111111111</c:v>
                </c:pt>
                <c:pt idx="3">
                  <c:v>-19.041044776119399</c:v>
                </c:pt>
                <c:pt idx="4">
                  <c:v>-2.4058265582655798</c:v>
                </c:pt>
                <c:pt idx="5">
                  <c:v>9.8967803030303099</c:v>
                </c:pt>
              </c:numCache>
            </c:numRef>
          </c:val>
          <c:smooth val="0"/>
        </c:ser>
        <c:dLbls>
          <c:showLegendKey val="0"/>
          <c:showVal val="1"/>
          <c:showCatName val="0"/>
          <c:showSerName val="0"/>
          <c:showPercent val="0"/>
          <c:showBubbleSize val="0"/>
        </c:dLbls>
        <c:hiLowLines/>
        <c:axId val="103257600"/>
        <c:axId val="103259520"/>
      </c:stockChart>
      <c:catAx>
        <c:axId val="103257600"/>
        <c:scaling>
          <c:orientation val="minMax"/>
        </c:scaling>
        <c:delete val="0"/>
        <c:axPos val="b"/>
        <c:title>
          <c:tx>
            <c:strRef>
              <c:f>Sheet1!$W$6</c:f>
              <c:strCache>
                <c:ptCount val="1"/>
                <c:pt idx="0">
                  <c:v>Change in WTI (Sample Size), Over 12 Months</c:v>
                </c:pt>
              </c:strCache>
            </c:strRef>
          </c:tx>
          <c:layout/>
          <c:overlay val="0"/>
        </c:title>
        <c:majorTickMark val="out"/>
        <c:minorTickMark val="none"/>
        <c:tickLblPos val="low"/>
        <c:crossAx val="103259520"/>
        <c:crosses val="autoZero"/>
        <c:auto val="1"/>
        <c:lblAlgn val="ctr"/>
        <c:lblOffset val="100"/>
        <c:noMultiLvlLbl val="0"/>
      </c:catAx>
      <c:valAx>
        <c:axId val="103259520"/>
        <c:scaling>
          <c:orientation val="minMax"/>
        </c:scaling>
        <c:delete val="0"/>
        <c:axPos val="l"/>
        <c:majorGridlines/>
        <c:title>
          <c:tx>
            <c:rich>
              <a:bodyPr rot="-5400000" vert="horz"/>
              <a:lstStyle/>
              <a:p>
                <a:pPr>
                  <a:defRPr/>
                </a:pPr>
                <a:r>
                  <a:rPr lang="en-US"/>
                  <a:t>Basis Points</a:t>
                </a:r>
              </a:p>
            </c:rich>
          </c:tx>
          <c:layout/>
          <c:overlay val="0"/>
        </c:title>
        <c:numFmt formatCode="General" sourceLinked="1"/>
        <c:majorTickMark val="out"/>
        <c:minorTickMark val="none"/>
        <c:tickLblPos val="nextTo"/>
        <c:crossAx val="1032576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Sheet1!$W$3</c:f>
          <c:strCache>
            <c:ptCount val="1"/>
            <c:pt idx="0">
              <c:v>S&amp;P 500 Real Return, Concurrent 12 Months</c:v>
            </c:pt>
          </c:strCache>
        </c:strRef>
      </c:tx>
      <c:layout/>
      <c:overlay val="0"/>
      <c:txPr>
        <a:bodyPr/>
        <a:lstStyle/>
        <a:p>
          <a:pPr>
            <a:defRPr sz="1600" baseline="0"/>
          </a:pPr>
          <a:endParaRPr lang="en-US"/>
        </a:p>
      </c:txPr>
    </c:title>
    <c:autoTitleDeleted val="0"/>
    <c:plotArea>
      <c:layout/>
      <c:stockChart>
        <c:ser>
          <c:idx val="0"/>
          <c:order val="0"/>
          <c:tx>
            <c:v>Max</c:v>
          </c:tx>
          <c:spPr>
            <a:ln w="28575">
              <a:noFill/>
            </a:ln>
          </c:spPr>
          <c:marker>
            <c:symbol val="square"/>
            <c:size val="5"/>
          </c:marker>
          <c:dLbls>
            <c:dLbl>
              <c:idx val="0"/>
              <c:layout/>
              <c:dLblPos val="r"/>
              <c:showLegendKey val="0"/>
              <c:showVal val="1"/>
              <c:showCatName val="0"/>
              <c:showSerName val="0"/>
              <c:showPercent val="0"/>
              <c:showBubbleSize val="0"/>
            </c:dLbl>
            <c:dLbl>
              <c:idx val="1"/>
              <c:layout/>
              <c:dLblPos val="r"/>
              <c:showLegendKey val="0"/>
              <c:showVal val="1"/>
              <c:showCatName val="0"/>
              <c:showSerName val="0"/>
              <c:showPercent val="0"/>
              <c:showBubbleSize val="0"/>
            </c:dLbl>
            <c:numFmt formatCode="#,##0.00" sourceLinked="0"/>
            <c:dLblPos val="t"/>
            <c:showLegendKey val="0"/>
            <c:showVal val="1"/>
            <c:showCatName val="0"/>
            <c:showSerName val="0"/>
            <c:showPercent val="0"/>
            <c:showBubbleSize val="0"/>
            <c:showLeaderLines val="0"/>
          </c:dLbls>
          <c:cat>
            <c:strRef>
              <c:f>Sheet1!$F$2:$F$7</c:f>
              <c:strCache>
                <c:ptCount val="6"/>
                <c:pt idx="0">
                  <c:v>&gt;100% (24)</c:v>
                </c:pt>
                <c:pt idx="1">
                  <c:v>100-75% (16)</c:v>
                </c:pt>
                <c:pt idx="2">
                  <c:v>75-50% (18)</c:v>
                </c:pt>
                <c:pt idx="3">
                  <c:v>50-25% (67)</c:v>
                </c:pt>
                <c:pt idx="4">
                  <c:v>25-0% (188)</c:v>
                </c:pt>
                <c:pt idx="5">
                  <c:v>&lt;0% (176)</c:v>
                </c:pt>
              </c:strCache>
            </c:strRef>
          </c:cat>
          <c:val>
            <c:numRef>
              <c:f>Sheet1!$G$2:$G$7</c:f>
              <c:numCache>
                <c:formatCode>General</c:formatCode>
                <c:ptCount val="6"/>
                <c:pt idx="0">
                  <c:v>3.2077095124103501</c:v>
                </c:pt>
                <c:pt idx="1">
                  <c:v>11.755263989026099</c:v>
                </c:pt>
                <c:pt idx="2">
                  <c:v>13.6745658583056</c:v>
                </c:pt>
                <c:pt idx="3">
                  <c:v>12.344714425513001</c:v>
                </c:pt>
                <c:pt idx="4">
                  <c:v>11.302867044238299</c:v>
                </c:pt>
                <c:pt idx="5">
                  <c:v>13.5614147070792</c:v>
                </c:pt>
              </c:numCache>
            </c:numRef>
          </c:val>
          <c:smooth val="0"/>
        </c:ser>
        <c:ser>
          <c:idx val="1"/>
          <c:order val="1"/>
          <c:tx>
            <c:v>Min</c:v>
          </c:tx>
          <c:spPr>
            <a:ln w="28575">
              <a:noFill/>
            </a:ln>
          </c:spPr>
          <c:marker>
            <c:symbol val="square"/>
            <c:size val="5"/>
          </c:marker>
          <c:dLbls>
            <c:dLbl>
              <c:idx val="4"/>
              <c:layout/>
              <c:dLblPos val="r"/>
              <c:showLegendKey val="0"/>
              <c:showVal val="1"/>
              <c:showCatName val="0"/>
              <c:showSerName val="0"/>
              <c:showPercent val="0"/>
              <c:showBubbleSize val="0"/>
            </c:dLbl>
            <c:numFmt formatCode="#,##0.00" sourceLinked="0"/>
            <c:dLblPos val="b"/>
            <c:showLegendKey val="0"/>
            <c:showVal val="1"/>
            <c:showCatName val="0"/>
            <c:showSerName val="0"/>
            <c:showPercent val="0"/>
            <c:showBubbleSize val="0"/>
            <c:showLeaderLines val="0"/>
          </c:dLbls>
          <c:cat>
            <c:strRef>
              <c:f>Sheet1!$F$2:$F$7</c:f>
              <c:strCache>
                <c:ptCount val="6"/>
                <c:pt idx="0">
                  <c:v>&gt;100% (24)</c:v>
                </c:pt>
                <c:pt idx="1">
                  <c:v>100-75% (16)</c:v>
                </c:pt>
                <c:pt idx="2">
                  <c:v>75-50% (18)</c:v>
                </c:pt>
                <c:pt idx="3">
                  <c:v>50-25% (67)</c:v>
                </c:pt>
                <c:pt idx="4">
                  <c:v>25-0% (188)</c:v>
                </c:pt>
                <c:pt idx="5">
                  <c:v>&lt;0% (176)</c:v>
                </c:pt>
              </c:strCache>
            </c:strRef>
          </c:cat>
          <c:val>
            <c:numRef>
              <c:f>Sheet1!$H$2:$H$7</c:f>
              <c:numCache>
                <c:formatCode>General</c:formatCode>
                <c:ptCount val="6"/>
                <c:pt idx="0">
                  <c:v>-20.9837741153857</c:v>
                </c:pt>
                <c:pt idx="1">
                  <c:v>-9.3327968696920003</c:v>
                </c:pt>
                <c:pt idx="2">
                  <c:v>-7.6509915630618703</c:v>
                </c:pt>
                <c:pt idx="3">
                  <c:v>-5.3779291964134703</c:v>
                </c:pt>
                <c:pt idx="4">
                  <c:v>-7.4905449731593503</c:v>
                </c:pt>
                <c:pt idx="5">
                  <c:v>-8.9281069725520101</c:v>
                </c:pt>
              </c:numCache>
            </c:numRef>
          </c:val>
          <c:smooth val="0"/>
        </c:ser>
        <c:ser>
          <c:idx val="2"/>
          <c:order val="2"/>
          <c:tx>
            <c:v>Avg</c:v>
          </c:tx>
          <c:spPr>
            <a:ln w="28575">
              <a:noFill/>
            </a:ln>
          </c:spPr>
          <c:marker>
            <c:symbol val="square"/>
            <c:size val="9"/>
            <c:spPr>
              <a:solidFill>
                <a:srgbClr val="FF6565"/>
              </a:solidFill>
            </c:spPr>
          </c:marker>
          <c:dLbls>
            <c:dLbl>
              <c:idx val="1"/>
              <c:layout/>
              <c:dLblPos val="r"/>
              <c:showLegendKey val="0"/>
              <c:showVal val="1"/>
              <c:showCatName val="0"/>
              <c:showSerName val="0"/>
              <c:showPercent val="0"/>
              <c:showBubbleSize val="0"/>
            </c:dLbl>
            <c:numFmt formatCode="#,##0.00" sourceLinked="0"/>
            <c:showLegendKey val="0"/>
            <c:showVal val="1"/>
            <c:showCatName val="0"/>
            <c:showSerName val="0"/>
            <c:showPercent val="0"/>
            <c:showBubbleSize val="0"/>
            <c:showLeaderLines val="0"/>
          </c:dLbls>
          <c:cat>
            <c:strRef>
              <c:f>Sheet1!$F$2:$F$7</c:f>
              <c:strCache>
                <c:ptCount val="6"/>
                <c:pt idx="0">
                  <c:v>&gt;100% (24)</c:v>
                </c:pt>
                <c:pt idx="1">
                  <c:v>100-75% (16)</c:v>
                </c:pt>
                <c:pt idx="2">
                  <c:v>75-50% (18)</c:v>
                </c:pt>
                <c:pt idx="3">
                  <c:v>50-25% (67)</c:v>
                </c:pt>
                <c:pt idx="4">
                  <c:v>25-0% (188)</c:v>
                </c:pt>
                <c:pt idx="5">
                  <c:v>&lt;0% (176)</c:v>
                </c:pt>
              </c:strCache>
            </c:strRef>
          </c:cat>
          <c:val>
            <c:numRef>
              <c:f>Sheet1!$I$2:$I$7</c:f>
              <c:numCache>
                <c:formatCode>General</c:formatCode>
                <c:ptCount val="6"/>
                <c:pt idx="0">
                  <c:v>-7.6988487730516102</c:v>
                </c:pt>
                <c:pt idx="1">
                  <c:v>2.45170227964728</c:v>
                </c:pt>
                <c:pt idx="2">
                  <c:v>4.0015304605125097</c:v>
                </c:pt>
                <c:pt idx="3">
                  <c:v>3.70091822454672</c:v>
                </c:pt>
                <c:pt idx="4">
                  <c:v>2.1979695609623899</c:v>
                </c:pt>
                <c:pt idx="5">
                  <c:v>2.4907088900579799</c:v>
                </c:pt>
              </c:numCache>
            </c:numRef>
          </c:val>
          <c:smooth val="0"/>
        </c:ser>
        <c:dLbls>
          <c:showLegendKey val="0"/>
          <c:showVal val="1"/>
          <c:showCatName val="0"/>
          <c:showSerName val="0"/>
          <c:showPercent val="0"/>
          <c:showBubbleSize val="0"/>
        </c:dLbls>
        <c:hiLowLines/>
        <c:axId val="103334656"/>
        <c:axId val="103336576"/>
      </c:stockChart>
      <c:catAx>
        <c:axId val="103334656"/>
        <c:scaling>
          <c:orientation val="minMax"/>
        </c:scaling>
        <c:delete val="0"/>
        <c:axPos val="b"/>
        <c:title>
          <c:tx>
            <c:strRef>
              <c:f>Sheet1!$W$6</c:f>
              <c:strCache>
                <c:ptCount val="1"/>
                <c:pt idx="0">
                  <c:v>Change in WTI (Sample Size), Over 12 Months</c:v>
                </c:pt>
              </c:strCache>
            </c:strRef>
          </c:tx>
          <c:layout/>
          <c:overlay val="0"/>
        </c:title>
        <c:majorTickMark val="out"/>
        <c:minorTickMark val="none"/>
        <c:tickLblPos val="low"/>
        <c:crossAx val="103336576"/>
        <c:crosses val="autoZero"/>
        <c:auto val="1"/>
        <c:lblAlgn val="ctr"/>
        <c:lblOffset val="100"/>
        <c:noMultiLvlLbl val="0"/>
      </c:catAx>
      <c:valAx>
        <c:axId val="103336576"/>
        <c:scaling>
          <c:orientation val="minMax"/>
        </c:scaling>
        <c:delete val="0"/>
        <c:axPos val="l"/>
        <c:majorGridlines/>
        <c:title>
          <c:tx>
            <c:rich>
              <a:bodyPr rot="-5400000" vert="horz"/>
              <a:lstStyle/>
              <a:p>
                <a:pPr>
                  <a:defRPr/>
                </a:pPr>
                <a:r>
                  <a:rPr lang="en-US"/>
                  <a:t>Return</a:t>
                </a:r>
              </a:p>
            </c:rich>
          </c:tx>
          <c:layout/>
          <c:overlay val="0"/>
        </c:title>
        <c:numFmt formatCode="General" sourceLinked="1"/>
        <c:majorTickMark val="out"/>
        <c:minorTickMark val="none"/>
        <c:tickLblPos val="nextTo"/>
        <c:crossAx val="10333465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a:t>CPI-U (Less Food and Energy) v. Change in Real Oil Prices</a:t>
            </a:r>
          </a:p>
        </c:rich>
      </c:tx>
      <c:layout>
        <c:manualLayout>
          <c:xMode val="edge"/>
          <c:yMode val="edge"/>
          <c:x val="7.5809968847352027E-2"/>
          <c:y val="1.8099543212184366E-2"/>
        </c:manualLayout>
      </c:layout>
      <c:overlay val="0"/>
    </c:title>
    <c:autoTitleDeleted val="0"/>
    <c:plotArea>
      <c:layout/>
      <c:lineChart>
        <c:grouping val="standard"/>
        <c:varyColors val="0"/>
        <c:ser>
          <c:idx val="0"/>
          <c:order val="0"/>
          <c:tx>
            <c:v>CPI-U, Less Food / Energy</c:v>
          </c:tx>
          <c:marker>
            <c:symbol val="none"/>
          </c:marker>
          <c:cat>
            <c:numRef>
              <c:f>'BLS Data Series'!$A$13:$A$64</c:f>
              <c:numCache>
                <c:formatCode>General</c:formatCode>
                <c:ptCount val="52"/>
                <c:pt idx="0">
                  <c:v>1958</c:v>
                </c:pt>
                <c:pt idx="1">
                  <c:v>1959</c:v>
                </c:pt>
                <c:pt idx="2">
                  <c:v>1960</c:v>
                </c:pt>
                <c:pt idx="3">
                  <c:v>1961</c:v>
                </c:pt>
                <c:pt idx="4">
                  <c:v>1962</c:v>
                </c:pt>
                <c:pt idx="5">
                  <c:v>1963</c:v>
                </c:pt>
                <c:pt idx="6">
                  <c:v>1964</c:v>
                </c:pt>
                <c:pt idx="7">
                  <c:v>1965</c:v>
                </c:pt>
                <c:pt idx="8">
                  <c:v>1966</c:v>
                </c:pt>
                <c:pt idx="9">
                  <c:v>1967</c:v>
                </c:pt>
                <c:pt idx="10">
                  <c:v>1968</c:v>
                </c:pt>
                <c:pt idx="11">
                  <c:v>1969</c:v>
                </c:pt>
                <c:pt idx="12">
                  <c:v>1970</c:v>
                </c:pt>
                <c:pt idx="13">
                  <c:v>1971</c:v>
                </c:pt>
                <c:pt idx="14">
                  <c:v>1972</c:v>
                </c:pt>
                <c:pt idx="15">
                  <c:v>1973</c:v>
                </c:pt>
                <c:pt idx="16">
                  <c:v>1974</c:v>
                </c:pt>
                <c:pt idx="17">
                  <c:v>1975</c:v>
                </c:pt>
                <c:pt idx="18">
                  <c:v>1976</c:v>
                </c:pt>
                <c:pt idx="19">
                  <c:v>1977</c:v>
                </c:pt>
                <c:pt idx="20">
                  <c:v>1978</c:v>
                </c:pt>
                <c:pt idx="21">
                  <c:v>1979</c:v>
                </c:pt>
                <c:pt idx="22">
                  <c:v>1980</c:v>
                </c:pt>
                <c:pt idx="23">
                  <c:v>1981</c:v>
                </c:pt>
                <c:pt idx="24">
                  <c:v>1982</c:v>
                </c:pt>
                <c:pt idx="25">
                  <c:v>1983</c:v>
                </c:pt>
                <c:pt idx="26">
                  <c:v>1984</c:v>
                </c:pt>
                <c:pt idx="27">
                  <c:v>1985</c:v>
                </c:pt>
                <c:pt idx="28">
                  <c:v>1986</c:v>
                </c:pt>
                <c:pt idx="29">
                  <c:v>1987</c:v>
                </c:pt>
                <c:pt idx="30">
                  <c:v>1988</c:v>
                </c:pt>
                <c:pt idx="31">
                  <c:v>1989</c:v>
                </c:pt>
                <c:pt idx="32">
                  <c:v>1990</c:v>
                </c:pt>
                <c:pt idx="33">
                  <c:v>1991</c:v>
                </c:pt>
                <c:pt idx="34">
                  <c:v>1992</c:v>
                </c:pt>
                <c:pt idx="35">
                  <c:v>1993</c:v>
                </c:pt>
                <c:pt idx="36">
                  <c:v>1994</c:v>
                </c:pt>
                <c:pt idx="37">
                  <c:v>1995</c:v>
                </c:pt>
                <c:pt idx="38">
                  <c:v>1996</c:v>
                </c:pt>
                <c:pt idx="39">
                  <c:v>1997</c:v>
                </c:pt>
                <c:pt idx="40">
                  <c:v>1998</c:v>
                </c:pt>
                <c:pt idx="41">
                  <c:v>1999</c:v>
                </c:pt>
                <c:pt idx="42">
                  <c:v>2000</c:v>
                </c:pt>
                <c:pt idx="43">
                  <c:v>2001</c:v>
                </c:pt>
                <c:pt idx="44">
                  <c:v>2002</c:v>
                </c:pt>
                <c:pt idx="45">
                  <c:v>2003</c:v>
                </c:pt>
                <c:pt idx="46">
                  <c:v>2004</c:v>
                </c:pt>
                <c:pt idx="47">
                  <c:v>2005</c:v>
                </c:pt>
                <c:pt idx="48">
                  <c:v>2006</c:v>
                </c:pt>
                <c:pt idx="49">
                  <c:v>2007</c:v>
                </c:pt>
                <c:pt idx="50">
                  <c:v>2008</c:v>
                </c:pt>
                <c:pt idx="51">
                  <c:v>2009</c:v>
                </c:pt>
              </c:numCache>
            </c:numRef>
          </c:cat>
          <c:val>
            <c:numRef>
              <c:f>'BLS Data Series'!$N$13:$N$64</c:f>
              <c:numCache>
                <c:formatCode>General</c:formatCode>
                <c:ptCount val="52"/>
                <c:pt idx="0">
                  <c:v>1.8135541216458271</c:v>
                </c:pt>
                <c:pt idx="1">
                  <c:v>1.8135541216458271</c:v>
                </c:pt>
                <c:pt idx="2">
                  <c:v>0.69818740815665858</c:v>
                </c:pt>
                <c:pt idx="3">
                  <c:v>1.5090270405242459</c:v>
                </c:pt>
                <c:pt idx="4">
                  <c:v>1.2054108080999337</c:v>
                </c:pt>
                <c:pt idx="5">
                  <c:v>1.508113459280858</c:v>
                </c:pt>
                <c:pt idx="6">
                  <c:v>1.2054108080999337</c:v>
                </c:pt>
                <c:pt idx="7">
                  <c:v>1.5090270405242459</c:v>
                </c:pt>
                <c:pt idx="8">
                  <c:v>3.3480990052310982</c:v>
                </c:pt>
                <c:pt idx="9">
                  <c:v>3.9691177321535211</c:v>
                </c:pt>
                <c:pt idx="10">
                  <c:v>5.2198614390276914</c:v>
                </c:pt>
                <c:pt idx="11">
                  <c:v>5.848659549749935</c:v>
                </c:pt>
                <c:pt idx="12">
                  <c:v>6.483117476702116</c:v>
                </c:pt>
                <c:pt idx="13">
                  <c:v>2.9371727850659202</c:v>
                </c:pt>
                <c:pt idx="14">
                  <c:v>3.0392893344959178</c:v>
                </c:pt>
                <c:pt idx="15">
                  <c:v>4.4875106620002345</c:v>
                </c:pt>
                <c:pt idx="16">
                  <c:v>11.23569332027914</c:v>
                </c:pt>
                <c:pt idx="17">
                  <c:v>7.014262027327578</c:v>
                </c:pt>
                <c:pt idx="18">
                  <c:v>5.9557678961034144</c:v>
                </c:pt>
                <c:pt idx="19">
                  <c:v>6.4840667420004827</c:v>
                </c:pt>
                <c:pt idx="20">
                  <c:v>8.4067137032862291</c:v>
                </c:pt>
                <c:pt idx="21">
                  <c:v>11.238643423805048</c:v>
                </c:pt>
                <c:pt idx="22">
                  <c:v>12.115158931997168</c:v>
                </c:pt>
                <c:pt idx="23">
                  <c:v>9.4829003798885747</c:v>
                </c:pt>
                <c:pt idx="24">
                  <c:v>4.3791877907296124</c:v>
                </c:pt>
                <c:pt idx="25">
                  <c:v>4.6975235048280775</c:v>
                </c:pt>
                <c:pt idx="26">
                  <c:v>5.1153736170828505</c:v>
                </c:pt>
                <c:pt idx="27">
                  <c:v>4.593243102930944</c:v>
                </c:pt>
                <c:pt idx="28">
                  <c:v>4.0739130251661093</c:v>
                </c:pt>
                <c:pt idx="29">
                  <c:v>4.0733967941221501</c:v>
                </c:pt>
                <c:pt idx="30">
                  <c:v>4.4891702242214624</c:v>
                </c:pt>
                <c:pt idx="31">
                  <c:v>4.3854078051519485</c:v>
                </c:pt>
                <c:pt idx="32">
                  <c:v>5.4300898891006124</c:v>
                </c:pt>
                <c:pt idx="33">
                  <c:v>4.2810244668026813</c:v>
                </c:pt>
                <c:pt idx="34">
                  <c:v>3.349846272264756</c:v>
                </c:pt>
                <c:pt idx="35">
                  <c:v>3.0410315820967555</c:v>
                </c:pt>
                <c:pt idx="36">
                  <c:v>2.7332423770038528</c:v>
                </c:pt>
                <c:pt idx="37">
                  <c:v>2.9385038048753032</c:v>
                </c:pt>
                <c:pt idx="38">
                  <c:v>2.5284927711694882</c:v>
                </c:pt>
                <c:pt idx="39">
                  <c:v>2.2221327330086194</c:v>
                </c:pt>
                <c:pt idx="40">
                  <c:v>2.4263727584492152</c:v>
                </c:pt>
                <c:pt idx="41">
                  <c:v>2.0178933175396985</c:v>
                </c:pt>
                <c:pt idx="42">
                  <c:v>2.5285946873498282</c:v>
                </c:pt>
                <c:pt idx="43">
                  <c:v>2.9384014812343207</c:v>
                </c:pt>
                <c:pt idx="44">
                  <c:v>2.1200129236123244</c:v>
                </c:pt>
                <c:pt idx="45">
                  <c:v>1.3074242501680884</c:v>
                </c:pt>
                <c:pt idx="46">
                  <c:v>2.4263727584492152</c:v>
                </c:pt>
                <c:pt idx="47">
                  <c:v>1.8141635818466224</c:v>
                </c:pt>
                <c:pt idx="48">
                  <c:v>2.4262707405560602</c:v>
                </c:pt>
                <c:pt idx="49">
                  <c:v>2.3242527457289182</c:v>
                </c:pt>
                <c:pt idx="50">
                  <c:v>1.8141631770225208</c:v>
                </c:pt>
                <c:pt idx="51">
                  <c:v>1.8146706245948829</c:v>
                </c:pt>
              </c:numCache>
            </c:numRef>
          </c:val>
          <c:smooth val="0"/>
        </c:ser>
        <c:dLbls>
          <c:showLegendKey val="0"/>
          <c:showVal val="0"/>
          <c:showCatName val="0"/>
          <c:showSerName val="0"/>
          <c:showPercent val="0"/>
          <c:showBubbleSize val="0"/>
        </c:dLbls>
        <c:marker val="1"/>
        <c:smooth val="0"/>
        <c:axId val="103378304"/>
        <c:axId val="103412864"/>
      </c:lineChart>
      <c:lineChart>
        <c:grouping val="standard"/>
        <c:varyColors val="0"/>
        <c:ser>
          <c:idx val="1"/>
          <c:order val="1"/>
          <c:tx>
            <c:v>Change in Real Oil Prices</c:v>
          </c:tx>
          <c:marker>
            <c:symbol val="none"/>
          </c:marker>
          <c:cat>
            <c:numRef>
              <c:f>'BLS Data Series'!$A$13:$A$64</c:f>
              <c:numCache>
                <c:formatCode>General</c:formatCode>
                <c:ptCount val="52"/>
                <c:pt idx="0">
                  <c:v>1958</c:v>
                </c:pt>
                <c:pt idx="1">
                  <c:v>1959</c:v>
                </c:pt>
                <c:pt idx="2">
                  <c:v>1960</c:v>
                </c:pt>
                <c:pt idx="3">
                  <c:v>1961</c:v>
                </c:pt>
                <c:pt idx="4">
                  <c:v>1962</c:v>
                </c:pt>
                <c:pt idx="5">
                  <c:v>1963</c:v>
                </c:pt>
                <c:pt idx="6">
                  <c:v>1964</c:v>
                </c:pt>
                <c:pt idx="7">
                  <c:v>1965</c:v>
                </c:pt>
                <c:pt idx="8">
                  <c:v>1966</c:v>
                </c:pt>
                <c:pt idx="9">
                  <c:v>1967</c:v>
                </c:pt>
                <c:pt idx="10">
                  <c:v>1968</c:v>
                </c:pt>
                <c:pt idx="11">
                  <c:v>1969</c:v>
                </c:pt>
                <c:pt idx="12">
                  <c:v>1970</c:v>
                </c:pt>
                <c:pt idx="13">
                  <c:v>1971</c:v>
                </c:pt>
                <c:pt idx="14">
                  <c:v>1972</c:v>
                </c:pt>
                <c:pt idx="15">
                  <c:v>1973</c:v>
                </c:pt>
                <c:pt idx="16">
                  <c:v>1974</c:v>
                </c:pt>
                <c:pt idx="17">
                  <c:v>1975</c:v>
                </c:pt>
                <c:pt idx="18">
                  <c:v>1976</c:v>
                </c:pt>
                <c:pt idx="19">
                  <c:v>1977</c:v>
                </c:pt>
                <c:pt idx="20">
                  <c:v>1978</c:v>
                </c:pt>
                <c:pt idx="21">
                  <c:v>1979</c:v>
                </c:pt>
                <c:pt idx="22">
                  <c:v>1980</c:v>
                </c:pt>
                <c:pt idx="23">
                  <c:v>1981</c:v>
                </c:pt>
                <c:pt idx="24">
                  <c:v>1982</c:v>
                </c:pt>
                <c:pt idx="25">
                  <c:v>1983</c:v>
                </c:pt>
                <c:pt idx="26">
                  <c:v>1984</c:v>
                </c:pt>
                <c:pt idx="27">
                  <c:v>1985</c:v>
                </c:pt>
                <c:pt idx="28">
                  <c:v>1986</c:v>
                </c:pt>
                <c:pt idx="29">
                  <c:v>1987</c:v>
                </c:pt>
                <c:pt idx="30">
                  <c:v>1988</c:v>
                </c:pt>
                <c:pt idx="31">
                  <c:v>1989</c:v>
                </c:pt>
                <c:pt idx="32">
                  <c:v>1990</c:v>
                </c:pt>
                <c:pt idx="33">
                  <c:v>1991</c:v>
                </c:pt>
                <c:pt idx="34">
                  <c:v>1992</c:v>
                </c:pt>
                <c:pt idx="35">
                  <c:v>1993</c:v>
                </c:pt>
                <c:pt idx="36">
                  <c:v>1994</c:v>
                </c:pt>
                <c:pt idx="37">
                  <c:v>1995</c:v>
                </c:pt>
                <c:pt idx="38">
                  <c:v>1996</c:v>
                </c:pt>
                <c:pt idx="39">
                  <c:v>1997</c:v>
                </c:pt>
                <c:pt idx="40">
                  <c:v>1998</c:v>
                </c:pt>
                <c:pt idx="41">
                  <c:v>1999</c:v>
                </c:pt>
                <c:pt idx="42">
                  <c:v>2000</c:v>
                </c:pt>
                <c:pt idx="43">
                  <c:v>2001</c:v>
                </c:pt>
                <c:pt idx="44">
                  <c:v>2002</c:v>
                </c:pt>
                <c:pt idx="45">
                  <c:v>2003</c:v>
                </c:pt>
                <c:pt idx="46">
                  <c:v>2004</c:v>
                </c:pt>
                <c:pt idx="47">
                  <c:v>2005</c:v>
                </c:pt>
                <c:pt idx="48">
                  <c:v>2006</c:v>
                </c:pt>
                <c:pt idx="49">
                  <c:v>2007</c:v>
                </c:pt>
                <c:pt idx="50">
                  <c:v>2008</c:v>
                </c:pt>
                <c:pt idx="51">
                  <c:v>2009</c:v>
                </c:pt>
              </c:numCache>
            </c:numRef>
          </c:cat>
          <c:val>
            <c:numRef>
              <c:f>'BLS Data Series'!$R$13:$R$64</c:f>
              <c:numCache>
                <c:formatCode>General</c:formatCode>
                <c:ptCount val="52"/>
                <c:pt idx="0">
                  <c:v>-6.9404517453798924</c:v>
                </c:pt>
                <c:pt idx="1">
                  <c:v>-1.0150044130626501</c:v>
                </c:pt>
                <c:pt idx="2">
                  <c:v>-4.2799821667409805</c:v>
                </c:pt>
                <c:pt idx="3">
                  <c:v>-3.2137866790870842</c:v>
                </c:pt>
                <c:pt idx="4">
                  <c:v>-1.1549566891241638</c:v>
                </c:pt>
                <c:pt idx="5">
                  <c:v>0.92502434274586154</c:v>
                </c:pt>
                <c:pt idx="6">
                  <c:v>-3.1355523396044527</c:v>
                </c:pt>
                <c:pt idx="7">
                  <c:v>3.6354581673306767</c:v>
                </c:pt>
                <c:pt idx="8">
                  <c:v>4.8053820278726192E-2</c:v>
                </c:pt>
                <c:pt idx="9">
                  <c:v>-2.0653218059558212</c:v>
                </c:pt>
                <c:pt idx="10">
                  <c:v>-2.4031387935262494</c:v>
                </c:pt>
                <c:pt idx="11">
                  <c:v>-0.85427135678390964</c:v>
                </c:pt>
                <c:pt idx="12">
                  <c:v>-3.4972123669538777</c:v>
                </c:pt>
                <c:pt idx="13">
                  <c:v>1.7857142857142561</c:v>
                </c:pt>
                <c:pt idx="14">
                  <c:v>7.2239422084623417</c:v>
                </c:pt>
                <c:pt idx="15">
                  <c:v>11.3089509143407</c:v>
                </c:pt>
                <c:pt idx="16">
                  <c:v>78.426286208387424</c:v>
                </c:pt>
                <c:pt idx="17">
                  <c:v>19.748000969227029</c:v>
                </c:pt>
                <c:pt idx="18">
                  <c:v>1.5580736543909346</c:v>
                </c:pt>
                <c:pt idx="19">
                  <c:v>3.1281131699541831</c:v>
                </c:pt>
                <c:pt idx="20">
                  <c:v>-3.4196290571870152</c:v>
                </c:pt>
                <c:pt idx="21">
                  <c:v>49.369873974794956</c:v>
                </c:pt>
                <c:pt idx="22">
                  <c:v>32.730681665996208</c:v>
                </c:pt>
                <c:pt idx="23">
                  <c:v>-13.409343154071244</c:v>
                </c:pt>
                <c:pt idx="24">
                  <c:v>-16.161733861570589</c:v>
                </c:pt>
                <c:pt idx="25">
                  <c:v>-11.521890201528851</c:v>
                </c:pt>
                <c:pt idx="26">
                  <c:v>-5.2152057807100114</c:v>
                </c:pt>
                <c:pt idx="27">
                  <c:v>-9.6121975472323591</c:v>
                </c:pt>
                <c:pt idx="28">
                  <c:v>-47.378071140447375</c:v>
                </c:pt>
                <c:pt idx="29">
                  <c:v>15.156794425087122</c:v>
                </c:pt>
                <c:pt idx="30">
                  <c:v>-16.944024205748789</c:v>
                </c:pt>
                <c:pt idx="31">
                  <c:v>17.377049180327589</c:v>
                </c:pt>
                <c:pt idx="32">
                  <c:v>19.708255741775289</c:v>
                </c:pt>
                <c:pt idx="33">
                  <c:v>-16.178376976924763</c:v>
                </c:pt>
                <c:pt idx="34">
                  <c:v>-7.5162387875039034</c:v>
                </c:pt>
                <c:pt idx="35">
                  <c:v>-15.451505016722557</c:v>
                </c:pt>
                <c:pt idx="36">
                  <c:v>-8.9398734177215182</c:v>
                </c:pt>
                <c:pt idx="37">
                  <c:v>4.0834057341442334</c:v>
                </c:pt>
                <c:pt idx="38">
                  <c:v>18.614357262103535</c:v>
                </c:pt>
                <c:pt idx="39">
                  <c:v>-10.90781140042224</c:v>
                </c:pt>
                <c:pt idx="40">
                  <c:v>-37.085308056872037</c:v>
                </c:pt>
                <c:pt idx="41">
                  <c:v>35.718769617074763</c:v>
                </c:pt>
                <c:pt idx="42">
                  <c:v>60.26827012025965</c:v>
                </c:pt>
                <c:pt idx="43">
                  <c:v>-18.268398268398229</c:v>
                </c:pt>
                <c:pt idx="44">
                  <c:v>-2.4717514124293793</c:v>
                </c:pt>
                <c:pt idx="45">
                  <c:v>18.826937002172329</c:v>
                </c:pt>
                <c:pt idx="46">
                  <c:v>32.297379646557687</c:v>
                </c:pt>
                <c:pt idx="47">
                  <c:v>28.512206356517723</c:v>
                </c:pt>
                <c:pt idx="48">
                  <c:v>12.939068100358398</c:v>
                </c:pt>
                <c:pt idx="49">
                  <c:v>6.9025706125039674</c:v>
                </c:pt>
                <c:pt idx="50">
                  <c:v>37.019444856760494</c:v>
                </c:pt>
                <c:pt idx="51">
                  <c:v>-41.241468963275921</c:v>
                </c:pt>
              </c:numCache>
            </c:numRef>
          </c:val>
          <c:smooth val="0"/>
        </c:ser>
        <c:dLbls>
          <c:showLegendKey val="0"/>
          <c:showVal val="0"/>
          <c:showCatName val="0"/>
          <c:showSerName val="0"/>
          <c:showPercent val="0"/>
          <c:showBubbleSize val="0"/>
        </c:dLbls>
        <c:marker val="1"/>
        <c:smooth val="0"/>
        <c:axId val="104072320"/>
        <c:axId val="103414784"/>
      </c:lineChart>
      <c:catAx>
        <c:axId val="103378304"/>
        <c:scaling>
          <c:orientation val="minMax"/>
        </c:scaling>
        <c:delete val="0"/>
        <c:axPos val="b"/>
        <c:numFmt formatCode="General" sourceLinked="1"/>
        <c:majorTickMark val="out"/>
        <c:minorTickMark val="none"/>
        <c:tickLblPos val="nextTo"/>
        <c:crossAx val="103412864"/>
        <c:crosses val="autoZero"/>
        <c:auto val="1"/>
        <c:lblAlgn val="ctr"/>
        <c:lblOffset val="100"/>
        <c:noMultiLvlLbl val="0"/>
      </c:catAx>
      <c:valAx>
        <c:axId val="103412864"/>
        <c:scaling>
          <c:orientation val="minMax"/>
        </c:scaling>
        <c:delete val="0"/>
        <c:axPos val="l"/>
        <c:majorGridlines/>
        <c:title>
          <c:tx>
            <c:rich>
              <a:bodyPr rot="-5400000" vert="horz"/>
              <a:lstStyle/>
              <a:p>
                <a:pPr>
                  <a:defRPr/>
                </a:pPr>
                <a:r>
                  <a:rPr lang="en-US"/>
                  <a:t>CPI-U less Food and Energy (%)</a:t>
                </a:r>
              </a:p>
            </c:rich>
          </c:tx>
          <c:layout/>
          <c:overlay val="0"/>
        </c:title>
        <c:numFmt formatCode="General" sourceLinked="1"/>
        <c:majorTickMark val="out"/>
        <c:minorTickMark val="none"/>
        <c:tickLblPos val="nextTo"/>
        <c:crossAx val="103378304"/>
        <c:crosses val="autoZero"/>
        <c:crossBetween val="between"/>
      </c:valAx>
      <c:valAx>
        <c:axId val="103414784"/>
        <c:scaling>
          <c:orientation val="minMax"/>
        </c:scaling>
        <c:delete val="0"/>
        <c:axPos val="r"/>
        <c:title>
          <c:tx>
            <c:rich>
              <a:bodyPr rot="-5400000" vert="horz"/>
              <a:lstStyle/>
              <a:p>
                <a:pPr>
                  <a:defRPr/>
                </a:pPr>
                <a:r>
                  <a:rPr lang="en-US"/>
                  <a:t>YOY Change in Real Oil Prices (%)</a:t>
                </a:r>
              </a:p>
            </c:rich>
          </c:tx>
          <c:layout/>
          <c:overlay val="0"/>
        </c:title>
        <c:numFmt formatCode="General" sourceLinked="1"/>
        <c:majorTickMark val="out"/>
        <c:minorTickMark val="none"/>
        <c:tickLblPos val="nextTo"/>
        <c:crossAx val="104072320"/>
        <c:crosses val="max"/>
        <c:crossBetween val="between"/>
      </c:valAx>
      <c:catAx>
        <c:axId val="104072320"/>
        <c:scaling>
          <c:orientation val="minMax"/>
        </c:scaling>
        <c:delete val="1"/>
        <c:axPos val="b"/>
        <c:numFmt formatCode="General" sourceLinked="1"/>
        <c:majorTickMark val="out"/>
        <c:minorTickMark val="none"/>
        <c:tickLblPos val="none"/>
        <c:crossAx val="103414784"/>
        <c:crosses val="autoZero"/>
        <c:auto val="1"/>
        <c:lblAlgn val="ctr"/>
        <c:lblOffset val="100"/>
        <c:noMultiLvlLbl val="0"/>
      </c:catAx>
    </c:plotArea>
    <c:legend>
      <c:legendPos val="r"/>
      <c:layout/>
      <c:overlay val="0"/>
    </c:legend>
    <c:plotVisOnly val="1"/>
    <c:dispBlanksAs val="gap"/>
    <c:showDLblsOverMax val="0"/>
  </c:chart>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a:t>CPI-U</a:t>
            </a:r>
            <a:r>
              <a:rPr lang="en-US" sz="1600" baseline="0"/>
              <a:t> (Less Food and Energy) v. Real Oil Prices</a:t>
            </a:r>
            <a:endParaRPr lang="en-US" sz="1600"/>
          </a:p>
        </c:rich>
      </c:tx>
      <c:layout>
        <c:manualLayout>
          <c:xMode val="edge"/>
          <c:yMode val="edge"/>
          <c:x val="0.10273148148148328"/>
          <c:y val="3.5087719298245612E-2"/>
        </c:manualLayout>
      </c:layout>
      <c:overlay val="0"/>
    </c:title>
    <c:autoTitleDeleted val="0"/>
    <c:plotArea>
      <c:layout/>
      <c:lineChart>
        <c:grouping val="standard"/>
        <c:varyColors val="0"/>
        <c:ser>
          <c:idx val="0"/>
          <c:order val="0"/>
          <c:tx>
            <c:v>CPI-U, Less Food / Energy</c:v>
          </c:tx>
          <c:marker>
            <c:symbol val="none"/>
          </c:marker>
          <c:cat>
            <c:numRef>
              <c:f>'BLS Data Series'!$A$12:$A$64</c:f>
              <c:numCache>
                <c:formatCode>General</c:formatCode>
                <c:ptCount val="53"/>
                <c:pt idx="0">
                  <c:v>1957</c:v>
                </c:pt>
                <c:pt idx="1">
                  <c:v>1958</c:v>
                </c:pt>
                <c:pt idx="2">
                  <c:v>1959</c:v>
                </c:pt>
                <c:pt idx="3">
                  <c:v>1960</c:v>
                </c:pt>
                <c:pt idx="4">
                  <c:v>1961</c:v>
                </c:pt>
                <c:pt idx="5">
                  <c:v>1962</c:v>
                </c:pt>
                <c:pt idx="6">
                  <c:v>1963</c:v>
                </c:pt>
                <c:pt idx="7">
                  <c:v>1964</c:v>
                </c:pt>
                <c:pt idx="8">
                  <c:v>1965</c:v>
                </c:pt>
                <c:pt idx="9">
                  <c:v>1966</c:v>
                </c:pt>
                <c:pt idx="10">
                  <c:v>1967</c:v>
                </c:pt>
                <c:pt idx="11">
                  <c:v>1968</c:v>
                </c:pt>
                <c:pt idx="12">
                  <c:v>1969</c:v>
                </c:pt>
                <c:pt idx="13">
                  <c:v>1970</c:v>
                </c:pt>
                <c:pt idx="14">
                  <c:v>1971</c:v>
                </c:pt>
                <c:pt idx="15">
                  <c:v>1972</c:v>
                </c:pt>
                <c:pt idx="16">
                  <c:v>1973</c:v>
                </c:pt>
                <c:pt idx="17">
                  <c:v>1974</c:v>
                </c:pt>
                <c:pt idx="18">
                  <c:v>1975</c:v>
                </c:pt>
                <c:pt idx="19">
                  <c:v>1976</c:v>
                </c:pt>
                <c:pt idx="20">
                  <c:v>1977</c:v>
                </c:pt>
                <c:pt idx="21">
                  <c:v>1978</c:v>
                </c:pt>
                <c:pt idx="22">
                  <c:v>1979</c:v>
                </c:pt>
                <c:pt idx="23">
                  <c:v>1980</c:v>
                </c:pt>
                <c:pt idx="24">
                  <c:v>1981</c:v>
                </c:pt>
                <c:pt idx="25">
                  <c:v>1982</c:v>
                </c:pt>
                <c:pt idx="26">
                  <c:v>1983</c:v>
                </c:pt>
                <c:pt idx="27">
                  <c:v>1984</c:v>
                </c:pt>
                <c:pt idx="28">
                  <c:v>1985</c:v>
                </c:pt>
                <c:pt idx="29">
                  <c:v>1986</c:v>
                </c:pt>
                <c:pt idx="30">
                  <c:v>1987</c:v>
                </c:pt>
                <c:pt idx="31">
                  <c:v>1988</c:v>
                </c:pt>
                <c:pt idx="32">
                  <c:v>1989</c:v>
                </c:pt>
                <c:pt idx="33">
                  <c:v>1990</c:v>
                </c:pt>
                <c:pt idx="34">
                  <c:v>1991</c:v>
                </c:pt>
                <c:pt idx="35">
                  <c:v>1992</c:v>
                </c:pt>
                <c:pt idx="36">
                  <c:v>1993</c:v>
                </c:pt>
                <c:pt idx="37">
                  <c:v>1994</c:v>
                </c:pt>
                <c:pt idx="38">
                  <c:v>1995</c:v>
                </c:pt>
                <c:pt idx="39">
                  <c:v>1996</c:v>
                </c:pt>
                <c:pt idx="40">
                  <c:v>1997</c:v>
                </c:pt>
                <c:pt idx="41">
                  <c:v>1998</c:v>
                </c:pt>
                <c:pt idx="42">
                  <c:v>1999</c:v>
                </c:pt>
                <c:pt idx="43">
                  <c:v>2000</c:v>
                </c:pt>
                <c:pt idx="44">
                  <c:v>2001</c:v>
                </c:pt>
                <c:pt idx="45">
                  <c:v>2002</c:v>
                </c:pt>
                <c:pt idx="46">
                  <c:v>2003</c:v>
                </c:pt>
                <c:pt idx="47">
                  <c:v>2004</c:v>
                </c:pt>
                <c:pt idx="48">
                  <c:v>2005</c:v>
                </c:pt>
                <c:pt idx="49">
                  <c:v>2006</c:v>
                </c:pt>
                <c:pt idx="50">
                  <c:v>2007</c:v>
                </c:pt>
                <c:pt idx="51">
                  <c:v>2008</c:v>
                </c:pt>
                <c:pt idx="52">
                  <c:v>2009</c:v>
                </c:pt>
              </c:numCache>
            </c:numRef>
          </c:cat>
          <c:val>
            <c:numRef>
              <c:f>'BLS Data Series'!$N$12:$N$64</c:f>
              <c:numCache>
                <c:formatCode>General</c:formatCode>
                <c:ptCount val="53"/>
                <c:pt idx="0">
                  <c:v>2.5274707631467441</c:v>
                </c:pt>
                <c:pt idx="1">
                  <c:v>1.8135541216458271</c:v>
                </c:pt>
                <c:pt idx="2">
                  <c:v>1.8135541216458271</c:v>
                </c:pt>
                <c:pt idx="3">
                  <c:v>0.69818740815665858</c:v>
                </c:pt>
                <c:pt idx="4">
                  <c:v>1.5090270405242459</c:v>
                </c:pt>
                <c:pt idx="5">
                  <c:v>1.2054108080999337</c:v>
                </c:pt>
                <c:pt idx="6">
                  <c:v>1.508113459280858</c:v>
                </c:pt>
                <c:pt idx="7">
                  <c:v>1.2054108080999337</c:v>
                </c:pt>
                <c:pt idx="8">
                  <c:v>1.5090270405242459</c:v>
                </c:pt>
                <c:pt idx="9">
                  <c:v>3.3480990052310982</c:v>
                </c:pt>
                <c:pt idx="10">
                  <c:v>3.9691177321535211</c:v>
                </c:pt>
                <c:pt idx="11">
                  <c:v>5.2198614390276914</c:v>
                </c:pt>
                <c:pt idx="12">
                  <c:v>5.848659549749935</c:v>
                </c:pt>
                <c:pt idx="13">
                  <c:v>6.483117476702116</c:v>
                </c:pt>
                <c:pt idx="14">
                  <c:v>2.9371727850659202</c:v>
                </c:pt>
                <c:pt idx="15">
                  <c:v>3.0392893344959178</c:v>
                </c:pt>
                <c:pt idx="16">
                  <c:v>4.4875106620002345</c:v>
                </c:pt>
                <c:pt idx="17">
                  <c:v>11.23569332027914</c:v>
                </c:pt>
                <c:pt idx="18">
                  <c:v>7.014262027327578</c:v>
                </c:pt>
                <c:pt idx="19">
                  <c:v>5.9557678961034144</c:v>
                </c:pt>
                <c:pt idx="20">
                  <c:v>6.4840667420004827</c:v>
                </c:pt>
                <c:pt idx="21">
                  <c:v>8.4067137032862291</c:v>
                </c:pt>
                <c:pt idx="22">
                  <c:v>11.238643423805048</c:v>
                </c:pt>
                <c:pt idx="23">
                  <c:v>12.115158931997168</c:v>
                </c:pt>
                <c:pt idx="24">
                  <c:v>9.4829003798885747</c:v>
                </c:pt>
                <c:pt idx="25">
                  <c:v>4.3791877907296124</c:v>
                </c:pt>
                <c:pt idx="26">
                  <c:v>4.6975235048280775</c:v>
                </c:pt>
                <c:pt idx="27">
                  <c:v>5.1153736170828505</c:v>
                </c:pt>
                <c:pt idx="28">
                  <c:v>4.593243102930944</c:v>
                </c:pt>
                <c:pt idx="29">
                  <c:v>4.0739130251661093</c:v>
                </c:pt>
                <c:pt idx="30">
                  <c:v>4.0733967941221501</c:v>
                </c:pt>
                <c:pt idx="31">
                  <c:v>4.4891702242214624</c:v>
                </c:pt>
                <c:pt idx="32">
                  <c:v>4.3854078051519485</c:v>
                </c:pt>
                <c:pt idx="33">
                  <c:v>5.4300898891006124</c:v>
                </c:pt>
                <c:pt idx="34">
                  <c:v>4.2810244668026813</c:v>
                </c:pt>
                <c:pt idx="35">
                  <c:v>3.349846272264756</c:v>
                </c:pt>
                <c:pt idx="36">
                  <c:v>3.0410315820967555</c:v>
                </c:pt>
                <c:pt idx="37">
                  <c:v>2.7332423770038528</c:v>
                </c:pt>
                <c:pt idx="38">
                  <c:v>2.9385038048753032</c:v>
                </c:pt>
                <c:pt idx="39">
                  <c:v>2.5284927711694882</c:v>
                </c:pt>
                <c:pt idx="40">
                  <c:v>2.2221327330086194</c:v>
                </c:pt>
                <c:pt idx="41">
                  <c:v>2.4263727584492152</c:v>
                </c:pt>
                <c:pt idx="42">
                  <c:v>2.0178933175396985</c:v>
                </c:pt>
                <c:pt idx="43">
                  <c:v>2.5285946873498282</c:v>
                </c:pt>
                <c:pt idx="44">
                  <c:v>2.9384014812343207</c:v>
                </c:pt>
                <c:pt idx="45">
                  <c:v>2.1200129236123244</c:v>
                </c:pt>
                <c:pt idx="46">
                  <c:v>1.3074242501680884</c:v>
                </c:pt>
                <c:pt idx="47">
                  <c:v>2.4263727584492152</c:v>
                </c:pt>
                <c:pt idx="48">
                  <c:v>1.8141635818466224</c:v>
                </c:pt>
                <c:pt idx="49">
                  <c:v>2.4262707405560602</c:v>
                </c:pt>
                <c:pt idx="50">
                  <c:v>2.3242527457289182</c:v>
                </c:pt>
                <c:pt idx="51">
                  <c:v>1.8141631770225208</c:v>
                </c:pt>
                <c:pt idx="52">
                  <c:v>1.8146706245948829</c:v>
                </c:pt>
              </c:numCache>
            </c:numRef>
          </c:val>
          <c:smooth val="0"/>
        </c:ser>
        <c:dLbls>
          <c:showLegendKey val="0"/>
          <c:showVal val="0"/>
          <c:showCatName val="0"/>
          <c:showSerName val="0"/>
          <c:showPercent val="0"/>
          <c:showBubbleSize val="0"/>
        </c:dLbls>
        <c:marker val="1"/>
        <c:smooth val="0"/>
        <c:axId val="104134144"/>
        <c:axId val="104135680"/>
      </c:lineChart>
      <c:lineChart>
        <c:grouping val="standard"/>
        <c:varyColors val="0"/>
        <c:ser>
          <c:idx val="1"/>
          <c:order val="1"/>
          <c:tx>
            <c:v>Real Oil Prices (CPI-U adjusted)</c:v>
          </c:tx>
          <c:marker>
            <c:symbol val="none"/>
          </c:marker>
          <c:cat>
            <c:numRef>
              <c:f>'BLS Data Series'!$A$12:$A$64</c:f>
              <c:numCache>
                <c:formatCode>General</c:formatCode>
                <c:ptCount val="53"/>
                <c:pt idx="0">
                  <c:v>1957</c:v>
                </c:pt>
                <c:pt idx="1">
                  <c:v>1958</c:v>
                </c:pt>
                <c:pt idx="2">
                  <c:v>1959</c:v>
                </c:pt>
                <c:pt idx="3">
                  <c:v>1960</c:v>
                </c:pt>
                <c:pt idx="4">
                  <c:v>1961</c:v>
                </c:pt>
                <c:pt idx="5">
                  <c:v>1962</c:v>
                </c:pt>
                <c:pt idx="6">
                  <c:v>1963</c:v>
                </c:pt>
                <c:pt idx="7">
                  <c:v>1964</c:v>
                </c:pt>
                <c:pt idx="8">
                  <c:v>1965</c:v>
                </c:pt>
                <c:pt idx="9">
                  <c:v>1966</c:v>
                </c:pt>
                <c:pt idx="10">
                  <c:v>1967</c:v>
                </c:pt>
                <c:pt idx="11">
                  <c:v>1968</c:v>
                </c:pt>
                <c:pt idx="12">
                  <c:v>1969</c:v>
                </c:pt>
                <c:pt idx="13">
                  <c:v>1970</c:v>
                </c:pt>
                <c:pt idx="14">
                  <c:v>1971</c:v>
                </c:pt>
                <c:pt idx="15">
                  <c:v>1972</c:v>
                </c:pt>
                <c:pt idx="16">
                  <c:v>1973</c:v>
                </c:pt>
                <c:pt idx="17">
                  <c:v>1974</c:v>
                </c:pt>
                <c:pt idx="18">
                  <c:v>1975</c:v>
                </c:pt>
                <c:pt idx="19">
                  <c:v>1976</c:v>
                </c:pt>
                <c:pt idx="20">
                  <c:v>1977</c:v>
                </c:pt>
                <c:pt idx="21">
                  <c:v>1978</c:v>
                </c:pt>
                <c:pt idx="22">
                  <c:v>1979</c:v>
                </c:pt>
                <c:pt idx="23">
                  <c:v>1980</c:v>
                </c:pt>
                <c:pt idx="24">
                  <c:v>1981</c:v>
                </c:pt>
                <c:pt idx="25">
                  <c:v>1982</c:v>
                </c:pt>
                <c:pt idx="26">
                  <c:v>1983</c:v>
                </c:pt>
                <c:pt idx="27">
                  <c:v>1984</c:v>
                </c:pt>
                <c:pt idx="28">
                  <c:v>1985</c:v>
                </c:pt>
                <c:pt idx="29">
                  <c:v>1986</c:v>
                </c:pt>
                <c:pt idx="30">
                  <c:v>1987</c:v>
                </c:pt>
                <c:pt idx="31">
                  <c:v>1988</c:v>
                </c:pt>
                <c:pt idx="32">
                  <c:v>1989</c:v>
                </c:pt>
                <c:pt idx="33">
                  <c:v>1990</c:v>
                </c:pt>
                <c:pt idx="34">
                  <c:v>1991</c:v>
                </c:pt>
                <c:pt idx="35">
                  <c:v>1992</c:v>
                </c:pt>
                <c:pt idx="36">
                  <c:v>1993</c:v>
                </c:pt>
                <c:pt idx="37">
                  <c:v>1994</c:v>
                </c:pt>
                <c:pt idx="38">
                  <c:v>1995</c:v>
                </c:pt>
                <c:pt idx="39">
                  <c:v>1996</c:v>
                </c:pt>
                <c:pt idx="40">
                  <c:v>1997</c:v>
                </c:pt>
                <c:pt idx="41">
                  <c:v>1998</c:v>
                </c:pt>
                <c:pt idx="42">
                  <c:v>1999</c:v>
                </c:pt>
                <c:pt idx="43">
                  <c:v>2000</c:v>
                </c:pt>
                <c:pt idx="44">
                  <c:v>2001</c:v>
                </c:pt>
                <c:pt idx="45">
                  <c:v>2002</c:v>
                </c:pt>
                <c:pt idx="46">
                  <c:v>2003</c:v>
                </c:pt>
                <c:pt idx="47">
                  <c:v>2004</c:v>
                </c:pt>
                <c:pt idx="48">
                  <c:v>2005</c:v>
                </c:pt>
                <c:pt idx="49">
                  <c:v>2006</c:v>
                </c:pt>
                <c:pt idx="50">
                  <c:v>2007</c:v>
                </c:pt>
                <c:pt idx="51">
                  <c:v>2008</c:v>
                </c:pt>
                <c:pt idx="52">
                  <c:v>2009</c:v>
                </c:pt>
              </c:numCache>
            </c:numRef>
          </c:cat>
          <c:val>
            <c:numRef>
              <c:f>'BLS Data Series'!$Q$12:$Q$64</c:f>
              <c:numCache>
                <c:formatCode>General</c:formatCode>
                <c:ptCount val="53"/>
                <c:pt idx="0">
                  <c:v>24.35</c:v>
                </c:pt>
                <c:pt idx="1">
                  <c:v>22.66</c:v>
                </c:pt>
                <c:pt idx="2">
                  <c:v>22.43</c:v>
                </c:pt>
                <c:pt idx="3">
                  <c:v>21.47</c:v>
                </c:pt>
                <c:pt idx="4">
                  <c:v>20.779999999999987</c:v>
                </c:pt>
                <c:pt idx="5">
                  <c:v>20.54</c:v>
                </c:pt>
                <c:pt idx="6">
                  <c:v>20.73</c:v>
                </c:pt>
                <c:pt idx="7">
                  <c:v>20.079999999999988</c:v>
                </c:pt>
                <c:pt idx="8">
                  <c:v>20.810000000000031</c:v>
                </c:pt>
                <c:pt idx="9">
                  <c:v>20.82</c:v>
                </c:pt>
                <c:pt idx="10">
                  <c:v>20.39</c:v>
                </c:pt>
                <c:pt idx="11">
                  <c:v>19.899999999999999</c:v>
                </c:pt>
                <c:pt idx="12">
                  <c:v>19.73</c:v>
                </c:pt>
                <c:pt idx="13">
                  <c:v>19.04</c:v>
                </c:pt>
                <c:pt idx="14">
                  <c:v>19.38</c:v>
                </c:pt>
                <c:pt idx="15">
                  <c:v>20.779999999999987</c:v>
                </c:pt>
                <c:pt idx="16">
                  <c:v>23.130000000000031</c:v>
                </c:pt>
                <c:pt idx="17">
                  <c:v>41.27</c:v>
                </c:pt>
                <c:pt idx="18">
                  <c:v>49.42</c:v>
                </c:pt>
                <c:pt idx="19">
                  <c:v>50.190000000000012</c:v>
                </c:pt>
                <c:pt idx="20">
                  <c:v>51.760000000000012</c:v>
                </c:pt>
                <c:pt idx="21">
                  <c:v>49.99</c:v>
                </c:pt>
                <c:pt idx="22">
                  <c:v>74.669999999999987</c:v>
                </c:pt>
                <c:pt idx="23">
                  <c:v>99.11</c:v>
                </c:pt>
                <c:pt idx="24">
                  <c:v>85.82</c:v>
                </c:pt>
                <c:pt idx="25">
                  <c:v>71.95</c:v>
                </c:pt>
                <c:pt idx="26">
                  <c:v>63.660000000000011</c:v>
                </c:pt>
                <c:pt idx="27">
                  <c:v>60.34</c:v>
                </c:pt>
                <c:pt idx="28">
                  <c:v>54.54</c:v>
                </c:pt>
                <c:pt idx="29">
                  <c:v>28.7</c:v>
                </c:pt>
                <c:pt idx="30">
                  <c:v>33.050000000000004</c:v>
                </c:pt>
                <c:pt idx="31">
                  <c:v>27.45</c:v>
                </c:pt>
                <c:pt idx="32">
                  <c:v>32.220000000000013</c:v>
                </c:pt>
                <c:pt idx="33">
                  <c:v>38.57</c:v>
                </c:pt>
                <c:pt idx="34">
                  <c:v>32.33</c:v>
                </c:pt>
                <c:pt idx="35">
                  <c:v>29.9</c:v>
                </c:pt>
                <c:pt idx="36">
                  <c:v>25.279999999999987</c:v>
                </c:pt>
                <c:pt idx="37">
                  <c:v>23.02</c:v>
                </c:pt>
                <c:pt idx="38">
                  <c:v>23.959999999999987</c:v>
                </c:pt>
                <c:pt idx="39">
                  <c:v>28.419999999999987</c:v>
                </c:pt>
                <c:pt idx="40">
                  <c:v>25.32</c:v>
                </c:pt>
                <c:pt idx="41">
                  <c:v>15.93</c:v>
                </c:pt>
                <c:pt idx="42">
                  <c:v>21.62</c:v>
                </c:pt>
                <c:pt idx="43">
                  <c:v>34.65</c:v>
                </c:pt>
                <c:pt idx="44">
                  <c:v>28.32</c:v>
                </c:pt>
                <c:pt idx="45">
                  <c:v>27.62</c:v>
                </c:pt>
                <c:pt idx="46">
                  <c:v>32.82</c:v>
                </c:pt>
                <c:pt idx="47">
                  <c:v>43.42</c:v>
                </c:pt>
                <c:pt idx="48">
                  <c:v>55.8</c:v>
                </c:pt>
                <c:pt idx="49">
                  <c:v>63.02</c:v>
                </c:pt>
                <c:pt idx="50">
                  <c:v>67.36999999999999</c:v>
                </c:pt>
                <c:pt idx="51">
                  <c:v>92.31</c:v>
                </c:pt>
                <c:pt idx="52">
                  <c:v>54.24</c:v>
                </c:pt>
              </c:numCache>
            </c:numRef>
          </c:val>
          <c:smooth val="0"/>
        </c:ser>
        <c:dLbls>
          <c:showLegendKey val="0"/>
          <c:showVal val="0"/>
          <c:showCatName val="0"/>
          <c:showSerName val="0"/>
          <c:showPercent val="0"/>
          <c:showBubbleSize val="0"/>
        </c:dLbls>
        <c:marker val="1"/>
        <c:smooth val="0"/>
        <c:axId val="103824384"/>
        <c:axId val="103822464"/>
      </c:lineChart>
      <c:catAx>
        <c:axId val="104134144"/>
        <c:scaling>
          <c:orientation val="minMax"/>
        </c:scaling>
        <c:delete val="0"/>
        <c:axPos val="b"/>
        <c:numFmt formatCode="General" sourceLinked="1"/>
        <c:majorTickMark val="out"/>
        <c:minorTickMark val="none"/>
        <c:tickLblPos val="nextTo"/>
        <c:crossAx val="104135680"/>
        <c:crosses val="autoZero"/>
        <c:auto val="1"/>
        <c:lblAlgn val="ctr"/>
        <c:lblOffset val="100"/>
        <c:noMultiLvlLbl val="0"/>
      </c:catAx>
      <c:valAx>
        <c:axId val="104135680"/>
        <c:scaling>
          <c:orientation val="minMax"/>
        </c:scaling>
        <c:delete val="0"/>
        <c:axPos val="l"/>
        <c:majorGridlines/>
        <c:title>
          <c:tx>
            <c:rich>
              <a:bodyPr rot="-5400000" vert="horz"/>
              <a:lstStyle/>
              <a:p>
                <a:pPr>
                  <a:defRPr/>
                </a:pPr>
                <a:r>
                  <a:rPr lang="en-US"/>
                  <a:t>CPI-U less Food and Energy</a:t>
                </a:r>
              </a:p>
            </c:rich>
          </c:tx>
          <c:layout/>
          <c:overlay val="0"/>
        </c:title>
        <c:numFmt formatCode="General" sourceLinked="1"/>
        <c:majorTickMark val="out"/>
        <c:minorTickMark val="none"/>
        <c:tickLblPos val="nextTo"/>
        <c:crossAx val="104134144"/>
        <c:crosses val="autoZero"/>
        <c:crossBetween val="between"/>
      </c:valAx>
      <c:valAx>
        <c:axId val="103822464"/>
        <c:scaling>
          <c:orientation val="minMax"/>
        </c:scaling>
        <c:delete val="0"/>
        <c:axPos val="r"/>
        <c:title>
          <c:tx>
            <c:rich>
              <a:bodyPr rot="-5400000" vert="horz"/>
              <a:lstStyle/>
              <a:p>
                <a:pPr>
                  <a:defRPr/>
                </a:pPr>
                <a:r>
                  <a:rPr lang="en-US"/>
                  <a:t>Real Oil Prices ($)</a:t>
                </a:r>
              </a:p>
            </c:rich>
          </c:tx>
          <c:layout/>
          <c:overlay val="0"/>
        </c:title>
        <c:numFmt formatCode="General" sourceLinked="1"/>
        <c:majorTickMark val="out"/>
        <c:minorTickMark val="none"/>
        <c:tickLblPos val="nextTo"/>
        <c:crossAx val="103824384"/>
        <c:crosses val="max"/>
        <c:crossBetween val="between"/>
      </c:valAx>
      <c:catAx>
        <c:axId val="103824384"/>
        <c:scaling>
          <c:orientation val="minMax"/>
        </c:scaling>
        <c:delete val="1"/>
        <c:axPos val="b"/>
        <c:numFmt formatCode="General" sourceLinked="1"/>
        <c:majorTickMark val="out"/>
        <c:minorTickMark val="none"/>
        <c:tickLblPos val="none"/>
        <c:crossAx val="103822464"/>
        <c:crosses val="autoZero"/>
        <c:auto val="1"/>
        <c:lblAlgn val="ctr"/>
        <c:lblOffset val="100"/>
        <c:noMultiLvlLbl val="0"/>
      </c:catAx>
    </c:plotArea>
    <c:legend>
      <c:legendPos val="r"/>
      <c:layout/>
      <c:overlay val="0"/>
    </c:legend>
    <c:plotVisOnly val="1"/>
    <c:dispBlanksAs val="gap"/>
    <c:showDLblsOverMax val="0"/>
  </c:chart>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Chinese UST Holdings v. Nominal US Oil Prices</a:t>
            </a:r>
          </a:p>
        </c:rich>
      </c:tx>
      <c:layout>
        <c:manualLayout>
          <c:xMode val="edge"/>
          <c:yMode val="edge"/>
          <c:x val="0.11315414428336652"/>
          <c:y val="1.663201663201664E-2"/>
        </c:manualLayout>
      </c:layout>
      <c:overlay val="0"/>
    </c:title>
    <c:autoTitleDeleted val="0"/>
    <c:plotArea>
      <c:layout/>
      <c:lineChart>
        <c:grouping val="standard"/>
        <c:varyColors val="0"/>
        <c:ser>
          <c:idx val="0"/>
          <c:order val="0"/>
          <c:tx>
            <c:v>Chinese UST Holdings</c:v>
          </c:tx>
          <c:marker>
            <c:symbol val="none"/>
          </c:marker>
          <c:cat>
            <c:numRef>
              <c:f>Sheet1!$A$6:$A$133</c:f>
              <c:numCache>
                <c:formatCode>mmm\-yy</c:formatCode>
                <c:ptCount val="128"/>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numCache>
            </c:numRef>
          </c:cat>
          <c:val>
            <c:numRef>
              <c:f>Sheet1!$B$6:$B$133</c:f>
              <c:numCache>
                <c:formatCode>General</c:formatCode>
                <c:ptCount val="128"/>
                <c:pt idx="0">
                  <c:v>71.400000000000006</c:v>
                </c:pt>
                <c:pt idx="1">
                  <c:v>71.7</c:v>
                </c:pt>
                <c:pt idx="2">
                  <c:v>72.5</c:v>
                </c:pt>
                <c:pt idx="3">
                  <c:v>67.5</c:v>
                </c:pt>
                <c:pt idx="4">
                  <c:v>66.400000000000006</c:v>
                </c:pt>
                <c:pt idx="5">
                  <c:v>62.6</c:v>
                </c:pt>
                <c:pt idx="6">
                  <c:v>62.1</c:v>
                </c:pt>
                <c:pt idx="7">
                  <c:v>59.5</c:v>
                </c:pt>
                <c:pt idx="8">
                  <c:v>58.9</c:v>
                </c:pt>
                <c:pt idx="9">
                  <c:v>60.3</c:v>
                </c:pt>
                <c:pt idx="10">
                  <c:v>61.5</c:v>
                </c:pt>
                <c:pt idx="11">
                  <c:v>63.7</c:v>
                </c:pt>
                <c:pt idx="12">
                  <c:v>69.8</c:v>
                </c:pt>
                <c:pt idx="13">
                  <c:v>69.2</c:v>
                </c:pt>
                <c:pt idx="14">
                  <c:v>69.2</c:v>
                </c:pt>
                <c:pt idx="15">
                  <c:v>72.7</c:v>
                </c:pt>
                <c:pt idx="16">
                  <c:v>74.2</c:v>
                </c:pt>
                <c:pt idx="17">
                  <c:v>73.400000000000006</c:v>
                </c:pt>
                <c:pt idx="18">
                  <c:v>72</c:v>
                </c:pt>
                <c:pt idx="19">
                  <c:v>72.3</c:v>
                </c:pt>
                <c:pt idx="20">
                  <c:v>77.900000000000006</c:v>
                </c:pt>
                <c:pt idx="21">
                  <c:v>78.599999999999994</c:v>
                </c:pt>
                <c:pt idx="22">
                  <c:v>77.5</c:v>
                </c:pt>
                <c:pt idx="23">
                  <c:v>76.5</c:v>
                </c:pt>
                <c:pt idx="24">
                  <c:v>84.5</c:v>
                </c:pt>
                <c:pt idx="25">
                  <c:v>82.4</c:v>
                </c:pt>
                <c:pt idx="26">
                  <c:v>81.3</c:v>
                </c:pt>
                <c:pt idx="27">
                  <c:v>96.5</c:v>
                </c:pt>
                <c:pt idx="28">
                  <c:v>96.9</c:v>
                </c:pt>
                <c:pt idx="29">
                  <c:v>102.3</c:v>
                </c:pt>
                <c:pt idx="30">
                  <c:v>104.7</c:v>
                </c:pt>
                <c:pt idx="31">
                  <c:v>106.5</c:v>
                </c:pt>
                <c:pt idx="32">
                  <c:v>112.4</c:v>
                </c:pt>
                <c:pt idx="33">
                  <c:v>118.4</c:v>
                </c:pt>
                <c:pt idx="34">
                  <c:v>120.7</c:v>
                </c:pt>
                <c:pt idx="35">
                  <c:v>121.8</c:v>
                </c:pt>
                <c:pt idx="36">
                  <c:v>133.19999999999999</c:v>
                </c:pt>
                <c:pt idx="37">
                  <c:v>134</c:v>
                </c:pt>
                <c:pt idx="38">
                  <c:v>135.80000000000001</c:v>
                </c:pt>
                <c:pt idx="39">
                  <c:v>147.1</c:v>
                </c:pt>
                <c:pt idx="40">
                  <c:v>151.30000000000001</c:v>
                </c:pt>
                <c:pt idx="41">
                  <c:v>148.80000000000001</c:v>
                </c:pt>
                <c:pt idx="42">
                  <c:v>147.1</c:v>
                </c:pt>
                <c:pt idx="43">
                  <c:v>151.5</c:v>
                </c:pt>
                <c:pt idx="44">
                  <c:v>154.19999999999999</c:v>
                </c:pt>
                <c:pt idx="45">
                  <c:v>159</c:v>
                </c:pt>
                <c:pt idx="46">
                  <c:v>157.6</c:v>
                </c:pt>
                <c:pt idx="47">
                  <c:v>155</c:v>
                </c:pt>
                <c:pt idx="48">
                  <c:v>158.69999999999999</c:v>
                </c:pt>
                <c:pt idx="49">
                  <c:v>163.9</c:v>
                </c:pt>
                <c:pt idx="50">
                  <c:v>165.8</c:v>
                </c:pt>
                <c:pt idx="51">
                  <c:v>194.3</c:v>
                </c:pt>
                <c:pt idx="52">
                  <c:v>196.4</c:v>
                </c:pt>
                <c:pt idx="53">
                  <c:v>201.6</c:v>
                </c:pt>
                <c:pt idx="54">
                  <c:v>209.4</c:v>
                </c:pt>
                <c:pt idx="55">
                  <c:v>214.8</c:v>
                </c:pt>
                <c:pt idx="56">
                  <c:v>220.2</c:v>
                </c:pt>
                <c:pt idx="57">
                  <c:v>222.9</c:v>
                </c:pt>
                <c:pt idx="58">
                  <c:v>223.5</c:v>
                </c:pt>
                <c:pt idx="59">
                  <c:v>224.9</c:v>
                </c:pt>
                <c:pt idx="60">
                  <c:v>223.7</c:v>
                </c:pt>
                <c:pt idx="61">
                  <c:v>240.2</c:v>
                </c:pt>
                <c:pt idx="62">
                  <c:v>243.1</c:v>
                </c:pt>
                <c:pt idx="63">
                  <c:v>298</c:v>
                </c:pt>
                <c:pt idx="64">
                  <c:v>296.39999999999969</c:v>
                </c:pt>
                <c:pt idx="65">
                  <c:v>302.10000000000002</c:v>
                </c:pt>
                <c:pt idx="66">
                  <c:v>306.3</c:v>
                </c:pt>
                <c:pt idx="67">
                  <c:v>301.7</c:v>
                </c:pt>
                <c:pt idx="68">
                  <c:v>303.89999999999969</c:v>
                </c:pt>
                <c:pt idx="69">
                  <c:v>310</c:v>
                </c:pt>
                <c:pt idx="70">
                  <c:v>313.89999999999969</c:v>
                </c:pt>
                <c:pt idx="71">
                  <c:v>318.39999999999969</c:v>
                </c:pt>
                <c:pt idx="72">
                  <c:v>319.2</c:v>
                </c:pt>
                <c:pt idx="73">
                  <c:v>321.10000000000002</c:v>
                </c:pt>
                <c:pt idx="74">
                  <c:v>324.5</c:v>
                </c:pt>
                <c:pt idx="75">
                  <c:v>372.3</c:v>
                </c:pt>
                <c:pt idx="76">
                  <c:v>378.2</c:v>
                </c:pt>
                <c:pt idx="77">
                  <c:v>386.5</c:v>
                </c:pt>
                <c:pt idx="78">
                  <c:v>389.7</c:v>
                </c:pt>
                <c:pt idx="79">
                  <c:v>392.2</c:v>
                </c:pt>
                <c:pt idx="80">
                  <c:v>393.8</c:v>
                </c:pt>
                <c:pt idx="81">
                  <c:v>396.9</c:v>
                </c:pt>
                <c:pt idx="82">
                  <c:v>401</c:v>
                </c:pt>
                <c:pt idx="83">
                  <c:v>416</c:v>
                </c:pt>
                <c:pt idx="84">
                  <c:v>420</c:v>
                </c:pt>
                <c:pt idx="85">
                  <c:v>414.2</c:v>
                </c:pt>
                <c:pt idx="86">
                  <c:v>407.5</c:v>
                </c:pt>
                <c:pt idx="87">
                  <c:v>477.3</c:v>
                </c:pt>
                <c:pt idx="88">
                  <c:v>480</c:v>
                </c:pt>
                <c:pt idx="89">
                  <c:v>471.2</c:v>
                </c:pt>
                <c:pt idx="90">
                  <c:v>467.7</c:v>
                </c:pt>
                <c:pt idx="91">
                  <c:v>459.1</c:v>
                </c:pt>
                <c:pt idx="92">
                  <c:v>458.9</c:v>
                </c:pt>
                <c:pt idx="93">
                  <c:v>477.6</c:v>
                </c:pt>
                <c:pt idx="94">
                  <c:v>492.6</c:v>
                </c:pt>
                <c:pt idx="95">
                  <c:v>486.9</c:v>
                </c:pt>
                <c:pt idx="96">
                  <c:v>490.6</c:v>
                </c:pt>
                <c:pt idx="97">
                  <c:v>502</c:v>
                </c:pt>
                <c:pt idx="98">
                  <c:v>506.8</c:v>
                </c:pt>
                <c:pt idx="99">
                  <c:v>535.1</c:v>
                </c:pt>
                <c:pt idx="100">
                  <c:v>550</c:v>
                </c:pt>
                <c:pt idx="101">
                  <c:v>573.70000000000005</c:v>
                </c:pt>
                <c:pt idx="102">
                  <c:v>618.20000000000005</c:v>
                </c:pt>
                <c:pt idx="103">
                  <c:v>684.1</c:v>
                </c:pt>
                <c:pt idx="104">
                  <c:v>713.2</c:v>
                </c:pt>
                <c:pt idx="105">
                  <c:v>727.4</c:v>
                </c:pt>
                <c:pt idx="106">
                  <c:v>739.6</c:v>
                </c:pt>
                <c:pt idx="107">
                  <c:v>744.2</c:v>
                </c:pt>
                <c:pt idx="108">
                  <c:v>767.9</c:v>
                </c:pt>
                <c:pt idx="109">
                  <c:v>763.5</c:v>
                </c:pt>
                <c:pt idx="110">
                  <c:v>801.5</c:v>
                </c:pt>
                <c:pt idx="111">
                  <c:v>915.8</c:v>
                </c:pt>
                <c:pt idx="112">
                  <c:v>939.9</c:v>
                </c:pt>
                <c:pt idx="113">
                  <c:v>936.5</c:v>
                </c:pt>
                <c:pt idx="114">
                  <c:v>938.3</c:v>
                </c:pt>
                <c:pt idx="115">
                  <c:v>938.3</c:v>
                </c:pt>
                <c:pt idx="116">
                  <c:v>929</c:v>
                </c:pt>
                <c:pt idx="117">
                  <c:v>894.8</c:v>
                </c:pt>
                <c:pt idx="118">
                  <c:v>889</c:v>
                </c:pt>
                <c:pt idx="119">
                  <c:v>877.5</c:v>
                </c:pt>
                <c:pt idx="120">
                  <c:v>895.2</c:v>
                </c:pt>
                <c:pt idx="121">
                  <c:v>900.2</c:v>
                </c:pt>
                <c:pt idx="122">
                  <c:v>867.7</c:v>
                </c:pt>
                <c:pt idx="123">
                  <c:v>843.7</c:v>
                </c:pt>
                <c:pt idx="124">
                  <c:v>846.7</c:v>
                </c:pt>
                <c:pt idx="125">
                  <c:v>868.4</c:v>
                </c:pt>
                <c:pt idx="126">
                  <c:v>883.5</c:v>
                </c:pt>
                <c:pt idx="127">
                  <c:v>906.8</c:v>
                </c:pt>
              </c:numCache>
            </c:numRef>
          </c:val>
          <c:smooth val="0"/>
        </c:ser>
        <c:dLbls>
          <c:showLegendKey val="0"/>
          <c:showVal val="0"/>
          <c:showCatName val="0"/>
          <c:showSerName val="0"/>
          <c:showPercent val="0"/>
          <c:showBubbleSize val="0"/>
        </c:dLbls>
        <c:marker val="1"/>
        <c:smooth val="0"/>
        <c:axId val="103902592"/>
        <c:axId val="103904384"/>
      </c:lineChart>
      <c:lineChart>
        <c:grouping val="standard"/>
        <c:varyColors val="0"/>
        <c:ser>
          <c:idx val="1"/>
          <c:order val="1"/>
          <c:tx>
            <c:v>Oil Prices (Nominal)</c:v>
          </c:tx>
          <c:marker>
            <c:symbol val="none"/>
          </c:marker>
          <c:cat>
            <c:numRef>
              <c:f>Sheet1!$A$6:$A$133</c:f>
              <c:numCache>
                <c:formatCode>mmm\-yy</c:formatCode>
                <c:ptCount val="128"/>
                <c:pt idx="0">
                  <c:v>36586</c:v>
                </c:pt>
                <c:pt idx="1">
                  <c:v>36617</c:v>
                </c:pt>
                <c:pt idx="2">
                  <c:v>36647</c:v>
                </c:pt>
                <c:pt idx="3">
                  <c:v>36678</c:v>
                </c:pt>
                <c:pt idx="4">
                  <c:v>36708</c:v>
                </c:pt>
                <c:pt idx="5">
                  <c:v>36739</c:v>
                </c:pt>
                <c:pt idx="6">
                  <c:v>36770</c:v>
                </c:pt>
                <c:pt idx="7">
                  <c:v>36800</c:v>
                </c:pt>
                <c:pt idx="8">
                  <c:v>36831</c:v>
                </c:pt>
                <c:pt idx="9">
                  <c:v>36861</c:v>
                </c:pt>
                <c:pt idx="10">
                  <c:v>36892</c:v>
                </c:pt>
                <c:pt idx="11">
                  <c:v>36923</c:v>
                </c:pt>
                <c:pt idx="12">
                  <c:v>36951</c:v>
                </c:pt>
                <c:pt idx="13">
                  <c:v>36982</c:v>
                </c:pt>
                <c:pt idx="14">
                  <c:v>37012</c:v>
                </c:pt>
                <c:pt idx="15">
                  <c:v>37043</c:v>
                </c:pt>
                <c:pt idx="16">
                  <c:v>37073</c:v>
                </c:pt>
                <c:pt idx="17">
                  <c:v>37104</c:v>
                </c:pt>
                <c:pt idx="18">
                  <c:v>37135</c:v>
                </c:pt>
                <c:pt idx="19">
                  <c:v>37165</c:v>
                </c:pt>
                <c:pt idx="20">
                  <c:v>37196</c:v>
                </c:pt>
                <c:pt idx="21">
                  <c:v>37226</c:v>
                </c:pt>
                <c:pt idx="22">
                  <c:v>37257</c:v>
                </c:pt>
                <c:pt idx="23">
                  <c:v>37288</c:v>
                </c:pt>
                <c:pt idx="24">
                  <c:v>37316</c:v>
                </c:pt>
                <c:pt idx="25">
                  <c:v>37347</c:v>
                </c:pt>
                <c:pt idx="26">
                  <c:v>37377</c:v>
                </c:pt>
                <c:pt idx="27">
                  <c:v>37408</c:v>
                </c:pt>
                <c:pt idx="28">
                  <c:v>37438</c:v>
                </c:pt>
                <c:pt idx="29">
                  <c:v>37469</c:v>
                </c:pt>
                <c:pt idx="30">
                  <c:v>37500</c:v>
                </c:pt>
                <c:pt idx="31">
                  <c:v>37530</c:v>
                </c:pt>
                <c:pt idx="32">
                  <c:v>37561</c:v>
                </c:pt>
                <c:pt idx="33">
                  <c:v>37591</c:v>
                </c:pt>
                <c:pt idx="34">
                  <c:v>37622</c:v>
                </c:pt>
                <c:pt idx="35">
                  <c:v>37653</c:v>
                </c:pt>
                <c:pt idx="36">
                  <c:v>37681</c:v>
                </c:pt>
                <c:pt idx="37">
                  <c:v>37712</c:v>
                </c:pt>
                <c:pt idx="38">
                  <c:v>37742</c:v>
                </c:pt>
                <c:pt idx="39">
                  <c:v>37773</c:v>
                </c:pt>
                <c:pt idx="40">
                  <c:v>37803</c:v>
                </c:pt>
                <c:pt idx="41">
                  <c:v>37834</c:v>
                </c:pt>
                <c:pt idx="42">
                  <c:v>37865</c:v>
                </c:pt>
                <c:pt idx="43">
                  <c:v>37895</c:v>
                </c:pt>
                <c:pt idx="44">
                  <c:v>37926</c:v>
                </c:pt>
                <c:pt idx="45">
                  <c:v>37956</c:v>
                </c:pt>
                <c:pt idx="46">
                  <c:v>37987</c:v>
                </c:pt>
                <c:pt idx="47">
                  <c:v>38018</c:v>
                </c:pt>
                <c:pt idx="48">
                  <c:v>38047</c:v>
                </c:pt>
                <c:pt idx="49">
                  <c:v>38078</c:v>
                </c:pt>
                <c:pt idx="50">
                  <c:v>38108</c:v>
                </c:pt>
                <c:pt idx="51">
                  <c:v>38139</c:v>
                </c:pt>
                <c:pt idx="52">
                  <c:v>38169</c:v>
                </c:pt>
                <c:pt idx="53">
                  <c:v>38200</c:v>
                </c:pt>
                <c:pt idx="54">
                  <c:v>38231</c:v>
                </c:pt>
                <c:pt idx="55">
                  <c:v>38261</c:v>
                </c:pt>
                <c:pt idx="56">
                  <c:v>38292</c:v>
                </c:pt>
                <c:pt idx="57">
                  <c:v>38322</c:v>
                </c:pt>
                <c:pt idx="58">
                  <c:v>38353</c:v>
                </c:pt>
                <c:pt idx="59">
                  <c:v>38384</c:v>
                </c:pt>
                <c:pt idx="60">
                  <c:v>38412</c:v>
                </c:pt>
                <c:pt idx="61">
                  <c:v>38443</c:v>
                </c:pt>
                <c:pt idx="62">
                  <c:v>38473</c:v>
                </c:pt>
                <c:pt idx="63">
                  <c:v>38504</c:v>
                </c:pt>
                <c:pt idx="64">
                  <c:v>38534</c:v>
                </c:pt>
                <c:pt idx="65">
                  <c:v>38565</c:v>
                </c:pt>
                <c:pt idx="66">
                  <c:v>38596</c:v>
                </c:pt>
                <c:pt idx="67">
                  <c:v>38626</c:v>
                </c:pt>
                <c:pt idx="68">
                  <c:v>38657</c:v>
                </c:pt>
                <c:pt idx="69">
                  <c:v>38687</c:v>
                </c:pt>
                <c:pt idx="70">
                  <c:v>38718</c:v>
                </c:pt>
                <c:pt idx="71">
                  <c:v>38749</c:v>
                </c:pt>
                <c:pt idx="72">
                  <c:v>38777</c:v>
                </c:pt>
                <c:pt idx="73">
                  <c:v>38808</c:v>
                </c:pt>
                <c:pt idx="74">
                  <c:v>38838</c:v>
                </c:pt>
                <c:pt idx="75">
                  <c:v>38869</c:v>
                </c:pt>
                <c:pt idx="76">
                  <c:v>38899</c:v>
                </c:pt>
                <c:pt idx="77">
                  <c:v>38930</c:v>
                </c:pt>
                <c:pt idx="78">
                  <c:v>38961</c:v>
                </c:pt>
                <c:pt idx="79">
                  <c:v>38991</c:v>
                </c:pt>
                <c:pt idx="80">
                  <c:v>39022</c:v>
                </c:pt>
                <c:pt idx="81">
                  <c:v>39052</c:v>
                </c:pt>
                <c:pt idx="82">
                  <c:v>39083</c:v>
                </c:pt>
                <c:pt idx="83">
                  <c:v>39114</c:v>
                </c:pt>
                <c:pt idx="84">
                  <c:v>39142</c:v>
                </c:pt>
                <c:pt idx="85">
                  <c:v>39173</c:v>
                </c:pt>
                <c:pt idx="86">
                  <c:v>39203</c:v>
                </c:pt>
                <c:pt idx="87">
                  <c:v>39234</c:v>
                </c:pt>
                <c:pt idx="88">
                  <c:v>39264</c:v>
                </c:pt>
                <c:pt idx="89">
                  <c:v>39295</c:v>
                </c:pt>
                <c:pt idx="90">
                  <c:v>39326</c:v>
                </c:pt>
                <c:pt idx="91">
                  <c:v>39356</c:v>
                </c:pt>
                <c:pt idx="92">
                  <c:v>39387</c:v>
                </c:pt>
                <c:pt idx="93">
                  <c:v>39417</c:v>
                </c:pt>
                <c:pt idx="94">
                  <c:v>39448</c:v>
                </c:pt>
                <c:pt idx="95">
                  <c:v>39479</c:v>
                </c:pt>
                <c:pt idx="96">
                  <c:v>39508</c:v>
                </c:pt>
                <c:pt idx="97">
                  <c:v>39539</c:v>
                </c:pt>
                <c:pt idx="98">
                  <c:v>39569</c:v>
                </c:pt>
                <c:pt idx="99">
                  <c:v>39600</c:v>
                </c:pt>
                <c:pt idx="100">
                  <c:v>39630</c:v>
                </c:pt>
                <c:pt idx="101">
                  <c:v>39661</c:v>
                </c:pt>
                <c:pt idx="102">
                  <c:v>39692</c:v>
                </c:pt>
                <c:pt idx="103">
                  <c:v>39722</c:v>
                </c:pt>
                <c:pt idx="104">
                  <c:v>39753</c:v>
                </c:pt>
                <c:pt idx="105">
                  <c:v>39783</c:v>
                </c:pt>
                <c:pt idx="106">
                  <c:v>39814</c:v>
                </c:pt>
                <c:pt idx="107">
                  <c:v>39845</c:v>
                </c:pt>
                <c:pt idx="108">
                  <c:v>39873</c:v>
                </c:pt>
                <c:pt idx="109">
                  <c:v>39904</c:v>
                </c:pt>
                <c:pt idx="110">
                  <c:v>39934</c:v>
                </c:pt>
                <c:pt idx="111">
                  <c:v>39965</c:v>
                </c:pt>
                <c:pt idx="112">
                  <c:v>39995</c:v>
                </c:pt>
                <c:pt idx="113">
                  <c:v>40026</c:v>
                </c:pt>
                <c:pt idx="114">
                  <c:v>40057</c:v>
                </c:pt>
                <c:pt idx="115">
                  <c:v>40087</c:v>
                </c:pt>
                <c:pt idx="116">
                  <c:v>40118</c:v>
                </c:pt>
                <c:pt idx="117">
                  <c:v>40148</c:v>
                </c:pt>
                <c:pt idx="118">
                  <c:v>40179</c:v>
                </c:pt>
                <c:pt idx="119">
                  <c:v>40210</c:v>
                </c:pt>
                <c:pt idx="120">
                  <c:v>40238</c:v>
                </c:pt>
                <c:pt idx="121">
                  <c:v>40269</c:v>
                </c:pt>
                <c:pt idx="122">
                  <c:v>40299</c:v>
                </c:pt>
                <c:pt idx="123">
                  <c:v>40330</c:v>
                </c:pt>
                <c:pt idx="124">
                  <c:v>40360</c:v>
                </c:pt>
                <c:pt idx="125">
                  <c:v>40391</c:v>
                </c:pt>
                <c:pt idx="126">
                  <c:v>40422</c:v>
                </c:pt>
                <c:pt idx="127">
                  <c:v>40452</c:v>
                </c:pt>
              </c:numCache>
            </c:numRef>
          </c:cat>
          <c:val>
            <c:numRef>
              <c:f>Sheet1!$D$6:$D$133</c:f>
              <c:numCache>
                <c:formatCode>General</c:formatCode>
                <c:ptCount val="128"/>
                <c:pt idx="0">
                  <c:v>26.783999999999889</c:v>
                </c:pt>
                <c:pt idx="1">
                  <c:v>22.907499999999889</c:v>
                </c:pt>
                <c:pt idx="2">
                  <c:v>26.015000000000001</c:v>
                </c:pt>
                <c:pt idx="3">
                  <c:v>27.974</c:v>
                </c:pt>
                <c:pt idx="4">
                  <c:v>26.4175</c:v>
                </c:pt>
                <c:pt idx="5">
                  <c:v>26.924999999999986</c:v>
                </c:pt>
                <c:pt idx="6">
                  <c:v>30.052</c:v>
                </c:pt>
                <c:pt idx="7">
                  <c:v>29.095000000000002</c:v>
                </c:pt>
                <c:pt idx="8">
                  <c:v>29.557500000000001</c:v>
                </c:pt>
                <c:pt idx="9">
                  <c:v>23.637999999999998</c:v>
                </c:pt>
                <c:pt idx="10">
                  <c:v>23.16</c:v>
                </c:pt>
                <c:pt idx="11">
                  <c:v>24.237500000000001</c:v>
                </c:pt>
                <c:pt idx="12">
                  <c:v>22.176000000000005</c:v>
                </c:pt>
                <c:pt idx="13">
                  <c:v>22.7</c:v>
                </c:pt>
                <c:pt idx="14">
                  <c:v>24.337499999999999</c:v>
                </c:pt>
                <c:pt idx="15">
                  <c:v>23.947999999999986</c:v>
                </c:pt>
                <c:pt idx="16">
                  <c:v>22.22</c:v>
                </c:pt>
                <c:pt idx="17">
                  <c:v>23.128000000000004</c:v>
                </c:pt>
                <c:pt idx="18">
                  <c:v>22.772499999999663</c:v>
                </c:pt>
                <c:pt idx="19">
                  <c:v>18.442499999999544</c:v>
                </c:pt>
                <c:pt idx="20">
                  <c:v>15.928000000000001</c:v>
                </c:pt>
                <c:pt idx="21">
                  <c:v>15.865000000000126</c:v>
                </c:pt>
                <c:pt idx="22">
                  <c:v>16.509999999999987</c:v>
                </c:pt>
                <c:pt idx="23">
                  <c:v>17.259999999999987</c:v>
                </c:pt>
                <c:pt idx="24">
                  <c:v>21.182000000000002</c:v>
                </c:pt>
                <c:pt idx="25">
                  <c:v>23.075000000000003</c:v>
                </c:pt>
                <c:pt idx="26">
                  <c:v>23.950000000000003</c:v>
                </c:pt>
                <c:pt idx="27">
                  <c:v>22.392499999999789</c:v>
                </c:pt>
                <c:pt idx="28">
                  <c:v>24.217499999999987</c:v>
                </c:pt>
                <c:pt idx="29">
                  <c:v>24.958000000000002</c:v>
                </c:pt>
                <c:pt idx="30">
                  <c:v>26.364999999999988</c:v>
                </c:pt>
                <c:pt idx="31">
                  <c:v>26.195</c:v>
                </c:pt>
                <c:pt idx="32">
                  <c:v>22.441999999999986</c:v>
                </c:pt>
                <c:pt idx="33">
                  <c:v>25.522499999999663</c:v>
                </c:pt>
                <c:pt idx="34">
                  <c:v>29.038</c:v>
                </c:pt>
                <c:pt idx="35">
                  <c:v>30.562499999999616</c:v>
                </c:pt>
                <c:pt idx="36">
                  <c:v>27.992499999999605</c:v>
                </c:pt>
                <c:pt idx="37">
                  <c:v>23.22</c:v>
                </c:pt>
                <c:pt idx="38">
                  <c:v>23.264000000000003</c:v>
                </c:pt>
                <c:pt idx="39">
                  <c:v>25.412499999999689</c:v>
                </c:pt>
                <c:pt idx="40">
                  <c:v>26.509999999999987</c:v>
                </c:pt>
                <c:pt idx="41">
                  <c:v>27.545999999999989</c:v>
                </c:pt>
                <c:pt idx="42">
                  <c:v>24.882499999999631</c:v>
                </c:pt>
                <c:pt idx="43">
                  <c:v>26.667999999999999</c:v>
                </c:pt>
                <c:pt idx="44">
                  <c:v>26.860000000000003</c:v>
                </c:pt>
                <c:pt idx="45">
                  <c:v>27.172499999999989</c:v>
                </c:pt>
                <c:pt idx="46">
                  <c:v>28.692</c:v>
                </c:pt>
                <c:pt idx="47">
                  <c:v>27.964999999999989</c:v>
                </c:pt>
                <c:pt idx="48">
                  <c:v>30.8325</c:v>
                </c:pt>
                <c:pt idx="49">
                  <c:v>30.727999999999987</c:v>
                </c:pt>
                <c:pt idx="50">
                  <c:v>34.637500000000003</c:v>
                </c:pt>
                <c:pt idx="51">
                  <c:v>33.120000000000012</c:v>
                </c:pt>
                <c:pt idx="52">
                  <c:v>34.048000000000002</c:v>
                </c:pt>
                <c:pt idx="53">
                  <c:v>38.522500000000313</c:v>
                </c:pt>
                <c:pt idx="54">
                  <c:v>37.387499999999996</c:v>
                </c:pt>
                <c:pt idx="55">
                  <c:v>43.576000000000001</c:v>
                </c:pt>
                <c:pt idx="56">
                  <c:v>39.137500000000003</c:v>
                </c:pt>
                <c:pt idx="57">
                  <c:v>32.76400000000001</c:v>
                </c:pt>
                <c:pt idx="58">
                  <c:v>37.012500000000003</c:v>
                </c:pt>
                <c:pt idx="59">
                  <c:v>38.287500000000001</c:v>
                </c:pt>
                <c:pt idx="60">
                  <c:v>45.557499999999997</c:v>
                </c:pt>
                <c:pt idx="61">
                  <c:v>45.42</c:v>
                </c:pt>
                <c:pt idx="62">
                  <c:v>42.477499999999992</c:v>
                </c:pt>
                <c:pt idx="63">
                  <c:v>47.667500000000011</c:v>
                </c:pt>
                <c:pt idx="64">
                  <c:v>51.558000000000007</c:v>
                </c:pt>
                <c:pt idx="65">
                  <c:v>56.287500000000001</c:v>
                </c:pt>
                <c:pt idx="66">
                  <c:v>57.938000000000009</c:v>
                </c:pt>
                <c:pt idx="67">
                  <c:v>53.772500000000313</c:v>
                </c:pt>
                <c:pt idx="68">
                  <c:v>49.52000000000001</c:v>
                </c:pt>
                <c:pt idx="69">
                  <c:v>49.740000000000009</c:v>
                </c:pt>
                <c:pt idx="70">
                  <c:v>55.620000000000012</c:v>
                </c:pt>
                <c:pt idx="71">
                  <c:v>53.7625000000006</c:v>
                </c:pt>
                <c:pt idx="72">
                  <c:v>54.246000000000002</c:v>
                </c:pt>
                <c:pt idx="73">
                  <c:v>62.175000000000011</c:v>
                </c:pt>
                <c:pt idx="74">
                  <c:v>64.107500000000002</c:v>
                </c:pt>
                <c:pt idx="75">
                  <c:v>62.52</c:v>
                </c:pt>
                <c:pt idx="76">
                  <c:v>67.082499999999982</c:v>
                </c:pt>
                <c:pt idx="77">
                  <c:v>67.164999999999992</c:v>
                </c:pt>
                <c:pt idx="78">
                  <c:v>57.734000000000002</c:v>
                </c:pt>
                <c:pt idx="79">
                  <c:v>52.002500000000012</c:v>
                </c:pt>
                <c:pt idx="80">
                  <c:v>51.070000000000007</c:v>
                </c:pt>
                <c:pt idx="81">
                  <c:v>54.594000000000008</c:v>
                </c:pt>
                <c:pt idx="82">
                  <c:v>47.88</c:v>
                </c:pt>
                <c:pt idx="83">
                  <c:v>51.357499999999995</c:v>
                </c:pt>
                <c:pt idx="84">
                  <c:v>55.440000000000005</c:v>
                </c:pt>
                <c:pt idx="85">
                  <c:v>59.397500000000001</c:v>
                </c:pt>
                <c:pt idx="86">
                  <c:v>60.304999999999993</c:v>
                </c:pt>
                <c:pt idx="87">
                  <c:v>64.169999999999987</c:v>
                </c:pt>
                <c:pt idx="88">
                  <c:v>70.337500000000006</c:v>
                </c:pt>
                <c:pt idx="89">
                  <c:v>67.640000000000015</c:v>
                </c:pt>
                <c:pt idx="90">
                  <c:v>71.322499999999948</c:v>
                </c:pt>
                <c:pt idx="91">
                  <c:v>76.087500000000006</c:v>
                </c:pt>
                <c:pt idx="92">
                  <c:v>86.185999999999979</c:v>
                </c:pt>
                <c:pt idx="93">
                  <c:v>83.33</c:v>
                </c:pt>
                <c:pt idx="94">
                  <c:v>86.507499999999993</c:v>
                </c:pt>
                <c:pt idx="95">
                  <c:v>87.084000000000003</c:v>
                </c:pt>
                <c:pt idx="96">
                  <c:v>97.807500000000005</c:v>
                </c:pt>
                <c:pt idx="97">
                  <c:v>102.82499999999999</c:v>
                </c:pt>
                <c:pt idx="98">
                  <c:v>116.068</c:v>
                </c:pt>
                <c:pt idx="99">
                  <c:v>124.26249999999999</c:v>
                </c:pt>
                <c:pt idx="100">
                  <c:v>130.98750000000004</c:v>
                </c:pt>
                <c:pt idx="101">
                  <c:v>112.194</c:v>
                </c:pt>
                <c:pt idx="102">
                  <c:v>97.087500000000006</c:v>
                </c:pt>
                <c:pt idx="103">
                  <c:v>72.446000000000026</c:v>
                </c:pt>
                <c:pt idx="104">
                  <c:v>48.667500000000011</c:v>
                </c:pt>
                <c:pt idx="105">
                  <c:v>36.822500000000012</c:v>
                </c:pt>
                <c:pt idx="106">
                  <c:v>37.730000000000011</c:v>
                </c:pt>
                <c:pt idx="107">
                  <c:v>38.925000000000011</c:v>
                </c:pt>
                <c:pt idx="108">
                  <c:v>44.42</c:v>
                </c:pt>
                <c:pt idx="109">
                  <c:v>48.022500000000313</c:v>
                </c:pt>
                <c:pt idx="110">
                  <c:v>54.14200000000001</c:v>
                </c:pt>
                <c:pt idx="111">
                  <c:v>65.790000000000006</c:v>
                </c:pt>
                <c:pt idx="112">
                  <c:v>62.732000000000063</c:v>
                </c:pt>
                <c:pt idx="113">
                  <c:v>69.287499999999994</c:v>
                </c:pt>
                <c:pt idx="114">
                  <c:v>66.864999999999995</c:v>
                </c:pt>
                <c:pt idx="115" formatCode="0.00">
                  <c:v>70.10199999999999</c:v>
                </c:pt>
                <c:pt idx="116" formatCode="0.00">
                  <c:v>74.365000000000009</c:v>
                </c:pt>
                <c:pt idx="117" formatCode="0.00">
                  <c:v>70.937500000000227</c:v>
                </c:pt>
                <c:pt idx="118">
                  <c:v>75.092000000000013</c:v>
                </c:pt>
                <c:pt idx="119">
                  <c:v>72.317499999999995</c:v>
                </c:pt>
                <c:pt idx="120">
                  <c:v>76.784999999999997</c:v>
                </c:pt>
                <c:pt idx="121">
                  <c:v>80.498000000000005</c:v>
                </c:pt>
                <c:pt idx="122">
                  <c:v>71.927499999999995</c:v>
                </c:pt>
                <c:pt idx="123">
                  <c:v>70.515000000000001</c:v>
                </c:pt>
                <c:pt idx="124">
                  <c:v>72.16</c:v>
                </c:pt>
                <c:pt idx="125">
                  <c:v>73.58</c:v>
                </c:pt>
                <c:pt idx="126">
                  <c:v>71.705000000000013</c:v>
                </c:pt>
                <c:pt idx="127">
                  <c:v>75.835999999999984</c:v>
                </c:pt>
              </c:numCache>
            </c:numRef>
          </c:val>
          <c:smooth val="0"/>
        </c:ser>
        <c:dLbls>
          <c:showLegendKey val="0"/>
          <c:showVal val="0"/>
          <c:showCatName val="0"/>
          <c:showSerName val="0"/>
          <c:showPercent val="0"/>
          <c:showBubbleSize val="0"/>
        </c:dLbls>
        <c:marker val="1"/>
        <c:smooth val="0"/>
        <c:axId val="103912576"/>
        <c:axId val="103906304"/>
      </c:lineChart>
      <c:dateAx>
        <c:axId val="103902592"/>
        <c:scaling>
          <c:orientation val="minMax"/>
        </c:scaling>
        <c:delete val="0"/>
        <c:axPos val="b"/>
        <c:numFmt formatCode="mmm\-yy" sourceLinked="1"/>
        <c:majorTickMark val="out"/>
        <c:minorTickMark val="none"/>
        <c:tickLblPos val="nextTo"/>
        <c:crossAx val="103904384"/>
        <c:crosses val="autoZero"/>
        <c:auto val="1"/>
        <c:lblOffset val="100"/>
        <c:baseTimeUnit val="months"/>
      </c:dateAx>
      <c:valAx>
        <c:axId val="103904384"/>
        <c:scaling>
          <c:orientation val="minMax"/>
        </c:scaling>
        <c:delete val="0"/>
        <c:axPos val="l"/>
        <c:majorGridlines/>
        <c:title>
          <c:tx>
            <c:rich>
              <a:bodyPr rot="-5400000" vert="horz"/>
              <a:lstStyle/>
              <a:p>
                <a:pPr>
                  <a:defRPr/>
                </a:pPr>
                <a:r>
                  <a:rPr lang="en-US"/>
                  <a:t>Chinese</a:t>
                </a:r>
                <a:r>
                  <a:rPr lang="en-US" baseline="0"/>
                  <a:t> UST Holdings ($B)</a:t>
                </a:r>
                <a:endParaRPr lang="en-US"/>
              </a:p>
            </c:rich>
          </c:tx>
          <c:layout/>
          <c:overlay val="0"/>
        </c:title>
        <c:numFmt formatCode="General" sourceLinked="1"/>
        <c:majorTickMark val="out"/>
        <c:minorTickMark val="none"/>
        <c:tickLblPos val="nextTo"/>
        <c:crossAx val="103902592"/>
        <c:crosses val="autoZero"/>
        <c:crossBetween val="between"/>
      </c:valAx>
      <c:valAx>
        <c:axId val="103906304"/>
        <c:scaling>
          <c:orientation val="minMax"/>
        </c:scaling>
        <c:delete val="0"/>
        <c:axPos val="r"/>
        <c:title>
          <c:tx>
            <c:rich>
              <a:bodyPr rot="-5400000" vert="horz"/>
              <a:lstStyle/>
              <a:p>
                <a:pPr>
                  <a:defRPr/>
                </a:pPr>
                <a:r>
                  <a:rPr lang="en-US"/>
                  <a:t>Oil Prices ($/Barrel)</a:t>
                </a:r>
              </a:p>
            </c:rich>
          </c:tx>
          <c:layout/>
          <c:overlay val="0"/>
        </c:title>
        <c:numFmt formatCode="General" sourceLinked="1"/>
        <c:majorTickMark val="out"/>
        <c:minorTickMark val="none"/>
        <c:tickLblPos val="nextTo"/>
        <c:crossAx val="103912576"/>
        <c:crosses val="max"/>
        <c:crossBetween val="between"/>
      </c:valAx>
      <c:dateAx>
        <c:axId val="103912576"/>
        <c:scaling>
          <c:orientation val="minMax"/>
        </c:scaling>
        <c:delete val="1"/>
        <c:axPos val="b"/>
        <c:numFmt formatCode="mmm\-yy" sourceLinked="1"/>
        <c:majorTickMark val="out"/>
        <c:minorTickMark val="none"/>
        <c:tickLblPos val="none"/>
        <c:crossAx val="103906304"/>
        <c:crosses val="autoZero"/>
        <c:auto val="1"/>
        <c:lblOffset val="100"/>
        <c:baseTimeUnit val="months"/>
      </c:dateAx>
    </c:plotArea>
    <c:legend>
      <c:legendPos val="r"/>
      <c:layout/>
      <c:overlay val="0"/>
    </c:legend>
    <c:plotVisOnly val="1"/>
    <c:dispBlanksAs val="gap"/>
    <c:showDLblsOverMax val="0"/>
  </c:chart>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400"/>
              <a:t>Net Chinese Imports v. Net</a:t>
            </a:r>
            <a:r>
              <a:rPr lang="en-US" sz="1400" baseline="0"/>
              <a:t> Oil Imports as a Percent of US GDP</a:t>
            </a:r>
            <a:endParaRPr lang="en-US" sz="1400"/>
          </a:p>
        </c:rich>
      </c:tx>
      <c:layout>
        <c:manualLayout>
          <c:xMode val="edge"/>
          <c:yMode val="edge"/>
          <c:x val="6.7283835982766313E-2"/>
          <c:y val="1.7897091722595078E-2"/>
        </c:manualLayout>
      </c:layout>
      <c:overlay val="0"/>
    </c:title>
    <c:autoTitleDeleted val="0"/>
    <c:plotArea>
      <c:layout/>
      <c:lineChart>
        <c:grouping val="standard"/>
        <c:varyColors val="0"/>
        <c:ser>
          <c:idx val="0"/>
          <c:order val="0"/>
          <c:tx>
            <c:v>Net Chinese Imports % US GDP</c:v>
          </c:tx>
          <c:marker>
            <c:symbol val="none"/>
          </c:marker>
          <c:cat>
            <c:numRef>
              <c:f>Sheet1!$B$3:$B$28</c:f>
              <c:numCache>
                <c:formatCode>General</c:formatCode>
                <c:ptCount val="26"/>
                <c:pt idx="0">
                  <c:v>1985</c:v>
                </c:pt>
                <c:pt idx="1">
                  <c:v>1986</c:v>
                </c:pt>
                <c:pt idx="2">
                  <c:v>1987</c:v>
                </c:pt>
                <c:pt idx="3">
                  <c:v>1988</c:v>
                </c:pt>
                <c:pt idx="4">
                  <c:v>1989</c:v>
                </c:pt>
                <c:pt idx="5">
                  <c:v>1990</c:v>
                </c:pt>
                <c:pt idx="6">
                  <c:v>1991</c:v>
                </c:pt>
                <c:pt idx="7">
                  <c:v>1992</c:v>
                </c:pt>
                <c:pt idx="8">
                  <c:v>1993</c:v>
                </c:pt>
                <c:pt idx="9">
                  <c:v>1994</c:v>
                </c:pt>
                <c:pt idx="10">
                  <c:v>1995</c:v>
                </c:pt>
                <c:pt idx="11">
                  <c:v>1996</c:v>
                </c:pt>
                <c:pt idx="12">
                  <c:v>1997</c:v>
                </c:pt>
                <c:pt idx="13">
                  <c:v>1998</c:v>
                </c:pt>
                <c:pt idx="14">
                  <c:v>1999</c:v>
                </c:pt>
                <c:pt idx="15">
                  <c:v>2000</c:v>
                </c:pt>
                <c:pt idx="16">
                  <c:v>2001</c:v>
                </c:pt>
                <c:pt idx="17">
                  <c:v>2002</c:v>
                </c:pt>
                <c:pt idx="18">
                  <c:v>2003</c:v>
                </c:pt>
                <c:pt idx="19">
                  <c:v>2004</c:v>
                </c:pt>
                <c:pt idx="20">
                  <c:v>2005</c:v>
                </c:pt>
                <c:pt idx="21">
                  <c:v>2006</c:v>
                </c:pt>
                <c:pt idx="22">
                  <c:v>2007</c:v>
                </c:pt>
                <c:pt idx="23">
                  <c:v>2008</c:v>
                </c:pt>
                <c:pt idx="24">
                  <c:v>2009</c:v>
                </c:pt>
                <c:pt idx="25">
                  <c:v>2010</c:v>
                </c:pt>
              </c:numCache>
            </c:numRef>
          </c:cat>
          <c:val>
            <c:numRef>
              <c:f>Sheet1!$R$3:$R$28</c:f>
              <c:numCache>
                <c:formatCode>General</c:formatCode>
                <c:ptCount val="26"/>
                <c:pt idx="0">
                  <c:v>1.4226437462951986E-4</c:v>
                </c:pt>
                <c:pt idx="1">
                  <c:v>3.7324275240465471E-2</c:v>
                </c:pt>
                <c:pt idx="2">
                  <c:v>5.9038510260957702E-2</c:v>
                </c:pt>
                <c:pt idx="3">
                  <c:v>6.8412281389694934E-2</c:v>
                </c:pt>
                <c:pt idx="4">
                  <c:v>0.11372101931741489</c:v>
                </c:pt>
                <c:pt idx="5">
                  <c:v>0.17982932505818464</c:v>
                </c:pt>
                <c:pt idx="6">
                  <c:v>0.21179553078219956</c:v>
                </c:pt>
                <c:pt idx="7">
                  <c:v>0.28868076249941355</c:v>
                </c:pt>
                <c:pt idx="8">
                  <c:v>0.34161742208357077</c:v>
                </c:pt>
                <c:pt idx="9">
                  <c:v>0.41643284593236907</c:v>
                </c:pt>
                <c:pt idx="10">
                  <c:v>0.45570960389496845</c:v>
                </c:pt>
                <c:pt idx="11">
                  <c:v>0.50418064680742458</c:v>
                </c:pt>
                <c:pt idx="12">
                  <c:v>0.59641279823339644</c:v>
                </c:pt>
                <c:pt idx="13">
                  <c:v>0.64738045146984236</c:v>
                </c:pt>
                <c:pt idx="14">
                  <c:v>0.73423958945849666</c:v>
                </c:pt>
                <c:pt idx="15">
                  <c:v>0.84241571622369171</c:v>
                </c:pt>
                <c:pt idx="16">
                  <c:v>0.80784060197158025</c:v>
                </c:pt>
                <c:pt idx="17">
                  <c:v>0.96844573071610474</c:v>
                </c:pt>
                <c:pt idx="18">
                  <c:v>1.1135082255589164</c:v>
                </c:pt>
                <c:pt idx="19">
                  <c:v>1.3671801007769042</c:v>
                </c:pt>
                <c:pt idx="20">
                  <c:v>1.6005040194961389</c:v>
                </c:pt>
                <c:pt idx="21">
                  <c:v>1.7471687974385832</c:v>
                </c:pt>
                <c:pt idx="22">
                  <c:v>1.8383627985037481</c:v>
                </c:pt>
                <c:pt idx="23">
                  <c:v>1.8653903167212975</c:v>
                </c:pt>
                <c:pt idx="24">
                  <c:v>1.606892839436237</c:v>
                </c:pt>
                <c:pt idx="25">
                  <c:v>1.8629364570399221</c:v>
                </c:pt>
              </c:numCache>
            </c:numRef>
          </c:val>
          <c:smooth val="0"/>
        </c:ser>
        <c:ser>
          <c:idx val="1"/>
          <c:order val="1"/>
          <c:tx>
            <c:v>Net Oil Imports % US GDP</c:v>
          </c:tx>
          <c:marker>
            <c:symbol val="none"/>
          </c:marker>
          <c:val>
            <c:numRef>
              <c:f>Sheet1!$U$3:$U$27</c:f>
              <c:numCache>
                <c:formatCode>General</c:formatCode>
                <c:ptCount val="25"/>
                <c:pt idx="0">
                  <c:v>-1.0914966923532752</c:v>
                </c:pt>
                <c:pt idx="1">
                  <c:v>-0.38299622429990843</c:v>
                </c:pt>
                <c:pt idx="2">
                  <c:v>-0.33307483003969857</c:v>
                </c:pt>
                <c:pt idx="3">
                  <c:v>-0.16526125696023841</c:v>
                </c:pt>
                <c:pt idx="4">
                  <c:v>-5.0159153426606505E-2</c:v>
                </c:pt>
                <c:pt idx="5">
                  <c:v>-2.8309350918024452E-2</c:v>
                </c:pt>
                <c:pt idx="6">
                  <c:v>-9.7328866340683759E-2</c:v>
                </c:pt>
                <c:pt idx="7">
                  <c:v>-2.5812658656954156E-2</c:v>
                </c:pt>
                <c:pt idx="8">
                  <c:v>7.0697741998380192E-2</c:v>
                </c:pt>
                <c:pt idx="9">
                  <c:v>0.11229792807542477</c:v>
                </c:pt>
                <c:pt idx="10">
                  <c:v>0.10933459883744454</c:v>
                </c:pt>
                <c:pt idx="11">
                  <c:v>0.19368808700644274</c:v>
                </c:pt>
                <c:pt idx="12">
                  <c:v>0.22095124573952291</c:v>
                </c:pt>
                <c:pt idx="13">
                  <c:v>0.17361904588616864</c:v>
                </c:pt>
                <c:pt idx="14">
                  <c:v>0.26049047308494666</c:v>
                </c:pt>
                <c:pt idx="15">
                  <c:v>0.46181799678440916</c:v>
                </c:pt>
                <c:pt idx="16">
                  <c:v>0.41615081371157481</c:v>
                </c:pt>
                <c:pt idx="17">
                  <c:v>0.37551206036289758</c:v>
                </c:pt>
                <c:pt idx="18">
                  <c:v>0.50406804327729959</c:v>
                </c:pt>
                <c:pt idx="19">
                  <c:v>0.77348051197358225</c:v>
                </c:pt>
                <c:pt idx="20">
                  <c:v>1.0652326766046334</c:v>
                </c:pt>
                <c:pt idx="21">
                  <c:v>1.1574457306196777</c:v>
                </c:pt>
                <c:pt idx="22">
                  <c:v>1.1618347295509819</c:v>
                </c:pt>
                <c:pt idx="23">
                  <c:v>1.4323596662282261</c:v>
                </c:pt>
                <c:pt idx="24">
                  <c:v>0.59532531482399598</c:v>
                </c:pt>
              </c:numCache>
            </c:numRef>
          </c:val>
          <c:smooth val="0"/>
        </c:ser>
        <c:dLbls>
          <c:showLegendKey val="0"/>
          <c:showVal val="0"/>
          <c:showCatName val="0"/>
          <c:showSerName val="0"/>
          <c:showPercent val="0"/>
          <c:showBubbleSize val="0"/>
        </c:dLbls>
        <c:marker val="1"/>
        <c:smooth val="0"/>
        <c:axId val="103960960"/>
        <c:axId val="103962496"/>
      </c:lineChart>
      <c:catAx>
        <c:axId val="103960960"/>
        <c:scaling>
          <c:orientation val="minMax"/>
        </c:scaling>
        <c:delete val="0"/>
        <c:axPos val="b"/>
        <c:numFmt formatCode="General" sourceLinked="1"/>
        <c:majorTickMark val="out"/>
        <c:minorTickMark val="none"/>
        <c:tickLblPos val="nextTo"/>
        <c:crossAx val="103962496"/>
        <c:crosses val="autoZero"/>
        <c:auto val="1"/>
        <c:lblAlgn val="ctr"/>
        <c:lblOffset val="100"/>
        <c:noMultiLvlLbl val="0"/>
      </c:catAx>
      <c:valAx>
        <c:axId val="103962496"/>
        <c:scaling>
          <c:orientation val="minMax"/>
          <c:min val="0"/>
        </c:scaling>
        <c:delete val="0"/>
        <c:axPos val="l"/>
        <c:majorGridlines/>
        <c:numFmt formatCode="General" sourceLinked="1"/>
        <c:majorTickMark val="out"/>
        <c:minorTickMark val="none"/>
        <c:tickLblPos val="nextTo"/>
        <c:crossAx val="10396096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lineChart>
        <c:grouping val="standard"/>
        <c:varyColors val="0"/>
        <c:ser>
          <c:idx val="0"/>
          <c:order val="0"/>
          <c:tx>
            <c:v>GDP Created Per Barrel of Oil Consumed</c:v>
          </c:tx>
          <c:marker>
            <c:symbol val="square"/>
            <c:size val="4"/>
          </c:marker>
          <c:cat>
            <c:numRef>
              <c:f>'stb0103'!$AO$10:$AO$71</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'stb0103'!$AZ$10:$AZ$71</c:f>
              <c:numCache>
                <c:formatCode>General</c:formatCode>
                <c:ptCount val="62"/>
                <c:pt idx="0">
                  <c:v>900.40480623884014</c:v>
                </c:pt>
                <c:pt idx="1">
                  <c:v>873.77972892310913</c:v>
                </c:pt>
                <c:pt idx="2">
                  <c:v>868.75122287894487</c:v>
                </c:pt>
                <c:pt idx="3">
                  <c:v>870.21240489066315</c:v>
                </c:pt>
                <c:pt idx="4">
                  <c:v>875.15490174133436</c:v>
                </c:pt>
                <c:pt idx="5">
                  <c:v>854.07978293820315</c:v>
                </c:pt>
                <c:pt idx="6">
                  <c:v>840.43916660460707</c:v>
                </c:pt>
                <c:pt idx="7">
                  <c:v>824.43385420008713</c:v>
                </c:pt>
                <c:pt idx="8">
                  <c:v>841.32612991307508</c:v>
                </c:pt>
                <c:pt idx="9">
                  <c:v>806.93748783190654</c:v>
                </c:pt>
                <c:pt idx="10">
                  <c:v>829.20820901894911</c:v>
                </c:pt>
                <c:pt idx="11">
                  <c:v>824.28989473990725</c:v>
                </c:pt>
                <c:pt idx="12">
                  <c:v>831.1089414740627</c:v>
                </c:pt>
                <c:pt idx="13">
                  <c:v>846.59300134291527</c:v>
                </c:pt>
                <c:pt idx="14">
                  <c:v>857.05762010555554</c:v>
                </c:pt>
                <c:pt idx="15">
                  <c:v>882.25251159609536</c:v>
                </c:pt>
                <c:pt idx="16">
                  <c:v>900.75145145248496</c:v>
                </c:pt>
                <c:pt idx="17">
                  <c:v>914.02712966439287</c:v>
                </c:pt>
                <c:pt idx="18">
                  <c:v>904.39829896469496</c:v>
                </c:pt>
                <c:pt idx="19">
                  <c:v>888.59197151075784</c:v>
                </c:pt>
                <c:pt idx="20">
                  <c:v>872.26151881324301</c:v>
                </c:pt>
                <c:pt idx="21">
                  <c:v>838.91724093894129</c:v>
                </c:pt>
                <c:pt idx="22">
                  <c:v>837.56739326121385</c:v>
                </c:pt>
                <c:pt idx="23">
                  <c:v>818.18904196221183</c:v>
                </c:pt>
                <c:pt idx="24">
                  <c:v>778.32406267115357</c:v>
                </c:pt>
                <c:pt idx="25">
                  <c:v>804.4788507397983</c:v>
                </c:pt>
                <c:pt idx="26">
                  <c:v>819.04749115824848</c:v>
                </c:pt>
                <c:pt idx="27">
                  <c:v>806.69797976390441</c:v>
                </c:pt>
                <c:pt idx="28">
                  <c:v>799.38281468906985</c:v>
                </c:pt>
                <c:pt idx="29">
                  <c:v>825.33392546032189</c:v>
                </c:pt>
                <c:pt idx="30">
                  <c:v>866.47738834391828</c:v>
                </c:pt>
                <c:pt idx="31">
                  <c:v>937.92567272353449</c:v>
                </c:pt>
                <c:pt idx="32">
                  <c:v>1021.5025327707607</c:v>
                </c:pt>
                <c:pt idx="33">
                  <c:v>1051.5597237347395</c:v>
                </c:pt>
                <c:pt idx="34">
                  <c:v>1103.7690794639266</c:v>
                </c:pt>
                <c:pt idx="35">
                  <c:v>1145.8382331676537</c:v>
                </c:pt>
                <c:pt idx="36">
                  <c:v>1193.2599185712868</c:v>
                </c:pt>
                <c:pt idx="37">
                  <c:v>1192.4985254683793</c:v>
                </c:pt>
                <c:pt idx="38">
                  <c:v>1202.3065320230653</c:v>
                </c:pt>
                <c:pt idx="39">
                  <c:v>1206.9663831510732</c:v>
                </c:pt>
                <c:pt idx="40">
                  <c:v>1247.0537073276798</c:v>
                </c:pt>
                <c:pt idx="41">
                  <c:v>1295.6607565049947</c:v>
                </c:pt>
                <c:pt idx="42">
                  <c:v>1313.8194377283585</c:v>
                </c:pt>
                <c:pt idx="43">
                  <c:v>1332.964454978209</c:v>
                </c:pt>
                <c:pt idx="44">
                  <c:v>1354.7473935091839</c:v>
                </c:pt>
                <c:pt idx="45">
                  <c:v>1371.6721792094413</c:v>
                </c:pt>
                <c:pt idx="46">
                  <c:v>1405.5992426145258</c:v>
                </c:pt>
                <c:pt idx="47">
                  <c:v>1411.6719301907813</c:v>
                </c:pt>
                <c:pt idx="48">
                  <c:v>1449.9507084737281</c:v>
                </c:pt>
                <c:pt idx="49">
                  <c:v>1489.3467570301702</c:v>
                </c:pt>
                <c:pt idx="50">
                  <c:v>1513.0743701079455</c:v>
                </c:pt>
                <c:pt idx="51">
                  <c:v>1561.1473723953934</c:v>
                </c:pt>
                <c:pt idx="52">
                  <c:v>1582.1781860696317</c:v>
                </c:pt>
                <c:pt idx="53">
                  <c:v>1601.7435754526869</c:v>
                </c:pt>
                <c:pt idx="54">
                  <c:v>1619.2609550066259</c:v>
                </c:pt>
                <c:pt idx="55">
                  <c:v>1620.7347477108929</c:v>
                </c:pt>
                <c:pt idx="56">
                  <c:v>1664.5396319900744</c:v>
                </c:pt>
                <c:pt idx="57">
                  <c:v>1718.5301337415929</c:v>
                </c:pt>
                <c:pt idx="58">
                  <c:v>1752.5900214620706</c:v>
                </c:pt>
                <c:pt idx="59">
                  <c:v>1858.8207852719704</c:v>
                </c:pt>
                <c:pt idx="60">
                  <c:v>1879.991213493855</c:v>
                </c:pt>
                <c:pt idx="61">
                  <c:v>1892.4107589241078</c:v>
                </c:pt>
              </c:numCache>
            </c:numRef>
          </c:val>
          <c:smooth val="0"/>
        </c:ser>
        <c:dLbls>
          <c:showLegendKey val="0"/>
          <c:showVal val="0"/>
          <c:showCatName val="0"/>
          <c:showSerName val="0"/>
          <c:showPercent val="0"/>
          <c:showBubbleSize val="0"/>
        </c:dLbls>
        <c:marker val="1"/>
        <c:smooth val="0"/>
        <c:axId val="104006400"/>
        <c:axId val="104007936"/>
      </c:lineChart>
      <c:catAx>
        <c:axId val="104006400"/>
        <c:scaling>
          <c:orientation val="minMax"/>
        </c:scaling>
        <c:delete val="0"/>
        <c:axPos val="b"/>
        <c:numFmt formatCode="General" sourceLinked="1"/>
        <c:majorTickMark val="out"/>
        <c:minorTickMark val="none"/>
        <c:tickLblPos val="nextTo"/>
        <c:crossAx val="104007936"/>
        <c:crosses val="autoZero"/>
        <c:auto val="1"/>
        <c:lblAlgn val="ctr"/>
        <c:lblOffset val="100"/>
        <c:noMultiLvlLbl val="0"/>
      </c:catAx>
      <c:valAx>
        <c:axId val="104007936"/>
        <c:scaling>
          <c:orientation val="minMax"/>
        </c:scaling>
        <c:delete val="0"/>
        <c:axPos val="l"/>
        <c:majorGridlines/>
        <c:title>
          <c:tx>
            <c:rich>
              <a:bodyPr rot="-5400000" vert="horz"/>
              <a:lstStyle/>
              <a:p>
                <a:pPr>
                  <a:defRPr/>
                </a:pPr>
                <a:r>
                  <a:rPr lang="en-US"/>
                  <a:t>Annual GDP ($) Per Barrel of Oil</a:t>
                </a:r>
              </a:p>
            </c:rich>
          </c:tx>
          <c:layout/>
          <c:overlay val="0"/>
        </c:title>
        <c:numFmt formatCode="General" sourceLinked="1"/>
        <c:majorTickMark val="out"/>
        <c:minorTickMark val="none"/>
        <c:tickLblPos val="nextTo"/>
        <c:crossAx val="104006400"/>
        <c:crosses val="autoZero"/>
        <c:crossBetween val="between"/>
      </c:valAx>
    </c:plotArea>
    <c:plotVisOnly val="1"/>
    <c:dispBlanksAs val="gap"/>
    <c:showDLblsOverMax val="0"/>
  </c:chart>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US </a:t>
            </a:r>
            <a:r>
              <a:rPr lang="en-US" sz="1200" dirty="0" smtClean="0"/>
              <a:t>Annual Per-Capita GDP and Per-Capita</a:t>
            </a:r>
            <a:r>
              <a:rPr lang="en-US" sz="1200" baseline="0" dirty="0" smtClean="0"/>
              <a:t> </a:t>
            </a:r>
            <a:r>
              <a:rPr lang="en-US" sz="1200" dirty="0" smtClean="0"/>
              <a:t>Consumption</a:t>
            </a:r>
            <a:r>
              <a:rPr lang="en-US" sz="1200" dirty="0"/>
              <a:t>,</a:t>
            </a:r>
            <a:r>
              <a:rPr lang="en-US" sz="1200" baseline="0" dirty="0"/>
              <a:t> 1949-2010</a:t>
            </a:r>
            <a:endParaRPr lang="en-US" sz="1200" dirty="0"/>
          </a:p>
        </c:rich>
      </c:tx>
      <c:layout/>
      <c:overlay val="0"/>
    </c:title>
    <c:autoTitleDeleted val="0"/>
    <c:plotArea>
      <c:layout>
        <c:manualLayout>
          <c:layoutTarget val="inner"/>
          <c:xMode val="edge"/>
          <c:yMode val="edge"/>
          <c:x val="0.12058391894561571"/>
          <c:y val="9.9581942337018975E-2"/>
          <c:w val="0.82878884091101512"/>
          <c:h val="0.76784619081914762"/>
        </c:manualLayout>
      </c:layout>
      <c:scatterChart>
        <c:scatterStyle val="lineMarker"/>
        <c:varyColors val="0"/>
        <c:ser>
          <c:idx val="0"/>
          <c:order val="0"/>
          <c:tx>
            <c:v>Annual Oil Consumption v. Per Capita GDP</c:v>
          </c:tx>
          <c:dLbls>
            <c:dLbl>
              <c:idx val="0"/>
              <c:layout/>
              <c:tx>
                <c:strRef>
                  <c:f>'stb0103'!$AL$10</c:f>
                  <c:strCache>
                    <c:ptCount val="1"/>
                  </c:strCache>
                </c:strRef>
              </c:tx>
              <c:dLblPos val="t"/>
              <c:showLegendKey val="0"/>
              <c:showVal val="1"/>
              <c:showCatName val="0"/>
              <c:showSerName val="0"/>
              <c:showPercent val="0"/>
              <c:showBubbleSize val="0"/>
            </c:dLbl>
            <c:dLbl>
              <c:idx val="1"/>
              <c:layout>
                <c:manualLayout>
                  <c:x val="-5.6702508960573474E-2"/>
                  <c:y val="-1.2369742329803418E-2"/>
                </c:manualLayout>
              </c:layout>
              <c:tx>
                <c:strRef>
                  <c:f>'stb0103'!$AL$11</c:f>
                  <c:strCache>
                    <c:ptCount val="1"/>
                    <c:pt idx="0">
                      <c:v>1950</c:v>
                    </c:pt>
                  </c:strCache>
                </c:strRef>
              </c:tx>
              <c:dLblPos val="r"/>
              <c:showLegendKey val="0"/>
              <c:showVal val="1"/>
              <c:showCatName val="0"/>
              <c:showSerName val="0"/>
              <c:showPercent val="0"/>
              <c:showBubbleSize val="0"/>
            </c:dLbl>
            <c:dLbl>
              <c:idx val="2"/>
              <c:layout/>
              <c:tx>
                <c:strRef>
                  <c:f>'stb0103'!$AL$12</c:f>
                  <c:strCache>
                    <c:ptCount val="1"/>
                  </c:strCache>
                </c:strRef>
              </c:tx>
              <c:dLblPos val="t"/>
              <c:showLegendKey val="0"/>
              <c:showVal val="1"/>
              <c:showCatName val="0"/>
              <c:showSerName val="0"/>
              <c:showPercent val="0"/>
              <c:showBubbleSize val="0"/>
            </c:dLbl>
            <c:dLbl>
              <c:idx val="3"/>
              <c:layout/>
              <c:tx>
                <c:strRef>
                  <c:f>'stb0103'!$AL$13</c:f>
                  <c:strCache>
                    <c:ptCount val="1"/>
                  </c:strCache>
                </c:strRef>
              </c:tx>
              <c:dLblPos val="t"/>
              <c:showLegendKey val="0"/>
              <c:showVal val="1"/>
              <c:showCatName val="0"/>
              <c:showSerName val="0"/>
              <c:showPercent val="0"/>
              <c:showBubbleSize val="0"/>
            </c:dLbl>
            <c:dLbl>
              <c:idx val="4"/>
              <c:layout/>
              <c:tx>
                <c:strRef>
                  <c:f>'stb0103'!$AL$14</c:f>
                  <c:strCache>
                    <c:ptCount val="1"/>
                  </c:strCache>
                </c:strRef>
              </c:tx>
              <c:dLblPos val="t"/>
              <c:showLegendKey val="0"/>
              <c:showVal val="1"/>
              <c:showCatName val="0"/>
              <c:showSerName val="0"/>
              <c:showPercent val="0"/>
              <c:showBubbleSize val="0"/>
            </c:dLbl>
            <c:dLbl>
              <c:idx val="5"/>
              <c:delete val="1"/>
            </c:dLbl>
            <c:dLbl>
              <c:idx val="6"/>
              <c:layout>
                <c:manualLayout>
                  <c:x val="-1.9068100358422952E-2"/>
                  <c:y val="3.1266612977024509E-2"/>
                </c:manualLayout>
              </c:layout>
              <c:tx>
                <c:strRef>
                  <c:f>'stb0103'!$AL$16</c:f>
                  <c:strCache>
                    <c:ptCount val="1"/>
                    <c:pt idx="0">
                      <c:v>1955</c:v>
                    </c:pt>
                  </c:strCache>
                </c:strRef>
              </c:tx>
              <c:dLblPos val="r"/>
              <c:showLegendKey val="0"/>
              <c:showVal val="1"/>
              <c:showCatName val="0"/>
              <c:showSerName val="0"/>
              <c:showPercent val="0"/>
              <c:showBubbleSize val="0"/>
            </c:dLbl>
            <c:dLbl>
              <c:idx val="7"/>
              <c:layout/>
              <c:tx>
                <c:strRef>
                  <c:f>'stb0103'!$AL$17</c:f>
                  <c:strCache>
                    <c:ptCount val="1"/>
                  </c:strCache>
                </c:strRef>
              </c:tx>
              <c:dLblPos val="t"/>
              <c:showLegendKey val="0"/>
              <c:showVal val="1"/>
              <c:showCatName val="0"/>
              <c:showSerName val="0"/>
              <c:showPercent val="0"/>
              <c:showBubbleSize val="0"/>
            </c:dLbl>
            <c:dLbl>
              <c:idx val="8"/>
              <c:layout/>
              <c:tx>
                <c:strRef>
                  <c:f>'stb0103'!$AL$18</c:f>
                  <c:strCache>
                    <c:ptCount val="1"/>
                  </c:strCache>
                </c:strRef>
              </c:tx>
              <c:dLblPos val="t"/>
              <c:showLegendKey val="0"/>
              <c:showVal val="1"/>
              <c:showCatName val="0"/>
              <c:showSerName val="0"/>
              <c:showPercent val="0"/>
              <c:showBubbleSize val="0"/>
            </c:dLbl>
            <c:dLbl>
              <c:idx val="9"/>
              <c:layout/>
              <c:tx>
                <c:strRef>
                  <c:f>'stb0103'!$AL$19</c:f>
                  <c:strCache>
                    <c:ptCount val="1"/>
                  </c:strCache>
                </c:strRef>
              </c:tx>
              <c:dLblPos val="t"/>
              <c:showLegendKey val="0"/>
              <c:showVal val="1"/>
              <c:showCatName val="0"/>
              <c:showSerName val="0"/>
              <c:showPercent val="0"/>
              <c:showBubbleSize val="0"/>
            </c:dLbl>
            <c:dLbl>
              <c:idx val="10"/>
              <c:layout/>
              <c:tx>
                <c:strRef>
                  <c:f>'stb0103'!$AL$20</c:f>
                  <c:strCache>
                    <c:ptCount val="1"/>
                  </c:strCache>
                </c:strRef>
              </c:tx>
              <c:dLblPos val="t"/>
              <c:showLegendKey val="0"/>
              <c:showVal val="1"/>
              <c:showCatName val="0"/>
              <c:showSerName val="0"/>
              <c:showPercent val="0"/>
              <c:showBubbleSize val="0"/>
            </c:dLbl>
            <c:dLbl>
              <c:idx val="11"/>
              <c:layout>
                <c:manualLayout>
                  <c:x val="-4.5949820788530465E-2"/>
                  <c:y val="-1.964246821427475E-2"/>
                </c:manualLayout>
              </c:layout>
              <c:tx>
                <c:strRef>
                  <c:f>'stb0103'!$AL$21</c:f>
                  <c:strCache>
                    <c:ptCount val="1"/>
                    <c:pt idx="0">
                      <c:v>1960</c:v>
                    </c:pt>
                  </c:strCache>
                </c:strRef>
              </c:tx>
              <c:dLblPos val="r"/>
              <c:showLegendKey val="0"/>
              <c:showVal val="1"/>
              <c:showCatName val="0"/>
              <c:showSerName val="0"/>
              <c:showPercent val="0"/>
              <c:showBubbleSize val="0"/>
            </c:dLbl>
            <c:dLbl>
              <c:idx val="12"/>
              <c:layout/>
              <c:tx>
                <c:strRef>
                  <c:f>'stb0103'!$AL$22</c:f>
                  <c:strCache>
                    <c:ptCount val="1"/>
                  </c:strCache>
                </c:strRef>
              </c:tx>
              <c:dLblPos val="t"/>
              <c:showLegendKey val="0"/>
              <c:showVal val="1"/>
              <c:showCatName val="0"/>
              <c:showSerName val="0"/>
              <c:showPercent val="0"/>
              <c:showBubbleSize val="0"/>
            </c:dLbl>
            <c:dLbl>
              <c:idx val="13"/>
              <c:layout/>
              <c:tx>
                <c:strRef>
                  <c:f>'stb0103'!$AL$23</c:f>
                  <c:strCache>
                    <c:ptCount val="1"/>
                  </c:strCache>
                </c:strRef>
              </c:tx>
              <c:dLblPos val="t"/>
              <c:showLegendKey val="0"/>
              <c:showVal val="1"/>
              <c:showCatName val="0"/>
              <c:showSerName val="0"/>
              <c:showPercent val="0"/>
              <c:showBubbleSize val="0"/>
            </c:dLbl>
            <c:dLbl>
              <c:idx val="14"/>
              <c:layout/>
              <c:tx>
                <c:strRef>
                  <c:f>'stb0103'!$AL$24</c:f>
                  <c:strCache>
                    <c:ptCount val="1"/>
                  </c:strCache>
                </c:strRef>
              </c:tx>
              <c:dLblPos val="t"/>
              <c:showLegendKey val="0"/>
              <c:showVal val="1"/>
              <c:showCatName val="0"/>
              <c:showSerName val="0"/>
              <c:showPercent val="0"/>
              <c:showBubbleSize val="0"/>
            </c:dLbl>
            <c:dLbl>
              <c:idx val="15"/>
              <c:layout/>
              <c:tx>
                <c:strRef>
                  <c:f>'stb0103'!$AL$25</c:f>
                  <c:strCache>
                    <c:ptCount val="1"/>
                  </c:strCache>
                </c:strRef>
              </c:tx>
              <c:dLblPos val="t"/>
              <c:showLegendKey val="0"/>
              <c:showVal val="1"/>
              <c:showCatName val="0"/>
              <c:showSerName val="0"/>
              <c:showPercent val="0"/>
              <c:showBubbleSize val="0"/>
            </c:dLbl>
            <c:dLbl>
              <c:idx val="16"/>
              <c:layout>
                <c:manualLayout>
                  <c:x val="-4.9534191290604837E-2"/>
                  <c:y val="-2.2066710175765204E-2"/>
                </c:manualLayout>
              </c:layout>
              <c:tx>
                <c:strRef>
                  <c:f>'stb0103'!$AL$26</c:f>
                  <c:strCache>
                    <c:ptCount val="1"/>
                    <c:pt idx="0">
                      <c:v>1965</c:v>
                    </c:pt>
                  </c:strCache>
                </c:strRef>
              </c:tx>
              <c:dLblPos val="r"/>
              <c:showLegendKey val="0"/>
              <c:showVal val="1"/>
              <c:showCatName val="0"/>
              <c:showSerName val="0"/>
              <c:showPercent val="0"/>
              <c:showBubbleSize val="0"/>
            </c:dLbl>
            <c:dLbl>
              <c:idx val="17"/>
              <c:layout/>
              <c:tx>
                <c:strRef>
                  <c:f>'stb0103'!$AL$27</c:f>
                  <c:strCache>
                    <c:ptCount val="1"/>
                  </c:strCache>
                </c:strRef>
              </c:tx>
              <c:dLblPos val="t"/>
              <c:showLegendKey val="0"/>
              <c:showVal val="1"/>
              <c:showCatName val="0"/>
              <c:showSerName val="0"/>
              <c:showPercent val="0"/>
              <c:showBubbleSize val="0"/>
            </c:dLbl>
            <c:dLbl>
              <c:idx val="18"/>
              <c:layout/>
              <c:tx>
                <c:strRef>
                  <c:f>'stb0103'!$AL$28</c:f>
                  <c:strCache>
                    <c:ptCount val="1"/>
                  </c:strCache>
                </c:strRef>
              </c:tx>
              <c:dLblPos val="t"/>
              <c:showLegendKey val="0"/>
              <c:showVal val="1"/>
              <c:showCatName val="0"/>
              <c:showSerName val="0"/>
              <c:showPercent val="0"/>
              <c:showBubbleSize val="0"/>
            </c:dLbl>
            <c:dLbl>
              <c:idx val="19"/>
              <c:layout/>
              <c:tx>
                <c:strRef>
                  <c:f>'stb0103'!$AL$29</c:f>
                  <c:strCache>
                    <c:ptCount val="1"/>
                  </c:strCache>
                </c:strRef>
              </c:tx>
              <c:dLblPos val="t"/>
              <c:showLegendKey val="0"/>
              <c:showVal val="1"/>
              <c:showCatName val="0"/>
              <c:showSerName val="0"/>
              <c:showPercent val="0"/>
              <c:showBubbleSize val="0"/>
            </c:dLbl>
            <c:dLbl>
              <c:idx val="20"/>
              <c:layout/>
              <c:tx>
                <c:strRef>
                  <c:f>'stb0103'!$AL$30</c:f>
                  <c:strCache>
                    <c:ptCount val="1"/>
                  </c:strCache>
                </c:strRef>
              </c:tx>
              <c:dLblPos val="t"/>
              <c:showLegendKey val="0"/>
              <c:showVal val="1"/>
              <c:showCatName val="0"/>
              <c:showSerName val="0"/>
              <c:showPercent val="0"/>
              <c:showBubbleSize val="0"/>
            </c:dLbl>
            <c:dLbl>
              <c:idx val="21"/>
              <c:layout>
                <c:manualLayout>
                  <c:x val="-5.6702508960573474E-2"/>
                  <c:y val="-1.2369742329803418E-2"/>
                </c:manualLayout>
              </c:layout>
              <c:tx>
                <c:strRef>
                  <c:f>'stb0103'!$AL$31</c:f>
                  <c:strCache>
                    <c:ptCount val="1"/>
                    <c:pt idx="0">
                      <c:v>1970</c:v>
                    </c:pt>
                  </c:strCache>
                </c:strRef>
              </c:tx>
              <c:dLblPos val="r"/>
              <c:showLegendKey val="0"/>
              <c:showVal val="1"/>
              <c:showCatName val="0"/>
              <c:showSerName val="0"/>
              <c:showPercent val="0"/>
              <c:showBubbleSize val="0"/>
            </c:dLbl>
            <c:dLbl>
              <c:idx val="22"/>
              <c:delete val="1"/>
            </c:dLbl>
            <c:dLbl>
              <c:idx val="23"/>
              <c:layout/>
              <c:tx>
                <c:strRef>
                  <c:f>'stb0103'!$AL$33</c:f>
                  <c:strCache>
                    <c:ptCount val="1"/>
                  </c:strCache>
                </c:strRef>
              </c:tx>
              <c:dLblPos val="t"/>
              <c:showLegendKey val="0"/>
              <c:showVal val="1"/>
              <c:showCatName val="0"/>
              <c:showSerName val="0"/>
              <c:showPercent val="0"/>
              <c:showBubbleSize val="0"/>
            </c:dLbl>
            <c:dLbl>
              <c:idx val="24"/>
              <c:layout/>
              <c:tx>
                <c:strRef>
                  <c:f>'stb0103'!$AL$34</c:f>
                  <c:strCache>
                    <c:ptCount val="1"/>
                  </c:strCache>
                </c:strRef>
              </c:tx>
              <c:dLblPos val="t"/>
              <c:showLegendKey val="0"/>
              <c:showVal val="1"/>
              <c:showCatName val="0"/>
              <c:showSerName val="0"/>
              <c:showPercent val="0"/>
              <c:showBubbleSize val="0"/>
            </c:dLbl>
            <c:dLbl>
              <c:idx val="25"/>
              <c:layout/>
              <c:tx>
                <c:strRef>
                  <c:f>'stb0103'!$AL$35</c:f>
                  <c:strCache>
                    <c:ptCount val="1"/>
                  </c:strCache>
                </c:strRef>
              </c:tx>
              <c:dLblPos val="t"/>
              <c:showLegendKey val="0"/>
              <c:showVal val="1"/>
              <c:showCatName val="0"/>
              <c:showSerName val="0"/>
              <c:showPercent val="0"/>
              <c:showBubbleSize val="0"/>
            </c:dLbl>
            <c:dLbl>
              <c:idx val="26"/>
              <c:layout>
                <c:manualLayout>
                  <c:x val="-2.982078853046595E-2"/>
                  <c:y val="1.429691924659141E-2"/>
                </c:manualLayout>
              </c:layout>
              <c:tx>
                <c:strRef>
                  <c:f>'stb0103'!$AL$36</c:f>
                  <c:strCache>
                    <c:ptCount val="1"/>
                    <c:pt idx="0">
                      <c:v>1975</c:v>
                    </c:pt>
                  </c:strCache>
                </c:strRef>
              </c:tx>
              <c:dLblPos val="r"/>
              <c:showLegendKey val="0"/>
              <c:showVal val="1"/>
              <c:showCatName val="0"/>
              <c:showSerName val="0"/>
              <c:showPercent val="0"/>
              <c:showBubbleSize val="0"/>
            </c:dLbl>
            <c:dLbl>
              <c:idx val="27"/>
              <c:layout/>
              <c:tx>
                <c:strRef>
                  <c:f>'stb0103'!$AL$37</c:f>
                  <c:strCache>
                    <c:ptCount val="1"/>
                  </c:strCache>
                </c:strRef>
              </c:tx>
              <c:dLblPos val="t"/>
              <c:showLegendKey val="0"/>
              <c:showVal val="1"/>
              <c:showCatName val="0"/>
              <c:showSerName val="0"/>
              <c:showPercent val="0"/>
              <c:showBubbleSize val="0"/>
            </c:dLbl>
            <c:dLbl>
              <c:idx val="28"/>
              <c:layout/>
              <c:tx>
                <c:strRef>
                  <c:f>'stb0103'!$AL$38</c:f>
                  <c:strCache>
                    <c:ptCount val="1"/>
                  </c:strCache>
                </c:strRef>
              </c:tx>
              <c:dLblPos val="t"/>
              <c:showLegendKey val="0"/>
              <c:showVal val="1"/>
              <c:showCatName val="0"/>
              <c:showSerName val="0"/>
              <c:showPercent val="0"/>
              <c:showBubbleSize val="0"/>
            </c:dLbl>
            <c:dLbl>
              <c:idx val="29"/>
              <c:layout/>
              <c:tx>
                <c:strRef>
                  <c:f>'stb0103'!$AL$39</c:f>
                  <c:strCache>
                    <c:ptCount val="1"/>
                    <c:pt idx="0">
                      <c:v>1978</c:v>
                    </c:pt>
                  </c:strCache>
                </c:strRef>
              </c:tx>
              <c:dLblPos val="t"/>
              <c:showLegendKey val="0"/>
              <c:showVal val="1"/>
              <c:showCatName val="0"/>
              <c:showSerName val="0"/>
              <c:showPercent val="0"/>
              <c:showBubbleSize val="0"/>
            </c:dLbl>
            <c:dLbl>
              <c:idx val="30"/>
              <c:layout/>
              <c:tx>
                <c:strRef>
                  <c:f>'stb0103'!$AL$40</c:f>
                  <c:strCache>
                    <c:ptCount val="1"/>
                  </c:strCache>
                </c:strRef>
              </c:tx>
              <c:dLblPos val="t"/>
              <c:showLegendKey val="0"/>
              <c:showVal val="1"/>
              <c:showCatName val="0"/>
              <c:showSerName val="0"/>
              <c:showPercent val="0"/>
              <c:showBubbleSize val="0"/>
            </c:dLbl>
            <c:dLbl>
              <c:idx val="31"/>
              <c:layout>
                <c:manualLayout>
                  <c:x val="-8.3154121863799387E-3"/>
                  <c:y val="-5.0970164453321065E-3"/>
                </c:manualLayout>
              </c:layout>
              <c:tx>
                <c:strRef>
                  <c:f>'stb0103'!$AL$41</c:f>
                  <c:strCache>
                    <c:ptCount val="1"/>
                    <c:pt idx="0">
                      <c:v>1980</c:v>
                    </c:pt>
                  </c:strCache>
                </c:strRef>
              </c:tx>
              <c:dLblPos val="r"/>
              <c:showLegendKey val="0"/>
              <c:showVal val="1"/>
              <c:showCatName val="0"/>
              <c:showSerName val="0"/>
              <c:showPercent val="0"/>
              <c:showBubbleSize val="0"/>
            </c:dLbl>
            <c:dLbl>
              <c:idx val="32"/>
              <c:layout/>
              <c:tx>
                <c:strRef>
                  <c:f>'stb0103'!$AL$42</c:f>
                  <c:strCache>
                    <c:ptCount val="1"/>
                  </c:strCache>
                </c:strRef>
              </c:tx>
              <c:dLblPos val="t"/>
              <c:showLegendKey val="0"/>
              <c:showVal val="1"/>
              <c:showCatName val="0"/>
              <c:showSerName val="0"/>
              <c:showPercent val="0"/>
              <c:showBubbleSize val="0"/>
            </c:dLbl>
            <c:dLbl>
              <c:idx val="33"/>
              <c:layout/>
              <c:tx>
                <c:strRef>
                  <c:f>'stb0103'!$AL$43</c:f>
                  <c:strCache>
                    <c:ptCount val="1"/>
                  </c:strCache>
                </c:strRef>
              </c:tx>
              <c:dLblPos val="t"/>
              <c:showLegendKey val="0"/>
              <c:showVal val="1"/>
              <c:showCatName val="0"/>
              <c:showSerName val="0"/>
              <c:showPercent val="0"/>
              <c:showBubbleSize val="0"/>
            </c:dLbl>
            <c:dLbl>
              <c:idx val="34"/>
              <c:layout/>
              <c:tx>
                <c:strRef>
                  <c:f>'stb0103'!$AL$44</c:f>
                  <c:strCache>
                    <c:ptCount val="1"/>
                  </c:strCache>
                </c:strRef>
              </c:tx>
              <c:dLblPos val="t"/>
              <c:showLegendKey val="0"/>
              <c:showVal val="1"/>
              <c:showCatName val="0"/>
              <c:showSerName val="0"/>
              <c:showPercent val="0"/>
              <c:showBubbleSize val="0"/>
            </c:dLbl>
            <c:dLbl>
              <c:idx val="35"/>
              <c:layout/>
              <c:tx>
                <c:strRef>
                  <c:f>'stb0103'!$AL$45</c:f>
                  <c:strCache>
                    <c:ptCount val="1"/>
                  </c:strCache>
                </c:strRef>
              </c:tx>
              <c:dLblPos val="t"/>
              <c:showLegendKey val="0"/>
              <c:showVal val="1"/>
              <c:showCatName val="0"/>
              <c:showSerName val="0"/>
              <c:showPercent val="0"/>
              <c:showBubbleSize val="0"/>
            </c:dLbl>
            <c:dLbl>
              <c:idx val="36"/>
              <c:layout>
                <c:manualLayout>
                  <c:x val="-3.1612903225806538E-2"/>
                  <c:y val="1.6721161208081866E-2"/>
                </c:manualLayout>
              </c:layout>
              <c:tx>
                <c:strRef>
                  <c:f>'stb0103'!$AL$46</c:f>
                  <c:strCache>
                    <c:ptCount val="1"/>
                    <c:pt idx="0">
                      <c:v>1985</c:v>
                    </c:pt>
                  </c:strCache>
                </c:strRef>
              </c:tx>
              <c:dLblPos val="r"/>
              <c:showLegendKey val="0"/>
              <c:showVal val="1"/>
              <c:showCatName val="0"/>
              <c:showSerName val="0"/>
              <c:showPercent val="0"/>
              <c:showBubbleSize val="0"/>
            </c:dLbl>
            <c:dLbl>
              <c:idx val="37"/>
              <c:layout/>
              <c:tx>
                <c:strRef>
                  <c:f>'stb0103'!$AL$47</c:f>
                  <c:strCache>
                    <c:ptCount val="1"/>
                  </c:strCache>
                </c:strRef>
              </c:tx>
              <c:dLblPos val="t"/>
              <c:showLegendKey val="0"/>
              <c:showVal val="1"/>
              <c:showCatName val="0"/>
              <c:showSerName val="0"/>
              <c:showPercent val="0"/>
              <c:showBubbleSize val="0"/>
            </c:dLbl>
            <c:dLbl>
              <c:idx val="38"/>
              <c:layout/>
              <c:tx>
                <c:strRef>
                  <c:f>'stb0103'!$AL$48</c:f>
                  <c:strCache>
                    <c:ptCount val="1"/>
                  </c:strCache>
                </c:strRef>
              </c:tx>
              <c:dLblPos val="t"/>
              <c:showLegendKey val="0"/>
              <c:showVal val="1"/>
              <c:showCatName val="0"/>
              <c:showSerName val="0"/>
              <c:showPercent val="0"/>
              <c:showBubbleSize val="0"/>
            </c:dLbl>
            <c:dLbl>
              <c:idx val="39"/>
              <c:layout/>
              <c:tx>
                <c:strRef>
                  <c:f>'stb0103'!$AL$49</c:f>
                  <c:strCache>
                    <c:ptCount val="1"/>
                  </c:strCache>
                </c:strRef>
              </c:tx>
              <c:dLblPos val="t"/>
              <c:showLegendKey val="0"/>
              <c:showVal val="1"/>
              <c:showCatName val="0"/>
              <c:showSerName val="0"/>
              <c:showPercent val="0"/>
              <c:showBubbleSize val="0"/>
            </c:dLbl>
            <c:dLbl>
              <c:idx val="40"/>
              <c:layout/>
              <c:tx>
                <c:strRef>
                  <c:f>'stb0103'!$AL$50</c:f>
                  <c:strCache>
                    <c:ptCount val="1"/>
                  </c:strCache>
                </c:strRef>
              </c:tx>
              <c:dLblPos val="t"/>
              <c:showLegendKey val="0"/>
              <c:showVal val="1"/>
              <c:showCatName val="0"/>
              <c:showSerName val="0"/>
              <c:showPercent val="0"/>
              <c:showBubbleSize val="0"/>
            </c:dLbl>
            <c:dLbl>
              <c:idx val="41"/>
              <c:layout>
                <c:manualLayout>
                  <c:x val="-1.1899641577060933E-2"/>
                  <c:y val="-1.72182262527843E-2"/>
                </c:manualLayout>
              </c:layout>
              <c:tx>
                <c:strRef>
                  <c:f>'stb0103'!$AL$51</c:f>
                  <c:strCache>
                    <c:ptCount val="1"/>
                    <c:pt idx="0">
                      <c:v>1990</c:v>
                    </c:pt>
                  </c:strCache>
                </c:strRef>
              </c:tx>
              <c:dLblPos val="r"/>
              <c:showLegendKey val="0"/>
              <c:showVal val="1"/>
              <c:showCatName val="0"/>
              <c:showSerName val="0"/>
              <c:showPercent val="0"/>
              <c:showBubbleSize val="0"/>
            </c:dLbl>
            <c:dLbl>
              <c:idx val="42"/>
              <c:layout/>
              <c:tx>
                <c:strRef>
                  <c:f>'stb0103'!$AL$52</c:f>
                  <c:strCache>
                    <c:ptCount val="1"/>
                  </c:strCache>
                </c:strRef>
              </c:tx>
              <c:dLblPos val="t"/>
              <c:showLegendKey val="0"/>
              <c:showVal val="1"/>
              <c:showCatName val="0"/>
              <c:showSerName val="0"/>
              <c:showPercent val="0"/>
              <c:showBubbleSize val="0"/>
            </c:dLbl>
            <c:dLbl>
              <c:idx val="43"/>
              <c:layout/>
              <c:tx>
                <c:strRef>
                  <c:f>'stb0103'!$AL$53</c:f>
                  <c:strCache>
                    <c:ptCount val="1"/>
                  </c:strCache>
                </c:strRef>
              </c:tx>
              <c:dLblPos val="t"/>
              <c:showLegendKey val="0"/>
              <c:showVal val="1"/>
              <c:showCatName val="0"/>
              <c:showSerName val="0"/>
              <c:showPercent val="0"/>
              <c:showBubbleSize val="0"/>
            </c:dLbl>
            <c:dLbl>
              <c:idx val="44"/>
              <c:layout/>
              <c:tx>
                <c:strRef>
                  <c:f>'stb0103'!$AL$54</c:f>
                  <c:strCache>
                    <c:ptCount val="1"/>
                  </c:strCache>
                </c:strRef>
              </c:tx>
              <c:dLblPos val="t"/>
              <c:showLegendKey val="0"/>
              <c:showVal val="1"/>
              <c:showCatName val="0"/>
              <c:showSerName val="0"/>
              <c:showPercent val="0"/>
              <c:showBubbleSize val="0"/>
            </c:dLbl>
            <c:dLbl>
              <c:idx val="45"/>
              <c:layout/>
              <c:tx>
                <c:strRef>
                  <c:f>'stb0103'!$AL$55</c:f>
                  <c:strCache>
                    <c:ptCount val="1"/>
                  </c:strCache>
                </c:strRef>
              </c:tx>
              <c:dLblPos val="t"/>
              <c:showLegendKey val="0"/>
              <c:showVal val="1"/>
              <c:showCatName val="0"/>
              <c:showSerName val="0"/>
              <c:showPercent val="0"/>
              <c:showBubbleSize val="0"/>
            </c:dLbl>
            <c:dLbl>
              <c:idx val="46"/>
              <c:layout>
                <c:manualLayout>
                  <c:x val="-3.3405017921146973E-2"/>
                  <c:y val="2.1569645131062732E-2"/>
                </c:manualLayout>
              </c:layout>
              <c:tx>
                <c:strRef>
                  <c:f>'stb0103'!$AL$56</c:f>
                  <c:strCache>
                    <c:ptCount val="1"/>
                    <c:pt idx="0">
                      <c:v>1995</c:v>
                    </c:pt>
                  </c:strCache>
                </c:strRef>
              </c:tx>
              <c:dLblPos val="r"/>
              <c:showLegendKey val="0"/>
              <c:showVal val="1"/>
              <c:showCatName val="0"/>
              <c:showSerName val="0"/>
              <c:showPercent val="0"/>
              <c:showBubbleSize val="0"/>
            </c:dLbl>
            <c:dLbl>
              <c:idx val="47"/>
              <c:layout/>
              <c:tx>
                <c:strRef>
                  <c:f>'stb0103'!$AL$57</c:f>
                  <c:strCache>
                    <c:ptCount val="1"/>
                  </c:strCache>
                </c:strRef>
              </c:tx>
              <c:dLblPos val="t"/>
              <c:showLegendKey val="0"/>
              <c:showVal val="1"/>
              <c:showCatName val="0"/>
              <c:showSerName val="0"/>
              <c:showPercent val="0"/>
              <c:showBubbleSize val="0"/>
            </c:dLbl>
            <c:dLbl>
              <c:idx val="48"/>
              <c:layout/>
              <c:tx>
                <c:strRef>
                  <c:f>'stb0103'!$AL$58</c:f>
                  <c:strCache>
                    <c:ptCount val="1"/>
                  </c:strCache>
                </c:strRef>
              </c:tx>
              <c:dLblPos val="t"/>
              <c:showLegendKey val="0"/>
              <c:showVal val="1"/>
              <c:showCatName val="0"/>
              <c:showSerName val="0"/>
              <c:showPercent val="0"/>
              <c:showBubbleSize val="0"/>
            </c:dLbl>
            <c:dLbl>
              <c:idx val="49"/>
              <c:layout/>
              <c:tx>
                <c:strRef>
                  <c:f>'stb0103'!$AL$59</c:f>
                  <c:strCache>
                    <c:ptCount val="1"/>
                  </c:strCache>
                </c:strRef>
              </c:tx>
              <c:dLblPos val="t"/>
              <c:showLegendKey val="0"/>
              <c:showVal val="1"/>
              <c:showCatName val="0"/>
              <c:showSerName val="0"/>
              <c:showPercent val="0"/>
              <c:showBubbleSize val="0"/>
            </c:dLbl>
            <c:dLbl>
              <c:idx val="50"/>
              <c:layout/>
              <c:tx>
                <c:strRef>
                  <c:f>'stb0103'!$AL$60</c:f>
                  <c:strCache>
                    <c:ptCount val="1"/>
                  </c:strCache>
                </c:strRef>
              </c:tx>
              <c:dLblPos val="t"/>
              <c:showLegendKey val="0"/>
              <c:showVal val="1"/>
              <c:showCatName val="0"/>
              <c:showSerName val="0"/>
              <c:showPercent val="0"/>
              <c:showBubbleSize val="0"/>
            </c:dLbl>
            <c:dLbl>
              <c:idx val="51"/>
              <c:layout>
                <c:manualLayout>
                  <c:x val="-2.982078853046595E-2"/>
                  <c:y val="-1.964246821427475E-2"/>
                </c:manualLayout>
              </c:layout>
              <c:tx>
                <c:strRef>
                  <c:f>'stb0103'!$AL$61</c:f>
                  <c:strCache>
                    <c:ptCount val="1"/>
                    <c:pt idx="0">
                      <c:v>2000</c:v>
                    </c:pt>
                  </c:strCache>
                </c:strRef>
              </c:tx>
              <c:dLblPos val="r"/>
              <c:showLegendKey val="0"/>
              <c:showVal val="1"/>
              <c:showCatName val="0"/>
              <c:showSerName val="0"/>
              <c:showPercent val="0"/>
              <c:showBubbleSize val="0"/>
            </c:dLbl>
            <c:dLbl>
              <c:idx val="52"/>
              <c:layout/>
              <c:tx>
                <c:strRef>
                  <c:f>'stb0103'!$AL$62</c:f>
                  <c:strCache>
                    <c:ptCount val="1"/>
                  </c:strCache>
                </c:strRef>
              </c:tx>
              <c:dLblPos val="t"/>
              <c:showLegendKey val="0"/>
              <c:showVal val="1"/>
              <c:showCatName val="0"/>
              <c:showSerName val="0"/>
              <c:showPercent val="0"/>
              <c:showBubbleSize val="0"/>
            </c:dLbl>
            <c:dLbl>
              <c:idx val="53"/>
              <c:layout/>
              <c:tx>
                <c:strRef>
                  <c:f>'stb0103'!$AL$63</c:f>
                  <c:strCache>
                    <c:ptCount val="1"/>
                  </c:strCache>
                </c:strRef>
              </c:tx>
              <c:dLblPos val="t"/>
              <c:showLegendKey val="0"/>
              <c:showVal val="1"/>
              <c:showCatName val="0"/>
              <c:showSerName val="0"/>
              <c:showPercent val="0"/>
              <c:showBubbleSize val="0"/>
            </c:dLbl>
            <c:dLbl>
              <c:idx val="54"/>
              <c:layout/>
              <c:tx>
                <c:strRef>
                  <c:f>'stb0103'!$AL$64</c:f>
                  <c:strCache>
                    <c:ptCount val="1"/>
                  </c:strCache>
                </c:strRef>
              </c:tx>
              <c:dLblPos val="t"/>
              <c:showLegendKey val="0"/>
              <c:showVal val="1"/>
              <c:showCatName val="0"/>
              <c:showSerName val="0"/>
              <c:showPercent val="0"/>
              <c:showBubbleSize val="0"/>
            </c:dLbl>
            <c:dLbl>
              <c:idx val="55"/>
              <c:layout/>
              <c:tx>
                <c:strRef>
                  <c:f>'stb0103'!$AL$65</c:f>
                  <c:strCache>
                    <c:ptCount val="1"/>
                  </c:strCache>
                </c:strRef>
              </c:tx>
              <c:dLblPos val="t"/>
              <c:showLegendKey val="0"/>
              <c:showVal val="1"/>
              <c:showCatName val="0"/>
              <c:showSerName val="0"/>
              <c:showPercent val="0"/>
              <c:showBubbleSize val="0"/>
            </c:dLbl>
            <c:dLbl>
              <c:idx val="56"/>
              <c:layout>
                <c:manualLayout>
                  <c:x val="-2.2652329749103958E-2"/>
                  <c:y val="-1.72182262527843E-2"/>
                </c:manualLayout>
              </c:layout>
              <c:tx>
                <c:strRef>
                  <c:f>'stb0103'!$AL$66</c:f>
                  <c:strCache>
                    <c:ptCount val="1"/>
                    <c:pt idx="0">
                      <c:v>2005</c:v>
                    </c:pt>
                  </c:strCache>
                </c:strRef>
              </c:tx>
              <c:dLblPos val="r"/>
              <c:showLegendKey val="0"/>
              <c:showVal val="1"/>
              <c:showCatName val="0"/>
              <c:showSerName val="0"/>
              <c:showPercent val="0"/>
              <c:showBubbleSize val="0"/>
            </c:dLbl>
            <c:dLbl>
              <c:idx val="57"/>
              <c:layout/>
              <c:tx>
                <c:strRef>
                  <c:f>'stb0103'!$AL$67</c:f>
                  <c:strCache>
                    <c:ptCount val="1"/>
                  </c:strCache>
                </c:strRef>
              </c:tx>
              <c:dLblPos val="t"/>
              <c:showLegendKey val="0"/>
              <c:showVal val="1"/>
              <c:showCatName val="0"/>
              <c:showSerName val="0"/>
              <c:showPercent val="0"/>
              <c:showBubbleSize val="0"/>
            </c:dLbl>
            <c:dLbl>
              <c:idx val="58"/>
              <c:delete val="1"/>
            </c:dLbl>
            <c:dLbl>
              <c:idx val="59"/>
              <c:layout/>
              <c:tx>
                <c:strRef>
                  <c:f>'stb0103'!$AL$69</c:f>
                  <c:strCache>
                    <c:ptCount val="1"/>
                  </c:strCache>
                </c:strRef>
              </c:tx>
              <c:dLblPos val="t"/>
              <c:showLegendKey val="0"/>
              <c:showVal val="1"/>
              <c:showCatName val="0"/>
              <c:showSerName val="0"/>
              <c:showPercent val="0"/>
              <c:showBubbleSize val="0"/>
            </c:dLbl>
            <c:dLbl>
              <c:idx val="60"/>
              <c:layout>
                <c:manualLayout>
                  <c:x val="2.4372759856630824E-3"/>
                  <c:y val="8.0391234069652068E-3"/>
                </c:manualLayout>
              </c:layout>
              <c:tx>
                <c:rich>
                  <a:bodyPr/>
                  <a:lstStyle/>
                  <a:p>
                    <a:r>
                      <a:rPr lang="en-US"/>
                      <a:t>2010</a:t>
                    </a:r>
                  </a:p>
                </c:rich>
              </c:tx>
              <c:dLblPos val="r"/>
              <c:showLegendKey val="0"/>
              <c:showVal val="1"/>
              <c:showCatName val="0"/>
              <c:showSerName val="0"/>
              <c:showPercent val="0"/>
              <c:showBubbleSize val="0"/>
            </c:dLbl>
            <c:dLbl>
              <c:idx val="61"/>
              <c:delete val="1"/>
            </c:dLbl>
            <c:showLegendKey val="0"/>
            <c:showVal val="1"/>
            <c:showCatName val="0"/>
            <c:showSerName val="0"/>
            <c:showPercent val="0"/>
            <c:showBubbleSize val="0"/>
            <c:showLeaderLines val="0"/>
          </c:dLbls>
          <c:xVal>
            <c:numRef>
              <c:f>'stb0103'!$AV$10:$AV$71</c:f>
              <c:numCache>
                <c:formatCode>#,##0.00</c:formatCode>
                <c:ptCount val="62"/>
                <c:pt idx="0">
                  <c:v>12363.941018766758</c:v>
                </c:pt>
                <c:pt idx="1">
                  <c:v>13171.372291529873</c:v>
                </c:pt>
                <c:pt idx="2">
                  <c:v>13951.581665590704</c:v>
                </c:pt>
                <c:pt idx="3">
                  <c:v>14237.94416243655</c:v>
                </c:pt>
                <c:pt idx="4">
                  <c:v>14651.685393258427</c:v>
                </c:pt>
                <c:pt idx="5">
                  <c:v>14309.202453987729</c:v>
                </c:pt>
                <c:pt idx="6">
                  <c:v>15071.127185051235</c:v>
                </c:pt>
                <c:pt idx="7">
                  <c:v>15095.914742451154</c:v>
                </c:pt>
                <c:pt idx="8">
                  <c:v>15122.674418604651</c:v>
                </c:pt>
                <c:pt idx="9">
                  <c:v>14737.564322469982</c:v>
                </c:pt>
                <c:pt idx="10">
                  <c:v>15537.120359955004</c:v>
                </c:pt>
                <c:pt idx="11">
                  <c:v>15666.297731045934</c:v>
                </c:pt>
                <c:pt idx="12">
                  <c:v>15769.733260751225</c:v>
                </c:pt>
                <c:pt idx="13">
                  <c:v>16473.994638069704</c:v>
                </c:pt>
                <c:pt idx="14">
                  <c:v>16948.731501057082</c:v>
                </c:pt>
                <c:pt idx="15">
                  <c:v>17677.4361646691</c:v>
                </c:pt>
                <c:pt idx="16">
                  <c:v>18580.030880082344</c:v>
                </c:pt>
                <c:pt idx="17">
                  <c:v>19559.003051881995</c:v>
                </c:pt>
                <c:pt idx="18">
                  <c:v>19841.469552088576</c:v>
                </c:pt>
                <c:pt idx="19">
                  <c:v>20594.917787742899</c:v>
                </c:pt>
                <c:pt idx="20">
                  <c:v>21025.160335471141</c:v>
                </c:pt>
                <c:pt idx="21">
                  <c:v>20818.62506094588</c:v>
                </c:pt>
                <c:pt idx="22">
                  <c:v>21248.435243139145</c:v>
                </c:pt>
                <c:pt idx="23">
                  <c:v>22142.448785135777</c:v>
                </c:pt>
                <c:pt idx="24">
                  <c:v>23204.341670599337</c:v>
                </c:pt>
                <c:pt idx="25">
                  <c:v>22860.682561944832</c:v>
                </c:pt>
                <c:pt idx="26">
                  <c:v>22590.277777777777</c:v>
                </c:pt>
                <c:pt idx="27">
                  <c:v>23583.944954128441</c:v>
                </c:pt>
                <c:pt idx="28">
                  <c:v>24421.889191643961</c:v>
                </c:pt>
                <c:pt idx="29">
                  <c:v>25505.84007187781</c:v>
                </c:pt>
                <c:pt idx="30">
                  <c:v>26010.661928031986</c:v>
                </c:pt>
                <c:pt idx="31">
                  <c:v>25699.823943661973</c:v>
                </c:pt>
                <c:pt idx="32">
                  <c:v>26088.0174291939</c:v>
                </c:pt>
                <c:pt idx="33">
                  <c:v>25338.368580060422</c:v>
                </c:pt>
                <c:pt idx="34">
                  <c:v>26245.508982035924</c:v>
                </c:pt>
                <c:pt idx="35">
                  <c:v>27892.70568278202</c:v>
                </c:pt>
                <c:pt idx="36">
                  <c:v>28790.668348045398</c:v>
                </c:pt>
                <c:pt idx="37">
                  <c:v>29514.785506039148</c:v>
                </c:pt>
                <c:pt idx="38">
                  <c:v>30182.831200990506</c:v>
                </c:pt>
                <c:pt idx="39">
                  <c:v>31140.695296523514</c:v>
                </c:pt>
                <c:pt idx="40">
                  <c:v>31952.593192868713</c:v>
                </c:pt>
                <c:pt idx="41">
                  <c:v>32187.099358974359</c:v>
                </c:pt>
                <c:pt idx="42">
                  <c:v>31680.2371541502</c:v>
                </c:pt>
                <c:pt idx="43">
                  <c:v>32308.382066276805</c:v>
                </c:pt>
                <c:pt idx="44">
                  <c:v>32794.921123509041</c:v>
                </c:pt>
                <c:pt idx="45">
                  <c:v>33716.077537058154</c:v>
                </c:pt>
                <c:pt idx="46">
                  <c:v>34148.328952309428</c:v>
                </c:pt>
                <c:pt idx="47">
                  <c:v>35018.188567186342</c:v>
                </c:pt>
                <c:pt idx="48">
                  <c:v>36149.303008070427</c:v>
                </c:pt>
                <c:pt idx="49">
                  <c:v>37272.562522653141</c:v>
                </c:pt>
                <c:pt idx="50">
                  <c:v>38637.27598566308</c:v>
                </c:pt>
                <c:pt idx="51">
                  <c:v>39780.297661233169</c:v>
                </c:pt>
                <c:pt idx="52">
                  <c:v>39814.736842105267</c:v>
                </c:pt>
                <c:pt idx="53">
                  <c:v>40156.412930135557</c:v>
                </c:pt>
                <c:pt idx="54">
                  <c:v>40801.860785665063</c:v>
                </c:pt>
                <c:pt idx="55">
                  <c:v>41870.2628883578</c:v>
                </c:pt>
                <c:pt idx="56">
                  <c:v>42755.074424898507</c:v>
                </c:pt>
                <c:pt idx="57">
                  <c:v>43485.924932975875</c:v>
                </c:pt>
                <c:pt idx="58">
                  <c:v>43891.506303915063</c:v>
                </c:pt>
                <c:pt idx="59">
                  <c:v>43487.179487179492</c:v>
                </c:pt>
                <c:pt idx="60">
                  <c:v>41997.391587870887</c:v>
                </c:pt>
                <c:pt idx="61">
                  <c:v>42860.562924619866</c:v>
                </c:pt>
              </c:numCache>
            </c:numRef>
          </c:xVal>
          <c:yVal>
            <c:numRef>
              <c:f>'stb0103'!$AW$10:$AW$71</c:f>
              <c:numCache>
                <c:formatCode>#,##0.00</c:formatCode>
                <c:ptCount val="62"/>
                <c:pt idx="0">
                  <c:v>13.731536008135341</c:v>
                </c:pt>
                <c:pt idx="1">
                  <c:v>15.074019064007066</c:v>
                </c:pt>
                <c:pt idx="2">
                  <c:v>16.059351973464526</c:v>
                </c:pt>
                <c:pt idx="3">
                  <c:v>16.361458515666023</c:v>
                </c:pt>
                <c:pt idx="4">
                  <c:v>16.741819492875287</c:v>
                </c:pt>
                <c:pt idx="5">
                  <c:v>16.753941188914748</c:v>
                </c:pt>
                <c:pt idx="6">
                  <c:v>17.932442684625141</c:v>
                </c:pt>
                <c:pt idx="7">
                  <c:v>18.310643923153876</c:v>
                </c:pt>
                <c:pt idx="8">
                  <c:v>17.974806535685644</c:v>
                </c:pt>
                <c:pt idx="9">
                  <c:v>18.263576230752548</c:v>
                </c:pt>
                <c:pt idx="10">
                  <c:v>18.737296846514877</c:v>
                </c:pt>
                <c:pt idx="11">
                  <c:v>19.005810736026561</c:v>
                </c:pt>
                <c:pt idx="12">
                  <c:v>18.974327520507572</c:v>
                </c:pt>
                <c:pt idx="13">
                  <c:v>19.45916705186281</c:v>
                </c:pt>
                <c:pt idx="14">
                  <c:v>19.775486622439306</c:v>
                </c:pt>
                <c:pt idx="15">
                  <c:v>20.036708235251837</c:v>
                </c:pt>
                <c:pt idx="16">
                  <c:v>20.627256109464565</c:v>
                </c:pt>
                <c:pt idx="17">
                  <c:v>21.398711719928439</c:v>
                </c:pt>
                <c:pt idx="18">
                  <c:v>21.938862086319702</c:v>
                </c:pt>
                <c:pt idx="19">
                  <c:v>23.177024380186587</c:v>
                </c:pt>
                <c:pt idx="20">
                  <c:v>24.104193389245189</c:v>
                </c:pt>
                <c:pt idx="21">
                  <c:v>24.816065333983424</c:v>
                </c:pt>
                <c:pt idx="22">
                  <c:v>25.369224511480418</c:v>
                </c:pt>
                <c:pt idx="23">
                  <c:v>27.062754020798081</c:v>
                </c:pt>
                <c:pt idx="24">
                  <c:v>29.813213780084947</c:v>
                </c:pt>
                <c:pt idx="25">
                  <c:v>28.416760168302947</c:v>
                </c:pt>
                <c:pt idx="26">
                  <c:v>27.581157407407407</c:v>
                </c:pt>
                <c:pt idx="27">
                  <c:v>29.235160550458716</c:v>
                </c:pt>
                <c:pt idx="28">
                  <c:v>30.55093097184378</c:v>
                </c:pt>
                <c:pt idx="29">
                  <c:v>30.903661275831087</c:v>
                </c:pt>
                <c:pt idx="30">
                  <c:v>30.018858285206576</c:v>
                </c:pt>
                <c:pt idx="31">
                  <c:v>27.400704225352111</c:v>
                </c:pt>
                <c:pt idx="32">
                  <c:v>25.538867102396516</c:v>
                </c:pt>
                <c:pt idx="33">
                  <c:v>24.09598618903755</c:v>
                </c:pt>
                <c:pt idx="34">
                  <c:v>23.778079555175363</c:v>
                </c:pt>
                <c:pt idx="35">
                  <c:v>24.342620865139949</c:v>
                </c:pt>
                <c:pt idx="36">
                  <c:v>24.127742749054224</c:v>
                </c:pt>
                <c:pt idx="37">
                  <c:v>24.750374843815077</c:v>
                </c:pt>
                <c:pt idx="38">
                  <c:v>25.104106479570781</c:v>
                </c:pt>
                <c:pt idx="39">
                  <c:v>25.800797546012269</c:v>
                </c:pt>
                <c:pt idx="40">
                  <c:v>25.62246758508914</c:v>
                </c:pt>
                <c:pt idx="41">
                  <c:v>24.842227564102565</c:v>
                </c:pt>
                <c:pt idx="42">
                  <c:v>24.113083003952568</c:v>
                </c:pt>
                <c:pt idx="43">
                  <c:v>24.237992202729046</c:v>
                </c:pt>
                <c:pt idx="44">
                  <c:v>24.20740669488265</c:v>
                </c:pt>
                <c:pt idx="45">
                  <c:v>24.580273660205243</c:v>
                </c:pt>
                <c:pt idx="46">
                  <c:v>24.294498685692826</c:v>
                </c:pt>
                <c:pt idx="47">
                  <c:v>24.80618040089087</c:v>
                </c:pt>
                <c:pt idx="48">
                  <c:v>24.931401320616288</c:v>
                </c:pt>
                <c:pt idx="49">
                  <c:v>25.026114534251541</c:v>
                </c:pt>
                <c:pt idx="50">
                  <c:v>25.535609318996414</c:v>
                </c:pt>
                <c:pt idx="51">
                  <c:v>25.481449326718639</c:v>
                </c:pt>
                <c:pt idx="52">
                  <c:v>25.164508771929825</c:v>
                </c:pt>
                <c:pt idx="53">
                  <c:v>25.07043795620438</c:v>
                </c:pt>
                <c:pt idx="54">
                  <c:v>25.197829083390765</c:v>
                </c:pt>
                <c:pt idx="55">
                  <c:v>25.834124274496414</c:v>
                </c:pt>
                <c:pt idx="56">
                  <c:v>25.685825439783493</c:v>
                </c:pt>
                <c:pt idx="57">
                  <c:v>25.304138739946382</c:v>
                </c:pt>
                <c:pt idx="58">
                  <c:v>25.043795620437955</c:v>
                </c:pt>
                <c:pt idx="59">
                  <c:v>23.395036160420776</c:v>
                </c:pt>
                <c:pt idx="60">
                  <c:v>22.339142484512553</c:v>
                </c:pt>
                <c:pt idx="61">
                  <c:v>22.648657392429634</c:v>
                </c:pt>
              </c:numCache>
            </c:numRef>
          </c:yVal>
          <c:smooth val="0"/>
        </c:ser>
        <c:dLbls>
          <c:showLegendKey val="0"/>
          <c:showVal val="0"/>
          <c:showCatName val="0"/>
          <c:showSerName val="0"/>
          <c:showPercent val="0"/>
          <c:showBubbleSize val="0"/>
        </c:dLbls>
        <c:axId val="104424576"/>
        <c:axId val="104426496"/>
      </c:scatterChart>
      <c:valAx>
        <c:axId val="104424576"/>
        <c:scaling>
          <c:orientation val="minMax"/>
          <c:max val="45000"/>
          <c:min val="10000"/>
        </c:scaling>
        <c:delete val="0"/>
        <c:axPos val="b"/>
        <c:title>
          <c:tx>
            <c:rich>
              <a:bodyPr/>
              <a:lstStyle/>
              <a:p>
                <a:pPr>
                  <a:defRPr/>
                </a:pPr>
                <a:r>
                  <a:rPr lang="en-US" dirty="0"/>
                  <a:t>Real GDP </a:t>
                </a:r>
                <a:r>
                  <a:rPr lang="en-US" dirty="0" smtClean="0"/>
                  <a:t>Per-Capita </a:t>
                </a:r>
                <a:r>
                  <a:rPr lang="en-US" sz="1000" b="1" i="0" u="none" strike="noStrike" baseline="0" dirty="0"/>
                  <a:t>(Normalized 2005) </a:t>
                </a:r>
                <a:endParaRPr lang="en-US" dirty="0"/>
              </a:p>
            </c:rich>
          </c:tx>
          <c:layout/>
          <c:overlay val="0"/>
        </c:title>
        <c:numFmt formatCode="#,##0.00" sourceLinked="1"/>
        <c:majorTickMark val="out"/>
        <c:minorTickMark val="none"/>
        <c:tickLblPos val="nextTo"/>
        <c:txPr>
          <a:bodyPr rot="0" vert="horz"/>
          <a:lstStyle/>
          <a:p>
            <a:pPr>
              <a:defRPr/>
            </a:pPr>
            <a:endParaRPr lang="en-US"/>
          </a:p>
        </c:txPr>
        <c:crossAx val="104426496"/>
        <c:crosses val="autoZero"/>
        <c:crossBetween val="midCat"/>
      </c:valAx>
      <c:valAx>
        <c:axId val="104426496"/>
        <c:scaling>
          <c:orientation val="minMax"/>
        </c:scaling>
        <c:delete val="0"/>
        <c:axPos val="l"/>
        <c:majorGridlines/>
        <c:title>
          <c:tx>
            <c:rich>
              <a:bodyPr rot="-5400000" vert="horz"/>
              <a:lstStyle/>
              <a:p>
                <a:pPr>
                  <a:defRPr/>
                </a:pPr>
                <a:r>
                  <a:rPr lang="en-US" dirty="0"/>
                  <a:t>Annual Barrels Consumed </a:t>
                </a:r>
                <a:r>
                  <a:rPr lang="en-US" dirty="0" smtClean="0"/>
                  <a:t>Per-Capita</a:t>
                </a:r>
                <a:endParaRPr lang="en-US" dirty="0"/>
              </a:p>
            </c:rich>
          </c:tx>
          <c:layout/>
          <c:overlay val="0"/>
        </c:title>
        <c:numFmt formatCode="#,##0.00" sourceLinked="1"/>
        <c:majorTickMark val="out"/>
        <c:minorTickMark val="none"/>
        <c:tickLblPos val="nextTo"/>
        <c:crossAx val="104424576"/>
        <c:crosses val="autoZero"/>
        <c:crossBetween val="midCat"/>
      </c:valAx>
    </c:plotArea>
    <c:plotVisOnly val="1"/>
    <c:dispBlanksAs val="gap"/>
    <c:showDLblsOverMax val="0"/>
  </c:chart>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b="1" i="0" baseline="0">
                <a:effectLst/>
              </a:rPr>
              <a:t>US Energy Expenditures as a Percentage of Personal Consumption</a:t>
            </a:r>
            <a:endParaRPr lang="en-US" sz="1200">
              <a:effectLst/>
            </a:endParaRPr>
          </a:p>
        </c:rich>
      </c:tx>
      <c:layout/>
      <c:overlay val="0"/>
    </c:title>
    <c:autoTitleDeleted val="0"/>
    <c:plotArea>
      <c:layout/>
      <c:lineChart>
        <c:grouping val="standard"/>
        <c:varyColors val="0"/>
        <c:ser>
          <c:idx val="0"/>
          <c:order val="0"/>
          <c:marker>
            <c:symbol val="square"/>
            <c:size val="3"/>
          </c:marker>
          <c:cat>
            <c:numRef>
              <c:f>Sheet1!$A$3:$A$64</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Sheet1!$E$3:$E$64</c:f>
              <c:numCache>
                <c:formatCode>General</c:formatCode>
                <c:ptCount val="62"/>
                <c:pt idx="0">
                  <c:v>6.3305322128851538</c:v>
                </c:pt>
                <c:pt idx="1">
                  <c:v>6.3475546305931312</c:v>
                </c:pt>
                <c:pt idx="2">
                  <c:v>6.3788968824940051</c:v>
                </c:pt>
                <c:pt idx="3">
                  <c:v>6.5603644646924826</c:v>
                </c:pt>
                <c:pt idx="4">
                  <c:v>6.6066066066066078</c:v>
                </c:pt>
                <c:pt idx="5">
                  <c:v>6.791666666666667</c:v>
                </c:pt>
                <c:pt idx="6">
                  <c:v>6.9165378670788247</c:v>
                </c:pt>
                <c:pt idx="7">
                  <c:v>7.1402281928597713</c:v>
                </c:pt>
                <c:pt idx="8">
                  <c:v>7.2499128616242592</c:v>
                </c:pt>
                <c:pt idx="9">
                  <c:v>7.3598919648885879</c:v>
                </c:pt>
                <c:pt idx="10">
                  <c:v>7.2395341517154561</c:v>
                </c:pt>
                <c:pt idx="11">
                  <c:v>7.2935503315250143</c:v>
                </c:pt>
                <c:pt idx="12">
                  <c:v>7.1887784921098774</c:v>
                </c:pt>
                <c:pt idx="13">
                  <c:v>7.1015689512799325</c:v>
                </c:pt>
                <c:pt idx="14">
                  <c:v>7.0290044421217672</c:v>
                </c:pt>
                <c:pt idx="15">
                  <c:v>6.8286755771567442</c:v>
                </c:pt>
                <c:pt idx="16">
                  <c:v>6.7823343848580437</c:v>
                </c:pt>
                <c:pt idx="17">
                  <c:v>6.695778748180496</c:v>
                </c:pt>
                <c:pt idx="18">
                  <c:v>6.7152422213469869</c:v>
                </c:pt>
                <c:pt idx="19">
                  <c:v>6.5053763440860211</c:v>
                </c:pt>
                <c:pt idx="20">
                  <c:v>6.4452156668319285</c:v>
                </c:pt>
                <c:pt idx="21">
                  <c:v>6.4013573962671613</c:v>
                </c:pt>
                <c:pt idx="22">
                  <c:v>6.3283922462941842</c:v>
                </c:pt>
                <c:pt idx="23">
                  <c:v>6.2061802129317059</c:v>
                </c:pt>
                <c:pt idx="24">
                  <c:v>6.3849765258215969</c:v>
                </c:pt>
                <c:pt idx="25">
                  <c:v>7.224782934934078</c:v>
                </c:pt>
                <c:pt idx="26">
                  <c:v>7.4192300251499326</c:v>
                </c:pt>
                <c:pt idx="27">
                  <c:v>7.4350733952922781</c:v>
                </c:pt>
                <c:pt idx="28">
                  <c:v>7.4816090154953834</c:v>
                </c:pt>
                <c:pt idx="29">
                  <c:v>7.2639394788456162</c:v>
                </c:pt>
                <c:pt idx="30">
                  <c:v>8.0002513826043238</c:v>
                </c:pt>
                <c:pt idx="31">
                  <c:v>9.0215286479097845</c:v>
                </c:pt>
                <c:pt idx="32">
                  <c:v>9.1312193864398061</c:v>
                </c:pt>
                <c:pt idx="33">
                  <c:v>8.7304264032763186</c:v>
                </c:pt>
                <c:pt idx="34">
                  <c:v>8.1884121296862702</c:v>
                </c:pt>
                <c:pt idx="35">
                  <c:v>7.7206029347087286</c:v>
                </c:pt>
                <c:pt idx="36">
                  <c:v>7.3410362084191938</c:v>
                </c:pt>
                <c:pt idx="37">
                  <c:v>6.1656367590706669</c:v>
                </c:pt>
                <c:pt idx="38">
                  <c:v>5.9864384888601876</c:v>
                </c:pt>
                <c:pt idx="39">
                  <c:v>5.7938568997940365</c:v>
                </c:pt>
                <c:pt idx="40">
                  <c:v>5.8227848101265831</c:v>
                </c:pt>
                <c:pt idx="41">
                  <c:v>5.8114978490418459</c:v>
                </c:pt>
                <c:pt idx="42">
                  <c:v>5.6807617899047775</c:v>
                </c:pt>
                <c:pt idx="43">
                  <c:v>5.4615402770893819</c:v>
                </c:pt>
                <c:pt idx="44">
                  <c:v>5.3952181282897662</c:v>
                </c:pt>
                <c:pt idx="45">
                  <c:v>5.1864949061210748</c:v>
                </c:pt>
                <c:pt idx="46">
                  <c:v>5.0468189200569444</c:v>
                </c:pt>
                <c:pt idx="47">
                  <c:v>5.1141535194174752</c:v>
                </c:pt>
                <c:pt idx="48">
                  <c:v>4.9222704915089937</c:v>
                </c:pt>
                <c:pt idx="49">
                  <c:v>4.3676607248458224</c:v>
                </c:pt>
                <c:pt idx="50">
                  <c:v>4.3308948729267822</c:v>
                </c:pt>
                <c:pt idx="51">
                  <c:v>4.7786366830639491</c:v>
                </c:pt>
                <c:pt idx="52">
                  <c:v>4.6609221128021483</c:v>
                </c:pt>
                <c:pt idx="53">
                  <c:v>4.3042262608882682</c:v>
                </c:pt>
                <c:pt idx="54">
                  <c:v>4.7398162504324644</c:v>
                </c:pt>
                <c:pt idx="55">
                  <c:v>5.0492104563151408</c:v>
                </c:pt>
                <c:pt idx="56">
                  <c:v>5.6079968194468117</c:v>
                </c:pt>
                <c:pt idx="57">
                  <c:v>5.7638963552306208</c:v>
                </c:pt>
                <c:pt idx="58">
                  <c:v>5.8860247843394093</c:v>
                </c:pt>
                <c:pt idx="59">
                  <c:v>6.3195655423247485</c:v>
                </c:pt>
                <c:pt idx="60">
                  <c:v>5.217867242375406</c:v>
                </c:pt>
                <c:pt idx="61">
                  <c:v>5.6405251085842565</c:v>
                </c:pt>
              </c:numCache>
            </c:numRef>
          </c:val>
          <c:smooth val="0"/>
        </c:ser>
        <c:dLbls>
          <c:showLegendKey val="0"/>
          <c:showVal val="0"/>
          <c:showCatName val="0"/>
          <c:showSerName val="0"/>
          <c:showPercent val="0"/>
          <c:showBubbleSize val="0"/>
        </c:dLbls>
        <c:marker val="1"/>
        <c:smooth val="0"/>
        <c:axId val="104338944"/>
        <c:axId val="104340480"/>
      </c:lineChart>
      <c:catAx>
        <c:axId val="104338944"/>
        <c:scaling>
          <c:orientation val="minMax"/>
        </c:scaling>
        <c:delete val="0"/>
        <c:axPos val="b"/>
        <c:numFmt formatCode="General" sourceLinked="1"/>
        <c:majorTickMark val="out"/>
        <c:minorTickMark val="none"/>
        <c:tickLblPos val="nextTo"/>
        <c:crossAx val="104340480"/>
        <c:crosses val="autoZero"/>
        <c:auto val="1"/>
        <c:lblAlgn val="ctr"/>
        <c:lblOffset val="100"/>
        <c:noMultiLvlLbl val="0"/>
      </c:catAx>
      <c:valAx>
        <c:axId val="104340480"/>
        <c:scaling>
          <c:orientation val="minMax"/>
        </c:scaling>
        <c:delete val="0"/>
        <c:axPos val="l"/>
        <c:majorGridlines/>
        <c:numFmt formatCode="General" sourceLinked="1"/>
        <c:majorTickMark val="out"/>
        <c:minorTickMark val="none"/>
        <c:tickLblPos val="nextTo"/>
        <c:crossAx val="104338944"/>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dirty="0"/>
              <a:t>Debt</a:t>
            </a:r>
            <a:r>
              <a:rPr lang="en-US" sz="1200" baseline="0" dirty="0"/>
              <a:t> Relative to US GDP, 1952-2011</a:t>
            </a:r>
            <a:endParaRPr lang="en-US" sz="1200" dirty="0"/>
          </a:p>
        </c:rich>
      </c:tx>
      <c:layout/>
      <c:overlay val="0"/>
    </c:title>
    <c:autoTitleDeleted val="0"/>
    <c:plotArea>
      <c:layout/>
      <c:barChart>
        <c:barDir val="col"/>
        <c:grouping val="stacked"/>
        <c:varyColors val="0"/>
        <c:ser>
          <c:idx val="0"/>
          <c:order val="0"/>
          <c:tx>
            <c:v>Nonfinancial Sector</c:v>
          </c:tx>
          <c:invertIfNegative val="0"/>
          <c:cat>
            <c:numRef>
              <c:f>ltab1d!$A$2:$A$240</c:f>
              <c:numCache>
                <c:formatCode>General</c:formatCode>
                <c:ptCount val="239"/>
                <c:pt idx="0">
                  <c:v>195201</c:v>
                </c:pt>
                <c:pt idx="1">
                  <c:v>195202</c:v>
                </c:pt>
                <c:pt idx="2">
                  <c:v>195203</c:v>
                </c:pt>
                <c:pt idx="3">
                  <c:v>195204</c:v>
                </c:pt>
                <c:pt idx="4">
                  <c:v>195301</c:v>
                </c:pt>
                <c:pt idx="5">
                  <c:v>195302</c:v>
                </c:pt>
                <c:pt idx="6">
                  <c:v>195303</c:v>
                </c:pt>
                <c:pt idx="7">
                  <c:v>195304</c:v>
                </c:pt>
                <c:pt idx="8">
                  <c:v>195401</c:v>
                </c:pt>
                <c:pt idx="9">
                  <c:v>195402</c:v>
                </c:pt>
                <c:pt idx="10">
                  <c:v>195403</c:v>
                </c:pt>
                <c:pt idx="11">
                  <c:v>195404</c:v>
                </c:pt>
                <c:pt idx="12">
                  <c:v>195501</c:v>
                </c:pt>
                <c:pt idx="13">
                  <c:v>195502</c:v>
                </c:pt>
                <c:pt idx="14">
                  <c:v>195503</c:v>
                </c:pt>
                <c:pt idx="15">
                  <c:v>195504</c:v>
                </c:pt>
                <c:pt idx="16">
                  <c:v>195601</c:v>
                </c:pt>
                <c:pt idx="17">
                  <c:v>195602</c:v>
                </c:pt>
                <c:pt idx="18">
                  <c:v>195603</c:v>
                </c:pt>
                <c:pt idx="19">
                  <c:v>195604</c:v>
                </c:pt>
                <c:pt idx="20">
                  <c:v>195701</c:v>
                </c:pt>
                <c:pt idx="21">
                  <c:v>195702</c:v>
                </c:pt>
                <c:pt idx="22">
                  <c:v>195703</c:v>
                </c:pt>
                <c:pt idx="23">
                  <c:v>195704</c:v>
                </c:pt>
                <c:pt idx="24">
                  <c:v>195801</c:v>
                </c:pt>
                <c:pt idx="25">
                  <c:v>195802</c:v>
                </c:pt>
                <c:pt idx="26">
                  <c:v>195803</c:v>
                </c:pt>
                <c:pt idx="27">
                  <c:v>195804</c:v>
                </c:pt>
                <c:pt idx="28">
                  <c:v>195901</c:v>
                </c:pt>
                <c:pt idx="29">
                  <c:v>195902</c:v>
                </c:pt>
                <c:pt idx="30">
                  <c:v>195903</c:v>
                </c:pt>
                <c:pt idx="31">
                  <c:v>195904</c:v>
                </c:pt>
                <c:pt idx="32">
                  <c:v>196001</c:v>
                </c:pt>
                <c:pt idx="33">
                  <c:v>196002</c:v>
                </c:pt>
                <c:pt idx="34">
                  <c:v>196003</c:v>
                </c:pt>
                <c:pt idx="35">
                  <c:v>196004</c:v>
                </c:pt>
                <c:pt idx="36">
                  <c:v>196101</c:v>
                </c:pt>
                <c:pt idx="37">
                  <c:v>196102</c:v>
                </c:pt>
                <c:pt idx="38">
                  <c:v>196103</c:v>
                </c:pt>
                <c:pt idx="39">
                  <c:v>196104</c:v>
                </c:pt>
                <c:pt idx="40">
                  <c:v>196201</c:v>
                </c:pt>
                <c:pt idx="41">
                  <c:v>196202</c:v>
                </c:pt>
                <c:pt idx="42">
                  <c:v>196203</c:v>
                </c:pt>
                <c:pt idx="43">
                  <c:v>196204</c:v>
                </c:pt>
                <c:pt idx="44">
                  <c:v>196301</c:v>
                </c:pt>
                <c:pt idx="45">
                  <c:v>196302</c:v>
                </c:pt>
                <c:pt idx="46">
                  <c:v>196303</c:v>
                </c:pt>
                <c:pt idx="47">
                  <c:v>196304</c:v>
                </c:pt>
                <c:pt idx="48">
                  <c:v>196401</c:v>
                </c:pt>
                <c:pt idx="49">
                  <c:v>196402</c:v>
                </c:pt>
                <c:pt idx="50">
                  <c:v>196403</c:v>
                </c:pt>
                <c:pt idx="51">
                  <c:v>196404</c:v>
                </c:pt>
                <c:pt idx="52">
                  <c:v>196501</c:v>
                </c:pt>
                <c:pt idx="53">
                  <c:v>196502</c:v>
                </c:pt>
                <c:pt idx="54">
                  <c:v>196503</c:v>
                </c:pt>
                <c:pt idx="55">
                  <c:v>196504</c:v>
                </c:pt>
                <c:pt idx="56">
                  <c:v>196601</c:v>
                </c:pt>
                <c:pt idx="57">
                  <c:v>196602</c:v>
                </c:pt>
                <c:pt idx="58">
                  <c:v>196603</c:v>
                </c:pt>
                <c:pt idx="59">
                  <c:v>196604</c:v>
                </c:pt>
                <c:pt idx="60">
                  <c:v>196701</c:v>
                </c:pt>
                <c:pt idx="61">
                  <c:v>196702</c:v>
                </c:pt>
                <c:pt idx="62">
                  <c:v>196703</c:v>
                </c:pt>
                <c:pt idx="63">
                  <c:v>196704</c:v>
                </c:pt>
                <c:pt idx="64">
                  <c:v>196801</c:v>
                </c:pt>
                <c:pt idx="65">
                  <c:v>196802</c:v>
                </c:pt>
                <c:pt idx="66">
                  <c:v>196803</c:v>
                </c:pt>
                <c:pt idx="67">
                  <c:v>196804</c:v>
                </c:pt>
                <c:pt idx="68">
                  <c:v>196901</c:v>
                </c:pt>
                <c:pt idx="69">
                  <c:v>196902</c:v>
                </c:pt>
                <c:pt idx="70">
                  <c:v>196903</c:v>
                </c:pt>
                <c:pt idx="71">
                  <c:v>196904</c:v>
                </c:pt>
                <c:pt idx="72">
                  <c:v>197001</c:v>
                </c:pt>
                <c:pt idx="73">
                  <c:v>197002</c:v>
                </c:pt>
                <c:pt idx="74">
                  <c:v>197003</c:v>
                </c:pt>
                <c:pt idx="75">
                  <c:v>197004</c:v>
                </c:pt>
                <c:pt idx="76">
                  <c:v>197101</c:v>
                </c:pt>
                <c:pt idx="77">
                  <c:v>197102</c:v>
                </c:pt>
                <c:pt idx="78">
                  <c:v>197103</c:v>
                </c:pt>
                <c:pt idx="79">
                  <c:v>197104</c:v>
                </c:pt>
                <c:pt idx="80">
                  <c:v>197201</c:v>
                </c:pt>
                <c:pt idx="81">
                  <c:v>197202</c:v>
                </c:pt>
                <c:pt idx="82">
                  <c:v>197203</c:v>
                </c:pt>
                <c:pt idx="83">
                  <c:v>197204</c:v>
                </c:pt>
                <c:pt idx="84">
                  <c:v>197301</c:v>
                </c:pt>
                <c:pt idx="85">
                  <c:v>197302</c:v>
                </c:pt>
                <c:pt idx="86">
                  <c:v>197303</c:v>
                </c:pt>
                <c:pt idx="87">
                  <c:v>197304</c:v>
                </c:pt>
                <c:pt idx="88">
                  <c:v>197401</c:v>
                </c:pt>
                <c:pt idx="89">
                  <c:v>197402</c:v>
                </c:pt>
                <c:pt idx="90">
                  <c:v>197403</c:v>
                </c:pt>
                <c:pt idx="91">
                  <c:v>197404</c:v>
                </c:pt>
                <c:pt idx="92">
                  <c:v>197501</c:v>
                </c:pt>
                <c:pt idx="93">
                  <c:v>197502</c:v>
                </c:pt>
                <c:pt idx="94">
                  <c:v>197503</c:v>
                </c:pt>
                <c:pt idx="95">
                  <c:v>197504</c:v>
                </c:pt>
                <c:pt idx="96">
                  <c:v>197601</c:v>
                </c:pt>
                <c:pt idx="97">
                  <c:v>197602</c:v>
                </c:pt>
                <c:pt idx="98">
                  <c:v>197603</c:v>
                </c:pt>
                <c:pt idx="99">
                  <c:v>197604</c:v>
                </c:pt>
                <c:pt idx="100">
                  <c:v>197701</c:v>
                </c:pt>
                <c:pt idx="101">
                  <c:v>197702</c:v>
                </c:pt>
                <c:pt idx="102">
                  <c:v>197703</c:v>
                </c:pt>
                <c:pt idx="103">
                  <c:v>197704</c:v>
                </c:pt>
                <c:pt idx="104">
                  <c:v>197801</c:v>
                </c:pt>
                <c:pt idx="105">
                  <c:v>197802</c:v>
                </c:pt>
                <c:pt idx="106">
                  <c:v>197803</c:v>
                </c:pt>
                <c:pt idx="107">
                  <c:v>197804</c:v>
                </c:pt>
                <c:pt idx="108">
                  <c:v>197901</c:v>
                </c:pt>
                <c:pt idx="109">
                  <c:v>197902</c:v>
                </c:pt>
                <c:pt idx="110">
                  <c:v>197903</c:v>
                </c:pt>
                <c:pt idx="111">
                  <c:v>197904</c:v>
                </c:pt>
                <c:pt idx="112">
                  <c:v>198001</c:v>
                </c:pt>
                <c:pt idx="113">
                  <c:v>198002</c:v>
                </c:pt>
                <c:pt idx="114">
                  <c:v>198003</c:v>
                </c:pt>
                <c:pt idx="115">
                  <c:v>198004</c:v>
                </c:pt>
                <c:pt idx="116">
                  <c:v>198101</c:v>
                </c:pt>
                <c:pt idx="117">
                  <c:v>198102</c:v>
                </c:pt>
                <c:pt idx="118">
                  <c:v>198103</c:v>
                </c:pt>
                <c:pt idx="119">
                  <c:v>198104</c:v>
                </c:pt>
                <c:pt idx="120">
                  <c:v>198201</c:v>
                </c:pt>
                <c:pt idx="121">
                  <c:v>198202</c:v>
                </c:pt>
                <c:pt idx="122">
                  <c:v>198203</c:v>
                </c:pt>
                <c:pt idx="123">
                  <c:v>198204</c:v>
                </c:pt>
                <c:pt idx="124">
                  <c:v>198301</c:v>
                </c:pt>
                <c:pt idx="125">
                  <c:v>198302</c:v>
                </c:pt>
                <c:pt idx="126">
                  <c:v>198303</c:v>
                </c:pt>
                <c:pt idx="127">
                  <c:v>198304</c:v>
                </c:pt>
                <c:pt idx="128">
                  <c:v>198401</c:v>
                </c:pt>
                <c:pt idx="129">
                  <c:v>198402</c:v>
                </c:pt>
                <c:pt idx="130">
                  <c:v>198403</c:v>
                </c:pt>
                <c:pt idx="131">
                  <c:v>198404</c:v>
                </c:pt>
                <c:pt idx="132">
                  <c:v>198501</c:v>
                </c:pt>
                <c:pt idx="133">
                  <c:v>198502</c:v>
                </c:pt>
                <c:pt idx="134">
                  <c:v>198503</c:v>
                </c:pt>
                <c:pt idx="135">
                  <c:v>198504</c:v>
                </c:pt>
                <c:pt idx="136">
                  <c:v>198601</c:v>
                </c:pt>
                <c:pt idx="137">
                  <c:v>198602</c:v>
                </c:pt>
                <c:pt idx="138">
                  <c:v>198603</c:v>
                </c:pt>
                <c:pt idx="139">
                  <c:v>198604</c:v>
                </c:pt>
                <c:pt idx="140">
                  <c:v>198701</c:v>
                </c:pt>
                <c:pt idx="141">
                  <c:v>198702</c:v>
                </c:pt>
                <c:pt idx="142">
                  <c:v>198703</c:v>
                </c:pt>
                <c:pt idx="143">
                  <c:v>198704</c:v>
                </c:pt>
                <c:pt idx="144">
                  <c:v>198801</c:v>
                </c:pt>
                <c:pt idx="145">
                  <c:v>198802</c:v>
                </c:pt>
                <c:pt idx="146">
                  <c:v>198803</c:v>
                </c:pt>
                <c:pt idx="147">
                  <c:v>198804</c:v>
                </c:pt>
                <c:pt idx="148">
                  <c:v>198901</c:v>
                </c:pt>
                <c:pt idx="149">
                  <c:v>198902</c:v>
                </c:pt>
                <c:pt idx="150">
                  <c:v>198903</c:v>
                </c:pt>
                <c:pt idx="151">
                  <c:v>198904</c:v>
                </c:pt>
                <c:pt idx="152">
                  <c:v>199001</c:v>
                </c:pt>
                <c:pt idx="153">
                  <c:v>199002</c:v>
                </c:pt>
                <c:pt idx="154">
                  <c:v>199003</c:v>
                </c:pt>
                <c:pt idx="155">
                  <c:v>199004</c:v>
                </c:pt>
                <c:pt idx="156">
                  <c:v>199101</c:v>
                </c:pt>
                <c:pt idx="157">
                  <c:v>199102</c:v>
                </c:pt>
                <c:pt idx="158">
                  <c:v>199103</c:v>
                </c:pt>
                <c:pt idx="159">
                  <c:v>199104</c:v>
                </c:pt>
                <c:pt idx="160">
                  <c:v>199201</c:v>
                </c:pt>
                <c:pt idx="161">
                  <c:v>199202</c:v>
                </c:pt>
                <c:pt idx="162">
                  <c:v>199203</c:v>
                </c:pt>
                <c:pt idx="163">
                  <c:v>199204</c:v>
                </c:pt>
                <c:pt idx="164">
                  <c:v>199301</c:v>
                </c:pt>
                <c:pt idx="165">
                  <c:v>199302</c:v>
                </c:pt>
                <c:pt idx="166">
                  <c:v>199303</c:v>
                </c:pt>
                <c:pt idx="167">
                  <c:v>199304</c:v>
                </c:pt>
                <c:pt idx="168">
                  <c:v>199401</c:v>
                </c:pt>
                <c:pt idx="169">
                  <c:v>199402</c:v>
                </c:pt>
                <c:pt idx="170">
                  <c:v>199403</c:v>
                </c:pt>
                <c:pt idx="171">
                  <c:v>199404</c:v>
                </c:pt>
                <c:pt idx="172">
                  <c:v>199501</c:v>
                </c:pt>
                <c:pt idx="173">
                  <c:v>199502</c:v>
                </c:pt>
                <c:pt idx="174">
                  <c:v>199503</c:v>
                </c:pt>
                <c:pt idx="175">
                  <c:v>199504</c:v>
                </c:pt>
                <c:pt idx="176">
                  <c:v>199601</c:v>
                </c:pt>
                <c:pt idx="177">
                  <c:v>199602</c:v>
                </c:pt>
                <c:pt idx="178">
                  <c:v>199603</c:v>
                </c:pt>
                <c:pt idx="179">
                  <c:v>199604</c:v>
                </c:pt>
                <c:pt idx="180">
                  <c:v>199701</c:v>
                </c:pt>
                <c:pt idx="181">
                  <c:v>199702</c:v>
                </c:pt>
                <c:pt idx="182">
                  <c:v>199703</c:v>
                </c:pt>
                <c:pt idx="183">
                  <c:v>199704</c:v>
                </c:pt>
                <c:pt idx="184">
                  <c:v>199801</c:v>
                </c:pt>
                <c:pt idx="185">
                  <c:v>199802</c:v>
                </c:pt>
                <c:pt idx="186">
                  <c:v>199803</c:v>
                </c:pt>
                <c:pt idx="187">
                  <c:v>199804</c:v>
                </c:pt>
                <c:pt idx="188">
                  <c:v>199901</c:v>
                </c:pt>
                <c:pt idx="189">
                  <c:v>199902</c:v>
                </c:pt>
                <c:pt idx="190">
                  <c:v>199903</c:v>
                </c:pt>
                <c:pt idx="191">
                  <c:v>199904</c:v>
                </c:pt>
                <c:pt idx="192">
                  <c:v>200001</c:v>
                </c:pt>
                <c:pt idx="193">
                  <c:v>200002</c:v>
                </c:pt>
                <c:pt idx="194">
                  <c:v>200003</c:v>
                </c:pt>
                <c:pt idx="195">
                  <c:v>200004</c:v>
                </c:pt>
                <c:pt idx="196">
                  <c:v>200101</c:v>
                </c:pt>
                <c:pt idx="197">
                  <c:v>200102</c:v>
                </c:pt>
                <c:pt idx="198">
                  <c:v>200103</c:v>
                </c:pt>
                <c:pt idx="199">
                  <c:v>200104</c:v>
                </c:pt>
                <c:pt idx="200">
                  <c:v>200201</c:v>
                </c:pt>
                <c:pt idx="201">
                  <c:v>200202</c:v>
                </c:pt>
                <c:pt idx="202">
                  <c:v>200203</c:v>
                </c:pt>
                <c:pt idx="203">
                  <c:v>200204</c:v>
                </c:pt>
                <c:pt idx="204">
                  <c:v>200301</c:v>
                </c:pt>
                <c:pt idx="205">
                  <c:v>200302</c:v>
                </c:pt>
                <c:pt idx="206">
                  <c:v>200303</c:v>
                </c:pt>
                <c:pt idx="207">
                  <c:v>200304</c:v>
                </c:pt>
                <c:pt idx="208">
                  <c:v>200401</c:v>
                </c:pt>
                <c:pt idx="209">
                  <c:v>200402</c:v>
                </c:pt>
                <c:pt idx="210">
                  <c:v>200403</c:v>
                </c:pt>
                <c:pt idx="211">
                  <c:v>200404</c:v>
                </c:pt>
                <c:pt idx="212">
                  <c:v>200501</c:v>
                </c:pt>
                <c:pt idx="213">
                  <c:v>200502</c:v>
                </c:pt>
                <c:pt idx="214">
                  <c:v>200503</c:v>
                </c:pt>
                <c:pt idx="215">
                  <c:v>200504</c:v>
                </c:pt>
                <c:pt idx="216">
                  <c:v>200601</c:v>
                </c:pt>
                <c:pt idx="217">
                  <c:v>200602</c:v>
                </c:pt>
                <c:pt idx="218">
                  <c:v>200603</c:v>
                </c:pt>
                <c:pt idx="219">
                  <c:v>200604</c:v>
                </c:pt>
                <c:pt idx="220">
                  <c:v>200701</c:v>
                </c:pt>
                <c:pt idx="221">
                  <c:v>200702</c:v>
                </c:pt>
                <c:pt idx="222">
                  <c:v>200703</c:v>
                </c:pt>
                <c:pt idx="223">
                  <c:v>200704</c:v>
                </c:pt>
                <c:pt idx="224">
                  <c:v>200801</c:v>
                </c:pt>
                <c:pt idx="225">
                  <c:v>200802</c:v>
                </c:pt>
                <c:pt idx="226">
                  <c:v>200803</c:v>
                </c:pt>
                <c:pt idx="227">
                  <c:v>200804</c:v>
                </c:pt>
                <c:pt idx="228">
                  <c:v>200901</c:v>
                </c:pt>
                <c:pt idx="229">
                  <c:v>200902</c:v>
                </c:pt>
                <c:pt idx="230">
                  <c:v>200903</c:v>
                </c:pt>
                <c:pt idx="231">
                  <c:v>200904</c:v>
                </c:pt>
                <c:pt idx="232">
                  <c:v>201001</c:v>
                </c:pt>
                <c:pt idx="233">
                  <c:v>201002</c:v>
                </c:pt>
                <c:pt idx="234">
                  <c:v>201003</c:v>
                </c:pt>
                <c:pt idx="235">
                  <c:v>201004</c:v>
                </c:pt>
                <c:pt idx="236">
                  <c:v>201101</c:v>
                </c:pt>
                <c:pt idx="237">
                  <c:v>201102</c:v>
                </c:pt>
                <c:pt idx="238">
                  <c:v>201103</c:v>
                </c:pt>
              </c:numCache>
            </c:numRef>
          </c:cat>
          <c:val>
            <c:numRef>
              <c:f>ltab1d!$E$2:$E$240</c:f>
              <c:numCache>
                <c:formatCode>General</c:formatCode>
                <c:ptCount val="239"/>
                <c:pt idx="0">
                  <c:v>121.9135099428259</c:v>
                </c:pt>
                <c:pt idx="1">
                  <c:v>123.92818704083921</c:v>
                </c:pt>
                <c:pt idx="2">
                  <c:v>124.46470811389807</c:v>
                </c:pt>
                <c:pt idx="3">
                  <c:v>123.5138410168031</c:v>
                </c:pt>
                <c:pt idx="4">
                  <c:v>121.76575528920486</c:v>
                </c:pt>
                <c:pt idx="5">
                  <c:v>122.38832541797788</c:v>
                </c:pt>
                <c:pt idx="6">
                  <c:v>125.8394800301234</c:v>
                </c:pt>
                <c:pt idx="7">
                  <c:v>129.82098152882679</c:v>
                </c:pt>
                <c:pt idx="8">
                  <c:v>129.66563535145997</c:v>
                </c:pt>
                <c:pt idx="9">
                  <c:v>130.84501685033129</c:v>
                </c:pt>
                <c:pt idx="10">
                  <c:v>131.25100120538565</c:v>
                </c:pt>
                <c:pt idx="11">
                  <c:v>131.78113428481919</c:v>
                </c:pt>
                <c:pt idx="12">
                  <c:v>127.94918736043041</c:v>
                </c:pt>
                <c:pt idx="13">
                  <c:v>127.66074996775143</c:v>
                </c:pt>
                <c:pt idx="14">
                  <c:v>127.68842711576698</c:v>
                </c:pt>
                <c:pt idx="15">
                  <c:v>129.22574556790863</c:v>
                </c:pt>
                <c:pt idx="16">
                  <c:v>128.91883309439197</c:v>
                </c:pt>
                <c:pt idx="17">
                  <c:v>128.13682607904514</c:v>
                </c:pt>
                <c:pt idx="18">
                  <c:v>128.47417182956846</c:v>
                </c:pt>
                <c:pt idx="19">
                  <c:v>128.64988997549557</c:v>
                </c:pt>
                <c:pt idx="20">
                  <c:v>126.88667379754006</c:v>
                </c:pt>
                <c:pt idx="21">
                  <c:v>127.04812887798016</c:v>
                </c:pt>
                <c:pt idx="22">
                  <c:v>127.37938768115164</c:v>
                </c:pt>
                <c:pt idx="23">
                  <c:v>130.76811402643946</c:v>
                </c:pt>
                <c:pt idx="24">
                  <c:v>133.27532157971146</c:v>
                </c:pt>
                <c:pt idx="25">
                  <c:v>133.9789843222957</c:v>
                </c:pt>
                <c:pt idx="26">
                  <c:v>131.69577651101611</c:v>
                </c:pt>
                <c:pt idx="27">
                  <c:v>132.00978178616569</c:v>
                </c:pt>
                <c:pt idx="28">
                  <c:v>130.35339468797932</c:v>
                </c:pt>
                <c:pt idx="29">
                  <c:v>129.76335398962792</c:v>
                </c:pt>
                <c:pt idx="30">
                  <c:v>132.43139765016338</c:v>
                </c:pt>
                <c:pt idx="31">
                  <c:v>134.42184717421549</c:v>
                </c:pt>
                <c:pt idx="32">
                  <c:v>131.36029997798744</c:v>
                </c:pt>
                <c:pt idx="33">
                  <c:v>133.46915891402887</c:v>
                </c:pt>
                <c:pt idx="34">
                  <c:v>134.49819551914035</c:v>
                </c:pt>
                <c:pt idx="35">
                  <c:v>138.40012069084048</c:v>
                </c:pt>
                <c:pt idx="36">
                  <c:v>137.58909174247634</c:v>
                </c:pt>
                <c:pt idx="37">
                  <c:v>136.73156659586112</c:v>
                </c:pt>
                <c:pt idx="38">
                  <c:v>136.63008463008464</c:v>
                </c:pt>
                <c:pt idx="39">
                  <c:v>136.59141810942444</c:v>
                </c:pt>
                <c:pt idx="40">
                  <c:v>134.54786910858431</c:v>
                </c:pt>
                <c:pt idx="41">
                  <c:v>135.37598439035096</c:v>
                </c:pt>
                <c:pt idx="42">
                  <c:v>135.66748358535784</c:v>
                </c:pt>
                <c:pt idx="43">
                  <c:v>138.4388241123707</c:v>
                </c:pt>
                <c:pt idx="44">
                  <c:v>137.6039704210273</c:v>
                </c:pt>
                <c:pt idx="45">
                  <c:v>138.22096780791099</c:v>
                </c:pt>
                <c:pt idx="46">
                  <c:v>137.17520499028743</c:v>
                </c:pt>
                <c:pt idx="47">
                  <c:v>138.45025731695765</c:v>
                </c:pt>
                <c:pt idx="48">
                  <c:v>136.32790912827363</c:v>
                </c:pt>
                <c:pt idx="49">
                  <c:v>136.97277853245402</c:v>
                </c:pt>
                <c:pt idx="50">
                  <c:v>136.9486686911232</c:v>
                </c:pt>
                <c:pt idx="51">
                  <c:v>139.26206384118743</c:v>
                </c:pt>
                <c:pt idx="52">
                  <c:v>136.87215563611693</c:v>
                </c:pt>
                <c:pt idx="53">
                  <c:v>136.85345436264734</c:v>
                </c:pt>
                <c:pt idx="54">
                  <c:v>135.48761636589532</c:v>
                </c:pt>
                <c:pt idx="55">
                  <c:v>134.85948986895534</c:v>
                </c:pt>
                <c:pt idx="56">
                  <c:v>132.5602818016101</c:v>
                </c:pt>
                <c:pt idx="57">
                  <c:v>133.47757797224091</c:v>
                </c:pt>
                <c:pt idx="58">
                  <c:v>132.86814062444842</c:v>
                </c:pt>
                <c:pt idx="59">
                  <c:v>133.28458867355866</c:v>
                </c:pt>
                <c:pt idx="60">
                  <c:v>132.76218380319065</c:v>
                </c:pt>
                <c:pt idx="61">
                  <c:v>133.48153480951083</c:v>
                </c:pt>
                <c:pt idx="62">
                  <c:v>133.66853923187392</c:v>
                </c:pt>
                <c:pt idx="63">
                  <c:v>135.03666584183671</c:v>
                </c:pt>
                <c:pt idx="64">
                  <c:v>132.65801605848708</c:v>
                </c:pt>
                <c:pt idx="65">
                  <c:v>131.39046536141748</c:v>
                </c:pt>
                <c:pt idx="66">
                  <c:v>131.88050440352282</c:v>
                </c:pt>
                <c:pt idx="67">
                  <c:v>132.80514495005977</c:v>
                </c:pt>
                <c:pt idx="68">
                  <c:v>130.87093262620229</c:v>
                </c:pt>
                <c:pt idx="69">
                  <c:v>130.69575934408292</c:v>
                </c:pt>
                <c:pt idx="70">
                  <c:v>130.49785055349628</c:v>
                </c:pt>
                <c:pt idx="71">
                  <c:v>132.44715060261353</c:v>
                </c:pt>
                <c:pt idx="72">
                  <c:v>131.7301651442173</c:v>
                </c:pt>
                <c:pt idx="73">
                  <c:v>131.76450203375981</c:v>
                </c:pt>
                <c:pt idx="74">
                  <c:v>132.09983959790003</c:v>
                </c:pt>
                <c:pt idx="75">
                  <c:v>134.91212454271607</c:v>
                </c:pt>
                <c:pt idx="76">
                  <c:v>131.05357918577997</c:v>
                </c:pt>
                <c:pt idx="77">
                  <c:v>131.87043524041329</c:v>
                </c:pt>
                <c:pt idx="78">
                  <c:v>132.72970377172638</c:v>
                </c:pt>
                <c:pt idx="79">
                  <c:v>135.07383677655983</c:v>
                </c:pt>
                <c:pt idx="80">
                  <c:v>132.98096434438108</c:v>
                </c:pt>
                <c:pt idx="81">
                  <c:v>132.05717265132174</c:v>
                </c:pt>
                <c:pt idx="82">
                  <c:v>132.45311261776877</c:v>
                </c:pt>
                <c:pt idx="83">
                  <c:v>133.0010865898644</c:v>
                </c:pt>
                <c:pt idx="84">
                  <c:v>131.72603679577318</c:v>
                </c:pt>
                <c:pt idx="85">
                  <c:v>131.56249156918517</c:v>
                </c:pt>
                <c:pt idx="86">
                  <c:v>132.85501443873031</c:v>
                </c:pt>
                <c:pt idx="87">
                  <c:v>132.38597037712697</c:v>
                </c:pt>
                <c:pt idx="88">
                  <c:v>133.32033653414078</c:v>
                </c:pt>
                <c:pt idx="89">
                  <c:v>133.25186568546303</c:v>
                </c:pt>
                <c:pt idx="90">
                  <c:v>133.72395463437226</c:v>
                </c:pt>
                <c:pt idx="91">
                  <c:v>133.30660690250326</c:v>
                </c:pt>
                <c:pt idx="92">
                  <c:v>133.76346744333782</c:v>
                </c:pt>
                <c:pt idx="93">
                  <c:v>133.71659708147169</c:v>
                </c:pt>
                <c:pt idx="94">
                  <c:v>132.13275370583241</c:v>
                </c:pt>
                <c:pt idx="95">
                  <c:v>131.96394001594004</c:v>
                </c:pt>
                <c:pt idx="96">
                  <c:v>130.36098354938093</c:v>
                </c:pt>
                <c:pt idx="97">
                  <c:v>131.51649784174575</c:v>
                </c:pt>
                <c:pt idx="98">
                  <c:v>132.51045467283745</c:v>
                </c:pt>
                <c:pt idx="99">
                  <c:v>132.9421054139732</c:v>
                </c:pt>
                <c:pt idx="100">
                  <c:v>132.42656552989249</c:v>
                </c:pt>
                <c:pt idx="101">
                  <c:v>131.79333989951252</c:v>
                </c:pt>
                <c:pt idx="102">
                  <c:v>132.11779278178207</c:v>
                </c:pt>
                <c:pt idx="103">
                  <c:v>133.90830599410185</c:v>
                </c:pt>
                <c:pt idx="104">
                  <c:v>135.18845448707808</c:v>
                </c:pt>
                <c:pt idx="105">
                  <c:v>132.14957856184807</c:v>
                </c:pt>
                <c:pt idx="106">
                  <c:v>132.94382087908369</c:v>
                </c:pt>
                <c:pt idx="107">
                  <c:v>132.91264510825769</c:v>
                </c:pt>
                <c:pt idx="108">
                  <c:v>133.62127899348519</c:v>
                </c:pt>
                <c:pt idx="109">
                  <c:v>134.21202624085572</c:v>
                </c:pt>
                <c:pt idx="110">
                  <c:v>134.59925577115848</c:v>
                </c:pt>
                <c:pt idx="111">
                  <c:v>135.48007069263744</c:v>
                </c:pt>
                <c:pt idx="112">
                  <c:v>135.58706554961429</c:v>
                </c:pt>
                <c:pt idx="113">
                  <c:v>137.38797719661468</c:v>
                </c:pt>
                <c:pt idx="114">
                  <c:v>137.9915876324194</c:v>
                </c:pt>
                <c:pt idx="115">
                  <c:v>135.612960720008</c:v>
                </c:pt>
                <c:pt idx="116">
                  <c:v>132.41307821682369</c:v>
                </c:pt>
                <c:pt idx="117">
                  <c:v>134.21414826547004</c:v>
                </c:pt>
                <c:pt idx="118">
                  <c:v>133.75244647037826</c:v>
                </c:pt>
                <c:pt idx="119">
                  <c:v>136.53036029431559</c:v>
                </c:pt>
                <c:pt idx="120">
                  <c:v>139.7345740974888</c:v>
                </c:pt>
                <c:pt idx="121">
                  <c:v>140.23507333969775</c:v>
                </c:pt>
                <c:pt idx="122">
                  <c:v>142.31012025195648</c:v>
                </c:pt>
                <c:pt idx="123">
                  <c:v>144.40449506041463</c:v>
                </c:pt>
                <c:pt idx="124">
                  <c:v>144.58236036161273</c:v>
                </c:pt>
                <c:pt idx="125">
                  <c:v>144.70236939713448</c:v>
                </c:pt>
                <c:pt idx="126">
                  <c:v>144.78320491472633</c:v>
                </c:pt>
                <c:pt idx="127">
                  <c:v>145.31049864809611</c:v>
                </c:pt>
                <c:pt idx="128">
                  <c:v>144.89880448034899</c:v>
                </c:pt>
                <c:pt idx="129">
                  <c:v>146.34083653308804</c:v>
                </c:pt>
                <c:pt idx="130">
                  <c:v>148.70297925682314</c:v>
                </c:pt>
                <c:pt idx="131">
                  <c:v>152.36150554096827</c:v>
                </c:pt>
                <c:pt idx="132">
                  <c:v>153.94521314526989</c:v>
                </c:pt>
                <c:pt idx="133">
                  <c:v>156.90915635314963</c:v>
                </c:pt>
                <c:pt idx="134">
                  <c:v>158.71364247144541</c:v>
                </c:pt>
                <c:pt idx="135">
                  <c:v>164.93552593098917</c:v>
                </c:pt>
                <c:pt idx="136">
                  <c:v>165.34433911460872</c:v>
                </c:pt>
                <c:pt idx="137">
                  <c:v>169.01793229366015</c:v>
                </c:pt>
                <c:pt idx="138">
                  <c:v>171.34292029339332</c:v>
                </c:pt>
                <c:pt idx="139">
                  <c:v>175.34168061034345</c:v>
                </c:pt>
                <c:pt idx="140">
                  <c:v>175.44433704619934</c:v>
                </c:pt>
                <c:pt idx="141">
                  <c:v>176.84926120020322</c:v>
                </c:pt>
                <c:pt idx="142">
                  <c:v>177.59879458672219</c:v>
                </c:pt>
                <c:pt idx="143">
                  <c:v>177.55222698330653</c:v>
                </c:pt>
                <c:pt idx="144">
                  <c:v>178.50877618406747</c:v>
                </c:pt>
                <c:pt idx="145">
                  <c:v>178.51185321803052</c:v>
                </c:pt>
                <c:pt idx="146">
                  <c:v>179.2760968457936</c:v>
                </c:pt>
                <c:pt idx="147">
                  <c:v>179.97851460547869</c:v>
                </c:pt>
                <c:pt idx="148">
                  <c:v>179.21425225419847</c:v>
                </c:pt>
                <c:pt idx="149">
                  <c:v>179.27430798323817</c:v>
                </c:pt>
                <c:pt idx="150">
                  <c:v>179.62522863087517</c:v>
                </c:pt>
                <c:pt idx="151">
                  <c:v>181.88019618248211</c:v>
                </c:pt>
                <c:pt idx="152">
                  <c:v>181.24872979595096</c:v>
                </c:pt>
                <c:pt idx="153">
                  <c:v>181.23129145741211</c:v>
                </c:pt>
                <c:pt idx="154">
                  <c:v>182.40502171818505</c:v>
                </c:pt>
                <c:pt idx="155">
                  <c:v>185.34007895705119</c:v>
                </c:pt>
                <c:pt idx="156">
                  <c:v>185.28210662652279</c:v>
                </c:pt>
                <c:pt idx="157">
                  <c:v>185.00249680435545</c:v>
                </c:pt>
                <c:pt idx="158">
                  <c:v>184.94020042852844</c:v>
                </c:pt>
                <c:pt idx="159">
                  <c:v>185.49566738859073</c:v>
                </c:pt>
                <c:pt idx="160">
                  <c:v>184.40362447960558</c:v>
                </c:pt>
                <c:pt idx="161">
                  <c:v>183.16639926648688</c:v>
                </c:pt>
                <c:pt idx="162">
                  <c:v>182.66411912683142</c:v>
                </c:pt>
                <c:pt idx="163">
                  <c:v>181.97068114573679</c:v>
                </c:pt>
                <c:pt idx="164">
                  <c:v>181.66472813730047</c:v>
                </c:pt>
                <c:pt idx="165">
                  <c:v>182.10356832724344</c:v>
                </c:pt>
                <c:pt idx="166">
                  <c:v>182.45198975168958</c:v>
                </c:pt>
                <c:pt idx="167">
                  <c:v>181.85628240102332</c:v>
                </c:pt>
                <c:pt idx="168">
                  <c:v>180.96448015060011</c:v>
                </c:pt>
                <c:pt idx="169">
                  <c:v>179.35812662516815</c:v>
                </c:pt>
                <c:pt idx="170">
                  <c:v>179.19509062134077</c:v>
                </c:pt>
                <c:pt idx="171">
                  <c:v>178.99001824446927</c:v>
                </c:pt>
                <c:pt idx="172">
                  <c:v>179.83364822970853</c:v>
                </c:pt>
                <c:pt idx="173">
                  <c:v>181.35607611527325</c:v>
                </c:pt>
                <c:pt idx="174">
                  <c:v>180.9395703285233</c:v>
                </c:pt>
                <c:pt idx="175">
                  <c:v>181.20505097484349</c:v>
                </c:pt>
                <c:pt idx="176">
                  <c:v>181.63771732787862</c:v>
                </c:pt>
                <c:pt idx="177">
                  <c:v>179.92251573662318</c:v>
                </c:pt>
                <c:pt idx="178">
                  <c:v>180.01369909875049</c:v>
                </c:pt>
                <c:pt idx="179">
                  <c:v>179.48223341396005</c:v>
                </c:pt>
                <c:pt idx="180">
                  <c:v>179.13508713608294</c:v>
                </c:pt>
                <c:pt idx="181">
                  <c:v>177.72932135335697</c:v>
                </c:pt>
                <c:pt idx="182">
                  <c:v>177.5413242386758</c:v>
                </c:pt>
                <c:pt idx="183">
                  <c:v>178.83020775627176</c:v>
                </c:pt>
                <c:pt idx="184">
                  <c:v>179.66956356229679</c:v>
                </c:pt>
                <c:pt idx="185">
                  <c:v>180.36159141585745</c:v>
                </c:pt>
                <c:pt idx="186">
                  <c:v>179.67330028786498</c:v>
                </c:pt>
                <c:pt idx="187">
                  <c:v>179.63237470630114</c:v>
                </c:pt>
                <c:pt idx="188">
                  <c:v>180.44727457554865</c:v>
                </c:pt>
                <c:pt idx="189">
                  <c:v>180.14622461497925</c:v>
                </c:pt>
                <c:pt idx="190">
                  <c:v>180.62164267116464</c:v>
                </c:pt>
                <c:pt idx="191">
                  <c:v>179.97310664914744</c:v>
                </c:pt>
                <c:pt idx="192">
                  <c:v>180.38446237091819</c:v>
                </c:pt>
                <c:pt idx="193">
                  <c:v>177.7324024637355</c:v>
                </c:pt>
                <c:pt idx="194">
                  <c:v>178.55069047990543</c:v>
                </c:pt>
                <c:pt idx="195">
                  <c:v>179.32589317621546</c:v>
                </c:pt>
                <c:pt idx="196">
                  <c:v>181.1032549092599</c:v>
                </c:pt>
                <c:pt idx="197">
                  <c:v>180.69308213819647</c:v>
                </c:pt>
                <c:pt idx="198">
                  <c:v>183.84592244691999</c:v>
                </c:pt>
                <c:pt idx="199">
                  <c:v>186.03341652583006</c:v>
                </c:pt>
                <c:pt idx="200">
                  <c:v>186.40206661521276</c:v>
                </c:pt>
                <c:pt idx="201">
                  <c:v>187.65844102949907</c:v>
                </c:pt>
                <c:pt idx="202">
                  <c:v>189.17371476542428</c:v>
                </c:pt>
                <c:pt idx="203">
                  <c:v>192.40518450140462</c:v>
                </c:pt>
                <c:pt idx="204">
                  <c:v>193.13616117045876</c:v>
                </c:pt>
                <c:pt idx="205">
                  <c:v>195.73576258161634</c:v>
                </c:pt>
                <c:pt idx="206">
                  <c:v>195.23412983292877</c:v>
                </c:pt>
                <c:pt idx="207">
                  <c:v>196.6203067103713</c:v>
                </c:pt>
                <c:pt idx="208">
                  <c:v>203.86054070331033</c:v>
                </c:pt>
                <c:pt idx="209">
                  <c:v>205.12670094666001</c:v>
                </c:pt>
                <c:pt idx="210">
                  <c:v>206.45735506901249</c:v>
                </c:pt>
                <c:pt idx="211">
                  <c:v>208.38625854502388</c:v>
                </c:pt>
                <c:pt idx="212">
                  <c:v>208.79349604965799</c:v>
                </c:pt>
                <c:pt idx="213">
                  <c:v>210.5490425317702</c:v>
                </c:pt>
                <c:pt idx="214">
                  <c:v>211.44285916080966</c:v>
                </c:pt>
                <c:pt idx="215">
                  <c:v>213.84151415599186</c:v>
                </c:pt>
                <c:pt idx="216">
                  <c:v>214.67974517379974</c:v>
                </c:pt>
                <c:pt idx="217">
                  <c:v>216.20982888565669</c:v>
                </c:pt>
                <c:pt idx="218">
                  <c:v>218.45952123461757</c:v>
                </c:pt>
                <c:pt idx="219">
                  <c:v>220.6928142643176</c:v>
                </c:pt>
                <c:pt idx="220">
                  <c:v>222.55083822823113</c:v>
                </c:pt>
                <c:pt idx="221">
                  <c:v>223.01768218880486</c:v>
                </c:pt>
                <c:pt idx="222">
                  <c:v>225.64371677353927</c:v>
                </c:pt>
                <c:pt idx="223">
                  <c:v>228.19992396071638</c:v>
                </c:pt>
                <c:pt idx="224">
                  <c:v>231.36256234533423</c:v>
                </c:pt>
                <c:pt idx="225">
                  <c:v>230.53790860645447</c:v>
                </c:pt>
                <c:pt idx="226">
                  <c:v>235.54733699139558</c:v>
                </c:pt>
                <c:pt idx="227">
                  <c:v>244.74035206773718</c:v>
                </c:pt>
                <c:pt idx="228">
                  <c:v>250.83589809769711</c:v>
                </c:pt>
                <c:pt idx="229">
                  <c:v>253.49517690712995</c:v>
                </c:pt>
                <c:pt idx="230">
                  <c:v>253.96008561446411</c:v>
                </c:pt>
                <c:pt idx="231">
                  <c:v>251.50357403626521</c:v>
                </c:pt>
                <c:pt idx="232">
                  <c:v>250.74064219681654</c:v>
                </c:pt>
                <c:pt idx="233">
                  <c:v>249.1048907310747</c:v>
                </c:pt>
                <c:pt idx="234">
                  <c:v>249.59810354561776</c:v>
                </c:pt>
                <c:pt idx="235">
                  <c:v>250.29907228089724</c:v>
                </c:pt>
                <c:pt idx="236">
                  <c:v>249.97524928681511</c:v>
                </c:pt>
                <c:pt idx="237">
                  <c:v>248.72874718539953</c:v>
                </c:pt>
                <c:pt idx="238">
                  <c:v>249.18810241753528</c:v>
                </c:pt>
              </c:numCache>
            </c:numRef>
          </c:val>
        </c:ser>
        <c:ser>
          <c:idx val="1"/>
          <c:order val="1"/>
          <c:tx>
            <c:v>Financial Sector</c:v>
          </c:tx>
          <c:invertIfNegative val="0"/>
          <c:cat>
            <c:numRef>
              <c:f>ltab1d!$A$2:$A$240</c:f>
              <c:numCache>
                <c:formatCode>General</c:formatCode>
                <c:ptCount val="239"/>
                <c:pt idx="0">
                  <c:v>195201</c:v>
                </c:pt>
                <c:pt idx="1">
                  <c:v>195202</c:v>
                </c:pt>
                <c:pt idx="2">
                  <c:v>195203</c:v>
                </c:pt>
                <c:pt idx="3">
                  <c:v>195204</c:v>
                </c:pt>
                <c:pt idx="4">
                  <c:v>195301</c:v>
                </c:pt>
                <c:pt idx="5">
                  <c:v>195302</c:v>
                </c:pt>
                <c:pt idx="6">
                  <c:v>195303</c:v>
                </c:pt>
                <c:pt idx="7">
                  <c:v>195304</c:v>
                </c:pt>
                <c:pt idx="8">
                  <c:v>195401</c:v>
                </c:pt>
                <c:pt idx="9">
                  <c:v>195402</c:v>
                </c:pt>
                <c:pt idx="10">
                  <c:v>195403</c:v>
                </c:pt>
                <c:pt idx="11">
                  <c:v>195404</c:v>
                </c:pt>
                <c:pt idx="12">
                  <c:v>195501</c:v>
                </c:pt>
                <c:pt idx="13">
                  <c:v>195502</c:v>
                </c:pt>
                <c:pt idx="14">
                  <c:v>195503</c:v>
                </c:pt>
                <c:pt idx="15">
                  <c:v>195504</c:v>
                </c:pt>
                <c:pt idx="16">
                  <c:v>195601</c:v>
                </c:pt>
                <c:pt idx="17">
                  <c:v>195602</c:v>
                </c:pt>
                <c:pt idx="18">
                  <c:v>195603</c:v>
                </c:pt>
                <c:pt idx="19">
                  <c:v>195604</c:v>
                </c:pt>
                <c:pt idx="20">
                  <c:v>195701</c:v>
                </c:pt>
                <c:pt idx="21">
                  <c:v>195702</c:v>
                </c:pt>
                <c:pt idx="22">
                  <c:v>195703</c:v>
                </c:pt>
                <c:pt idx="23">
                  <c:v>195704</c:v>
                </c:pt>
                <c:pt idx="24">
                  <c:v>195801</c:v>
                </c:pt>
                <c:pt idx="25">
                  <c:v>195802</c:v>
                </c:pt>
                <c:pt idx="26">
                  <c:v>195803</c:v>
                </c:pt>
                <c:pt idx="27">
                  <c:v>195804</c:v>
                </c:pt>
                <c:pt idx="28">
                  <c:v>195901</c:v>
                </c:pt>
                <c:pt idx="29">
                  <c:v>195902</c:v>
                </c:pt>
                <c:pt idx="30">
                  <c:v>195903</c:v>
                </c:pt>
                <c:pt idx="31">
                  <c:v>195904</c:v>
                </c:pt>
                <c:pt idx="32">
                  <c:v>196001</c:v>
                </c:pt>
                <c:pt idx="33">
                  <c:v>196002</c:v>
                </c:pt>
                <c:pt idx="34">
                  <c:v>196003</c:v>
                </c:pt>
                <c:pt idx="35">
                  <c:v>196004</c:v>
                </c:pt>
                <c:pt idx="36">
                  <c:v>196101</c:v>
                </c:pt>
                <c:pt idx="37">
                  <c:v>196102</c:v>
                </c:pt>
                <c:pt idx="38">
                  <c:v>196103</c:v>
                </c:pt>
                <c:pt idx="39">
                  <c:v>196104</c:v>
                </c:pt>
                <c:pt idx="40">
                  <c:v>196201</c:v>
                </c:pt>
                <c:pt idx="41">
                  <c:v>196202</c:v>
                </c:pt>
                <c:pt idx="42">
                  <c:v>196203</c:v>
                </c:pt>
                <c:pt idx="43">
                  <c:v>196204</c:v>
                </c:pt>
                <c:pt idx="44">
                  <c:v>196301</c:v>
                </c:pt>
                <c:pt idx="45">
                  <c:v>196302</c:v>
                </c:pt>
                <c:pt idx="46">
                  <c:v>196303</c:v>
                </c:pt>
                <c:pt idx="47">
                  <c:v>196304</c:v>
                </c:pt>
                <c:pt idx="48">
                  <c:v>196401</c:v>
                </c:pt>
                <c:pt idx="49">
                  <c:v>196402</c:v>
                </c:pt>
                <c:pt idx="50">
                  <c:v>196403</c:v>
                </c:pt>
                <c:pt idx="51">
                  <c:v>196404</c:v>
                </c:pt>
                <c:pt idx="52">
                  <c:v>196501</c:v>
                </c:pt>
                <c:pt idx="53">
                  <c:v>196502</c:v>
                </c:pt>
                <c:pt idx="54">
                  <c:v>196503</c:v>
                </c:pt>
                <c:pt idx="55">
                  <c:v>196504</c:v>
                </c:pt>
                <c:pt idx="56">
                  <c:v>196601</c:v>
                </c:pt>
                <c:pt idx="57">
                  <c:v>196602</c:v>
                </c:pt>
                <c:pt idx="58">
                  <c:v>196603</c:v>
                </c:pt>
                <c:pt idx="59">
                  <c:v>196604</c:v>
                </c:pt>
                <c:pt idx="60">
                  <c:v>196701</c:v>
                </c:pt>
                <c:pt idx="61">
                  <c:v>196702</c:v>
                </c:pt>
                <c:pt idx="62">
                  <c:v>196703</c:v>
                </c:pt>
                <c:pt idx="63">
                  <c:v>196704</c:v>
                </c:pt>
                <c:pt idx="64">
                  <c:v>196801</c:v>
                </c:pt>
                <c:pt idx="65">
                  <c:v>196802</c:v>
                </c:pt>
                <c:pt idx="66">
                  <c:v>196803</c:v>
                </c:pt>
                <c:pt idx="67">
                  <c:v>196804</c:v>
                </c:pt>
                <c:pt idx="68">
                  <c:v>196901</c:v>
                </c:pt>
                <c:pt idx="69">
                  <c:v>196902</c:v>
                </c:pt>
                <c:pt idx="70">
                  <c:v>196903</c:v>
                </c:pt>
                <c:pt idx="71">
                  <c:v>196904</c:v>
                </c:pt>
                <c:pt idx="72">
                  <c:v>197001</c:v>
                </c:pt>
                <c:pt idx="73">
                  <c:v>197002</c:v>
                </c:pt>
                <c:pt idx="74">
                  <c:v>197003</c:v>
                </c:pt>
                <c:pt idx="75">
                  <c:v>197004</c:v>
                </c:pt>
                <c:pt idx="76">
                  <c:v>197101</c:v>
                </c:pt>
                <c:pt idx="77">
                  <c:v>197102</c:v>
                </c:pt>
                <c:pt idx="78">
                  <c:v>197103</c:v>
                </c:pt>
                <c:pt idx="79">
                  <c:v>197104</c:v>
                </c:pt>
                <c:pt idx="80">
                  <c:v>197201</c:v>
                </c:pt>
                <c:pt idx="81">
                  <c:v>197202</c:v>
                </c:pt>
                <c:pt idx="82">
                  <c:v>197203</c:v>
                </c:pt>
                <c:pt idx="83">
                  <c:v>197204</c:v>
                </c:pt>
                <c:pt idx="84">
                  <c:v>197301</c:v>
                </c:pt>
                <c:pt idx="85">
                  <c:v>197302</c:v>
                </c:pt>
                <c:pt idx="86">
                  <c:v>197303</c:v>
                </c:pt>
                <c:pt idx="87">
                  <c:v>197304</c:v>
                </c:pt>
                <c:pt idx="88">
                  <c:v>197401</c:v>
                </c:pt>
                <c:pt idx="89">
                  <c:v>197402</c:v>
                </c:pt>
                <c:pt idx="90">
                  <c:v>197403</c:v>
                </c:pt>
                <c:pt idx="91">
                  <c:v>197404</c:v>
                </c:pt>
                <c:pt idx="92">
                  <c:v>197501</c:v>
                </c:pt>
                <c:pt idx="93">
                  <c:v>197502</c:v>
                </c:pt>
                <c:pt idx="94">
                  <c:v>197503</c:v>
                </c:pt>
                <c:pt idx="95">
                  <c:v>197504</c:v>
                </c:pt>
                <c:pt idx="96">
                  <c:v>197601</c:v>
                </c:pt>
                <c:pt idx="97">
                  <c:v>197602</c:v>
                </c:pt>
                <c:pt idx="98">
                  <c:v>197603</c:v>
                </c:pt>
                <c:pt idx="99">
                  <c:v>197604</c:v>
                </c:pt>
                <c:pt idx="100">
                  <c:v>197701</c:v>
                </c:pt>
                <c:pt idx="101">
                  <c:v>197702</c:v>
                </c:pt>
                <c:pt idx="102">
                  <c:v>197703</c:v>
                </c:pt>
                <c:pt idx="103">
                  <c:v>197704</c:v>
                </c:pt>
                <c:pt idx="104">
                  <c:v>197801</c:v>
                </c:pt>
                <c:pt idx="105">
                  <c:v>197802</c:v>
                </c:pt>
                <c:pt idx="106">
                  <c:v>197803</c:v>
                </c:pt>
                <c:pt idx="107">
                  <c:v>197804</c:v>
                </c:pt>
                <c:pt idx="108">
                  <c:v>197901</c:v>
                </c:pt>
                <c:pt idx="109">
                  <c:v>197902</c:v>
                </c:pt>
                <c:pt idx="110">
                  <c:v>197903</c:v>
                </c:pt>
                <c:pt idx="111">
                  <c:v>197904</c:v>
                </c:pt>
                <c:pt idx="112">
                  <c:v>198001</c:v>
                </c:pt>
                <c:pt idx="113">
                  <c:v>198002</c:v>
                </c:pt>
                <c:pt idx="114">
                  <c:v>198003</c:v>
                </c:pt>
                <c:pt idx="115">
                  <c:v>198004</c:v>
                </c:pt>
                <c:pt idx="116">
                  <c:v>198101</c:v>
                </c:pt>
                <c:pt idx="117">
                  <c:v>198102</c:v>
                </c:pt>
                <c:pt idx="118">
                  <c:v>198103</c:v>
                </c:pt>
                <c:pt idx="119">
                  <c:v>198104</c:v>
                </c:pt>
                <c:pt idx="120">
                  <c:v>198201</c:v>
                </c:pt>
                <c:pt idx="121">
                  <c:v>198202</c:v>
                </c:pt>
                <c:pt idx="122">
                  <c:v>198203</c:v>
                </c:pt>
                <c:pt idx="123">
                  <c:v>198204</c:v>
                </c:pt>
                <c:pt idx="124">
                  <c:v>198301</c:v>
                </c:pt>
                <c:pt idx="125">
                  <c:v>198302</c:v>
                </c:pt>
                <c:pt idx="126">
                  <c:v>198303</c:v>
                </c:pt>
                <c:pt idx="127">
                  <c:v>198304</c:v>
                </c:pt>
                <c:pt idx="128">
                  <c:v>198401</c:v>
                </c:pt>
                <c:pt idx="129">
                  <c:v>198402</c:v>
                </c:pt>
                <c:pt idx="130">
                  <c:v>198403</c:v>
                </c:pt>
                <c:pt idx="131">
                  <c:v>198404</c:v>
                </c:pt>
                <c:pt idx="132">
                  <c:v>198501</c:v>
                </c:pt>
                <c:pt idx="133">
                  <c:v>198502</c:v>
                </c:pt>
                <c:pt idx="134">
                  <c:v>198503</c:v>
                </c:pt>
                <c:pt idx="135">
                  <c:v>198504</c:v>
                </c:pt>
                <c:pt idx="136">
                  <c:v>198601</c:v>
                </c:pt>
                <c:pt idx="137">
                  <c:v>198602</c:v>
                </c:pt>
                <c:pt idx="138">
                  <c:v>198603</c:v>
                </c:pt>
                <c:pt idx="139">
                  <c:v>198604</c:v>
                </c:pt>
                <c:pt idx="140">
                  <c:v>198701</c:v>
                </c:pt>
                <c:pt idx="141">
                  <c:v>198702</c:v>
                </c:pt>
                <c:pt idx="142">
                  <c:v>198703</c:v>
                </c:pt>
                <c:pt idx="143">
                  <c:v>198704</c:v>
                </c:pt>
                <c:pt idx="144">
                  <c:v>198801</c:v>
                </c:pt>
                <c:pt idx="145">
                  <c:v>198802</c:v>
                </c:pt>
                <c:pt idx="146">
                  <c:v>198803</c:v>
                </c:pt>
                <c:pt idx="147">
                  <c:v>198804</c:v>
                </c:pt>
                <c:pt idx="148">
                  <c:v>198901</c:v>
                </c:pt>
                <c:pt idx="149">
                  <c:v>198902</c:v>
                </c:pt>
                <c:pt idx="150">
                  <c:v>198903</c:v>
                </c:pt>
                <c:pt idx="151">
                  <c:v>198904</c:v>
                </c:pt>
                <c:pt idx="152">
                  <c:v>199001</c:v>
                </c:pt>
                <c:pt idx="153">
                  <c:v>199002</c:v>
                </c:pt>
                <c:pt idx="154">
                  <c:v>199003</c:v>
                </c:pt>
                <c:pt idx="155">
                  <c:v>199004</c:v>
                </c:pt>
                <c:pt idx="156">
                  <c:v>199101</c:v>
                </c:pt>
                <c:pt idx="157">
                  <c:v>199102</c:v>
                </c:pt>
                <c:pt idx="158">
                  <c:v>199103</c:v>
                </c:pt>
                <c:pt idx="159">
                  <c:v>199104</c:v>
                </c:pt>
                <c:pt idx="160">
                  <c:v>199201</c:v>
                </c:pt>
                <c:pt idx="161">
                  <c:v>199202</c:v>
                </c:pt>
                <c:pt idx="162">
                  <c:v>199203</c:v>
                </c:pt>
                <c:pt idx="163">
                  <c:v>199204</c:v>
                </c:pt>
                <c:pt idx="164">
                  <c:v>199301</c:v>
                </c:pt>
                <c:pt idx="165">
                  <c:v>199302</c:v>
                </c:pt>
                <c:pt idx="166">
                  <c:v>199303</c:v>
                </c:pt>
                <c:pt idx="167">
                  <c:v>199304</c:v>
                </c:pt>
                <c:pt idx="168">
                  <c:v>199401</c:v>
                </c:pt>
                <c:pt idx="169">
                  <c:v>199402</c:v>
                </c:pt>
                <c:pt idx="170">
                  <c:v>199403</c:v>
                </c:pt>
                <c:pt idx="171">
                  <c:v>199404</c:v>
                </c:pt>
                <c:pt idx="172">
                  <c:v>199501</c:v>
                </c:pt>
                <c:pt idx="173">
                  <c:v>199502</c:v>
                </c:pt>
                <c:pt idx="174">
                  <c:v>199503</c:v>
                </c:pt>
                <c:pt idx="175">
                  <c:v>199504</c:v>
                </c:pt>
                <c:pt idx="176">
                  <c:v>199601</c:v>
                </c:pt>
                <c:pt idx="177">
                  <c:v>199602</c:v>
                </c:pt>
                <c:pt idx="178">
                  <c:v>199603</c:v>
                </c:pt>
                <c:pt idx="179">
                  <c:v>199604</c:v>
                </c:pt>
                <c:pt idx="180">
                  <c:v>199701</c:v>
                </c:pt>
                <c:pt idx="181">
                  <c:v>199702</c:v>
                </c:pt>
                <c:pt idx="182">
                  <c:v>199703</c:v>
                </c:pt>
                <c:pt idx="183">
                  <c:v>199704</c:v>
                </c:pt>
                <c:pt idx="184">
                  <c:v>199801</c:v>
                </c:pt>
                <c:pt idx="185">
                  <c:v>199802</c:v>
                </c:pt>
                <c:pt idx="186">
                  <c:v>199803</c:v>
                </c:pt>
                <c:pt idx="187">
                  <c:v>199804</c:v>
                </c:pt>
                <c:pt idx="188">
                  <c:v>199901</c:v>
                </c:pt>
                <c:pt idx="189">
                  <c:v>199902</c:v>
                </c:pt>
                <c:pt idx="190">
                  <c:v>199903</c:v>
                </c:pt>
                <c:pt idx="191">
                  <c:v>199904</c:v>
                </c:pt>
                <c:pt idx="192">
                  <c:v>200001</c:v>
                </c:pt>
                <c:pt idx="193">
                  <c:v>200002</c:v>
                </c:pt>
                <c:pt idx="194">
                  <c:v>200003</c:v>
                </c:pt>
                <c:pt idx="195">
                  <c:v>200004</c:v>
                </c:pt>
                <c:pt idx="196">
                  <c:v>200101</c:v>
                </c:pt>
                <c:pt idx="197">
                  <c:v>200102</c:v>
                </c:pt>
                <c:pt idx="198">
                  <c:v>200103</c:v>
                </c:pt>
                <c:pt idx="199">
                  <c:v>200104</c:v>
                </c:pt>
                <c:pt idx="200">
                  <c:v>200201</c:v>
                </c:pt>
                <c:pt idx="201">
                  <c:v>200202</c:v>
                </c:pt>
                <c:pt idx="202">
                  <c:v>200203</c:v>
                </c:pt>
                <c:pt idx="203">
                  <c:v>200204</c:v>
                </c:pt>
                <c:pt idx="204">
                  <c:v>200301</c:v>
                </c:pt>
                <c:pt idx="205">
                  <c:v>200302</c:v>
                </c:pt>
                <c:pt idx="206">
                  <c:v>200303</c:v>
                </c:pt>
                <c:pt idx="207">
                  <c:v>200304</c:v>
                </c:pt>
                <c:pt idx="208">
                  <c:v>200401</c:v>
                </c:pt>
                <c:pt idx="209">
                  <c:v>200402</c:v>
                </c:pt>
                <c:pt idx="210">
                  <c:v>200403</c:v>
                </c:pt>
                <c:pt idx="211">
                  <c:v>200404</c:v>
                </c:pt>
                <c:pt idx="212">
                  <c:v>200501</c:v>
                </c:pt>
                <c:pt idx="213">
                  <c:v>200502</c:v>
                </c:pt>
                <c:pt idx="214">
                  <c:v>200503</c:v>
                </c:pt>
                <c:pt idx="215">
                  <c:v>200504</c:v>
                </c:pt>
                <c:pt idx="216">
                  <c:v>200601</c:v>
                </c:pt>
                <c:pt idx="217">
                  <c:v>200602</c:v>
                </c:pt>
                <c:pt idx="218">
                  <c:v>200603</c:v>
                </c:pt>
                <c:pt idx="219">
                  <c:v>200604</c:v>
                </c:pt>
                <c:pt idx="220">
                  <c:v>200701</c:v>
                </c:pt>
                <c:pt idx="221">
                  <c:v>200702</c:v>
                </c:pt>
                <c:pt idx="222">
                  <c:v>200703</c:v>
                </c:pt>
                <c:pt idx="223">
                  <c:v>200704</c:v>
                </c:pt>
                <c:pt idx="224">
                  <c:v>200801</c:v>
                </c:pt>
                <c:pt idx="225">
                  <c:v>200802</c:v>
                </c:pt>
                <c:pt idx="226">
                  <c:v>200803</c:v>
                </c:pt>
                <c:pt idx="227">
                  <c:v>200804</c:v>
                </c:pt>
                <c:pt idx="228">
                  <c:v>200901</c:v>
                </c:pt>
                <c:pt idx="229">
                  <c:v>200902</c:v>
                </c:pt>
                <c:pt idx="230">
                  <c:v>200903</c:v>
                </c:pt>
                <c:pt idx="231">
                  <c:v>200904</c:v>
                </c:pt>
                <c:pt idx="232">
                  <c:v>201001</c:v>
                </c:pt>
                <c:pt idx="233">
                  <c:v>201002</c:v>
                </c:pt>
                <c:pt idx="234">
                  <c:v>201003</c:v>
                </c:pt>
                <c:pt idx="235">
                  <c:v>201004</c:v>
                </c:pt>
                <c:pt idx="236">
                  <c:v>201101</c:v>
                </c:pt>
                <c:pt idx="237">
                  <c:v>201102</c:v>
                </c:pt>
                <c:pt idx="238">
                  <c:v>201103</c:v>
                </c:pt>
              </c:numCache>
            </c:numRef>
          </c:cat>
          <c:val>
            <c:numRef>
              <c:f>ltab1d!$I$2:$I$240</c:f>
              <c:numCache>
                <c:formatCode>General</c:formatCode>
                <c:ptCount val="239"/>
                <c:pt idx="0">
                  <c:v>2.6585385298740349</c:v>
                </c:pt>
                <c:pt idx="1">
                  <c:v>2.803170356991739</c:v>
                </c:pt>
                <c:pt idx="2">
                  <c:v>2.8739511737927339</c:v>
                </c:pt>
                <c:pt idx="3">
                  <c:v>2.9782421370099095</c:v>
                </c:pt>
                <c:pt idx="4">
                  <c:v>2.918610336579758</c:v>
                </c:pt>
                <c:pt idx="5">
                  <c:v>3.0600223061174265</c:v>
                </c:pt>
                <c:pt idx="6">
                  <c:v>3.2938947622533776</c:v>
                </c:pt>
                <c:pt idx="7">
                  <c:v>3.3670051585200715</c:v>
                </c:pt>
                <c:pt idx="8">
                  <c:v>3.2125335443931897</c:v>
                </c:pt>
                <c:pt idx="9">
                  <c:v>3.2657990142489699</c:v>
                </c:pt>
                <c:pt idx="10">
                  <c:v>3.1946658403166039</c:v>
                </c:pt>
                <c:pt idx="11">
                  <c:v>3.153615834587316</c:v>
                </c:pt>
                <c:pt idx="12">
                  <c:v>3.1338104263283797</c:v>
                </c:pt>
                <c:pt idx="13">
                  <c:v>3.2922742174551134</c:v>
                </c:pt>
                <c:pt idx="14">
                  <c:v>3.4786361057204029</c:v>
                </c:pt>
                <c:pt idx="15">
                  <c:v>3.5837026742788463</c:v>
                </c:pt>
                <c:pt idx="16">
                  <c:v>3.7767524832001644</c:v>
                </c:pt>
                <c:pt idx="17">
                  <c:v>3.8686465955863891</c:v>
                </c:pt>
                <c:pt idx="18">
                  <c:v>3.9880143263409313</c:v>
                </c:pt>
                <c:pt idx="19">
                  <c:v>3.9912337473944501</c:v>
                </c:pt>
                <c:pt idx="20">
                  <c:v>4.0803470066737102</c:v>
                </c:pt>
                <c:pt idx="21">
                  <c:v>4.1529914213471031</c:v>
                </c:pt>
                <c:pt idx="22">
                  <c:v>4.3176219095136918</c:v>
                </c:pt>
                <c:pt idx="23">
                  <c:v>4.499606723191631</c:v>
                </c:pt>
                <c:pt idx="24">
                  <c:v>4.663263800004847</c:v>
                </c:pt>
                <c:pt idx="25">
                  <c:v>4.57712116217178</c:v>
                </c:pt>
                <c:pt idx="26">
                  <c:v>4.321004665913394</c:v>
                </c:pt>
                <c:pt idx="27">
                  <c:v>4.3236567054927697</c:v>
                </c:pt>
                <c:pt idx="28">
                  <c:v>4.429643981593606</c:v>
                </c:pt>
                <c:pt idx="29">
                  <c:v>4.766943110952031</c:v>
                </c:pt>
                <c:pt idx="30">
                  <c:v>5.1086563835134458</c:v>
                </c:pt>
                <c:pt idx="31">
                  <c:v>5.3951578020333644</c:v>
                </c:pt>
                <c:pt idx="32">
                  <c:v>5.6021951830457786</c:v>
                </c:pt>
                <c:pt idx="33">
                  <c:v>5.8740129046971958</c:v>
                </c:pt>
                <c:pt idx="34">
                  <c:v>5.9011912031321776</c:v>
                </c:pt>
                <c:pt idx="35">
                  <c:v>6.2150053852558571</c:v>
                </c:pt>
                <c:pt idx="36">
                  <c:v>5.9482884346938354</c:v>
                </c:pt>
                <c:pt idx="37">
                  <c:v>5.9474802192807523</c:v>
                </c:pt>
                <c:pt idx="38">
                  <c:v>5.9859859859859856</c:v>
                </c:pt>
                <c:pt idx="39">
                  <c:v>6.2000071100998966</c:v>
                </c:pt>
                <c:pt idx="40">
                  <c:v>5.9918409860255188</c:v>
                </c:pt>
                <c:pt idx="41">
                  <c:v>6.1809340756375288</c:v>
                </c:pt>
                <c:pt idx="42">
                  <c:v>6.3168830992742651</c:v>
                </c:pt>
                <c:pt idx="43">
                  <c:v>6.6461381846619538</c:v>
                </c:pt>
                <c:pt idx="44">
                  <c:v>6.3463661186312663</c:v>
                </c:pt>
                <c:pt idx="45">
                  <c:v>6.7103530085491068</c:v>
                </c:pt>
                <c:pt idx="46">
                  <c:v>6.9010725527781869</c:v>
                </c:pt>
                <c:pt idx="47">
                  <c:v>7.3611593470779528</c:v>
                </c:pt>
                <c:pt idx="48">
                  <c:v>7.1577339948492886</c:v>
                </c:pt>
                <c:pt idx="49">
                  <c:v>7.6057706172071251</c:v>
                </c:pt>
                <c:pt idx="50">
                  <c:v>7.5641193912312001</c:v>
                </c:pt>
                <c:pt idx="51">
                  <c:v>7.8374634036594868</c:v>
                </c:pt>
                <c:pt idx="52">
                  <c:v>7.6610596342539754</c:v>
                </c:pt>
                <c:pt idx="53">
                  <c:v>8.1672192818450373</c:v>
                </c:pt>
                <c:pt idx="54">
                  <c:v>8.1686066153606429</c:v>
                </c:pt>
                <c:pt idx="55">
                  <c:v>8.2776889578636847</c:v>
                </c:pt>
                <c:pt idx="56">
                  <c:v>8.2682564498446318</c:v>
                </c:pt>
                <c:pt idx="57">
                  <c:v>8.8444401705292179</c:v>
                </c:pt>
                <c:pt idx="58">
                  <c:v>8.8119745621245968</c:v>
                </c:pt>
                <c:pt idx="59">
                  <c:v>9.0285850251448085</c:v>
                </c:pt>
                <c:pt idx="60">
                  <c:v>8.6464832238072997</c:v>
                </c:pt>
                <c:pt idx="61">
                  <c:v>8.5060999338444176</c:v>
                </c:pt>
                <c:pt idx="62">
                  <c:v>8.4221228724560859</c:v>
                </c:pt>
                <c:pt idx="63">
                  <c:v>8.6282295904426061</c:v>
                </c:pt>
                <c:pt idx="64">
                  <c:v>8.4765124166840948</c:v>
                </c:pt>
                <c:pt idx="65">
                  <c:v>8.7348314830443314</c:v>
                </c:pt>
                <c:pt idx="66">
                  <c:v>8.6269015212169737</c:v>
                </c:pt>
                <c:pt idx="67">
                  <c:v>8.970337068570494</c:v>
                </c:pt>
                <c:pt idx="68">
                  <c:v>8.9622199696527556</c:v>
                </c:pt>
                <c:pt idx="69">
                  <c:v>9.6583440819015287</c:v>
                </c:pt>
                <c:pt idx="70">
                  <c:v>10.131957848164665</c:v>
                </c:pt>
                <c:pt idx="71">
                  <c:v>11.104894380850169</c:v>
                </c:pt>
                <c:pt idx="72">
                  <c:v>11.596079483950129</c:v>
                </c:pt>
                <c:pt idx="73">
                  <c:v>12.056778779976419</c:v>
                </c:pt>
                <c:pt idx="74">
                  <c:v>11.730867170878213</c:v>
                </c:pt>
                <c:pt idx="75">
                  <c:v>12.136892112820288</c:v>
                </c:pt>
                <c:pt idx="76">
                  <c:v>11.568434061255473</c:v>
                </c:pt>
                <c:pt idx="77">
                  <c:v>11.443552286860196</c:v>
                </c:pt>
                <c:pt idx="78">
                  <c:v>11.500771693001385</c:v>
                </c:pt>
                <c:pt idx="79">
                  <c:v>12.059413353065986</c:v>
                </c:pt>
                <c:pt idx="80">
                  <c:v>11.808912434303672</c:v>
                </c:pt>
                <c:pt idx="81">
                  <c:v>11.906236460171792</c:v>
                </c:pt>
                <c:pt idx="82">
                  <c:v>12.021420509577593</c:v>
                </c:pt>
                <c:pt idx="83">
                  <c:v>12.65278712631957</c:v>
                </c:pt>
                <c:pt idx="84">
                  <c:v>12.640186233380446</c:v>
                </c:pt>
                <c:pt idx="85">
                  <c:v>13.431481993237849</c:v>
                </c:pt>
                <c:pt idx="86">
                  <c:v>14.233941945949677</c:v>
                </c:pt>
                <c:pt idx="87">
                  <c:v>14.651567713065869</c:v>
                </c:pt>
                <c:pt idx="88">
                  <c:v>14.85299099211205</c:v>
                </c:pt>
                <c:pt idx="89">
                  <c:v>15.463385691281839</c:v>
                </c:pt>
                <c:pt idx="90">
                  <c:v>16.312414239157221</c:v>
                </c:pt>
                <c:pt idx="91">
                  <c:v>16.634530548632444</c:v>
                </c:pt>
                <c:pt idx="92">
                  <c:v>16.150864675331793</c:v>
                </c:pt>
                <c:pt idx="93">
                  <c:v>15.706606969402245</c:v>
                </c:pt>
                <c:pt idx="94">
                  <c:v>14.984477700642488</c:v>
                </c:pt>
                <c:pt idx="95">
                  <c:v>15.195790706928319</c:v>
                </c:pt>
                <c:pt idx="96">
                  <c:v>14.722708671833598</c:v>
                </c:pt>
                <c:pt idx="97">
                  <c:v>14.74380291713501</c:v>
                </c:pt>
                <c:pt idx="98">
                  <c:v>14.757998470910568</c:v>
                </c:pt>
                <c:pt idx="99">
                  <c:v>15.066909207458343</c:v>
                </c:pt>
                <c:pt idx="100">
                  <c:v>14.907270942384745</c:v>
                </c:pt>
                <c:pt idx="101">
                  <c:v>15.176601129549052</c:v>
                </c:pt>
                <c:pt idx="102">
                  <c:v>15.215925520591567</c:v>
                </c:pt>
                <c:pt idx="103">
                  <c:v>16.002037118188387</c:v>
                </c:pt>
                <c:pt idx="104">
                  <c:v>16.133425776851272</c:v>
                </c:pt>
                <c:pt idx="105">
                  <c:v>16.246986979884479</c:v>
                </c:pt>
                <c:pt idx="106">
                  <c:v>16.409668096506248</c:v>
                </c:pt>
                <c:pt idx="107">
                  <c:v>17.074047998357646</c:v>
                </c:pt>
                <c:pt idx="108">
                  <c:v>17.338566937521517</c:v>
                </c:pt>
                <c:pt idx="109">
                  <c:v>17.962335964965749</c:v>
                </c:pt>
                <c:pt idx="110">
                  <c:v>18.293458802387011</c:v>
                </c:pt>
                <c:pt idx="111">
                  <c:v>18.985711062645709</c:v>
                </c:pt>
                <c:pt idx="112">
                  <c:v>19.314233020101508</c:v>
                </c:pt>
                <c:pt idx="113">
                  <c:v>19.758718423938863</c:v>
                </c:pt>
                <c:pt idx="114">
                  <c:v>19.861589086541827</c:v>
                </c:pt>
                <c:pt idx="115">
                  <c:v>19.829238901917847</c:v>
                </c:pt>
                <c:pt idx="116">
                  <c:v>19.379333307989477</c:v>
                </c:pt>
                <c:pt idx="117">
                  <c:v>20.299423039200587</c:v>
                </c:pt>
                <c:pt idx="118">
                  <c:v>20.952330890587611</c:v>
                </c:pt>
                <c:pt idx="119">
                  <c:v>21.359196861268124</c:v>
                </c:pt>
                <c:pt idx="120">
                  <c:v>21.946335212920644</c:v>
                </c:pt>
                <c:pt idx="121">
                  <c:v>22.686956215870303</c:v>
                </c:pt>
                <c:pt idx="122">
                  <c:v>22.911395304447414</c:v>
                </c:pt>
                <c:pt idx="123">
                  <c:v>23.488909517664016</c:v>
                </c:pt>
                <c:pt idx="124">
                  <c:v>23.221003470902538</c:v>
                </c:pt>
                <c:pt idx="125">
                  <c:v>23.309218559569196</c:v>
                </c:pt>
                <c:pt idx="126">
                  <c:v>23.542156791410992</c:v>
                </c:pt>
                <c:pt idx="127">
                  <c:v>23.932765963908018</c:v>
                </c:pt>
                <c:pt idx="128">
                  <c:v>23.836877938699086</c:v>
                </c:pt>
                <c:pt idx="129">
                  <c:v>24.506328128819963</c:v>
                </c:pt>
                <c:pt idx="130">
                  <c:v>25.182559775530827</c:v>
                </c:pt>
                <c:pt idx="131">
                  <c:v>26.089527094025911</c:v>
                </c:pt>
                <c:pt idx="132">
                  <c:v>26.333870268862857</c:v>
                </c:pt>
                <c:pt idx="133">
                  <c:v>27.106626507033965</c:v>
                </c:pt>
                <c:pt idx="134">
                  <c:v>28.118790118389018</c:v>
                </c:pt>
                <c:pt idx="135">
                  <c:v>29.113164037526921</c:v>
                </c:pt>
                <c:pt idx="136">
                  <c:v>29.866028481041539</c:v>
                </c:pt>
                <c:pt idx="137">
                  <c:v>31.684017788734025</c:v>
                </c:pt>
                <c:pt idx="138">
                  <c:v>33.170173773392122</c:v>
                </c:pt>
                <c:pt idx="139">
                  <c:v>35.075423515796302</c:v>
                </c:pt>
                <c:pt idx="140">
                  <c:v>36.16146141806599</c:v>
                </c:pt>
                <c:pt idx="141">
                  <c:v>37.59065769408604</c:v>
                </c:pt>
                <c:pt idx="142">
                  <c:v>38.43062881427187</c:v>
                </c:pt>
                <c:pt idx="143">
                  <c:v>38.817757051451657</c:v>
                </c:pt>
                <c:pt idx="144">
                  <c:v>38.938855680977731</c:v>
                </c:pt>
                <c:pt idx="145">
                  <c:v>39.565438337906791</c:v>
                </c:pt>
                <c:pt idx="146">
                  <c:v>39.98598044067306</c:v>
                </c:pt>
                <c:pt idx="147">
                  <c:v>40.863574981494033</c:v>
                </c:pt>
                <c:pt idx="148">
                  <c:v>41.913172899210885</c:v>
                </c:pt>
                <c:pt idx="149">
                  <c:v>42.06630239279125</c:v>
                </c:pt>
                <c:pt idx="150">
                  <c:v>42.174493433504381</c:v>
                </c:pt>
                <c:pt idx="151">
                  <c:v>42.98421173891591</c:v>
                </c:pt>
                <c:pt idx="152">
                  <c:v>42.730446776164136</c:v>
                </c:pt>
                <c:pt idx="153">
                  <c:v>42.907375160956747</c:v>
                </c:pt>
                <c:pt idx="154">
                  <c:v>43.209346109399895</c:v>
                </c:pt>
                <c:pt idx="155">
                  <c:v>44.70852740600651</c:v>
                </c:pt>
                <c:pt idx="156">
                  <c:v>44.947756092152162</c:v>
                </c:pt>
                <c:pt idx="157">
                  <c:v>44.767548118331021</c:v>
                </c:pt>
                <c:pt idx="158">
                  <c:v>44.809722503974363</c:v>
                </c:pt>
                <c:pt idx="159">
                  <c:v>45.459115488431301</c:v>
                </c:pt>
                <c:pt idx="160">
                  <c:v>45.655465415507074</c:v>
                </c:pt>
                <c:pt idx="161">
                  <c:v>45.985862526019893</c:v>
                </c:pt>
                <c:pt idx="162">
                  <c:v>46.475203820402044</c:v>
                </c:pt>
                <c:pt idx="163">
                  <c:v>46.570220107388764</c:v>
                </c:pt>
                <c:pt idx="164">
                  <c:v>46.851270994792557</c:v>
                </c:pt>
                <c:pt idx="165">
                  <c:v>46.999374428012338</c:v>
                </c:pt>
                <c:pt idx="166">
                  <c:v>48.181144538196577</c:v>
                </c:pt>
                <c:pt idx="167">
                  <c:v>48.739072955759966</c:v>
                </c:pt>
                <c:pt idx="168">
                  <c:v>49.84672868414318</c:v>
                </c:pt>
                <c:pt idx="169">
                  <c:v>50.368051002012834</c:v>
                </c:pt>
                <c:pt idx="170">
                  <c:v>51.213327623710029</c:v>
                </c:pt>
                <c:pt idx="171">
                  <c:v>52.304178375281992</c:v>
                </c:pt>
                <c:pt idx="172">
                  <c:v>52.786936236391909</c:v>
                </c:pt>
                <c:pt idx="173">
                  <c:v>53.938358526684162</c:v>
                </c:pt>
                <c:pt idx="174">
                  <c:v>54.872415156676304</c:v>
                </c:pt>
                <c:pt idx="175">
                  <c:v>56.128462757393258</c:v>
                </c:pt>
                <c:pt idx="176">
                  <c:v>56.458660064038888</c:v>
                </c:pt>
                <c:pt idx="177">
                  <c:v>57.485386459773245</c:v>
                </c:pt>
                <c:pt idx="178">
                  <c:v>58.198737594405173</c:v>
                </c:pt>
                <c:pt idx="179">
                  <c:v>59.173434515994181</c:v>
                </c:pt>
                <c:pt idx="180">
                  <c:v>59.252450385492907</c:v>
                </c:pt>
                <c:pt idx="181">
                  <c:v>60.232413184256593</c:v>
                </c:pt>
                <c:pt idx="182">
                  <c:v>60.489512443580018</c:v>
                </c:pt>
                <c:pt idx="183">
                  <c:v>62.327857342386359</c:v>
                </c:pt>
                <c:pt idx="184">
                  <c:v>63.957258261239417</c:v>
                </c:pt>
                <c:pt idx="185">
                  <c:v>66.191696085044981</c:v>
                </c:pt>
                <c:pt idx="186">
                  <c:v>67.985049287888017</c:v>
                </c:pt>
                <c:pt idx="187">
                  <c:v>70.098860939687924</c:v>
                </c:pt>
                <c:pt idx="188">
                  <c:v>72.192707607468918</c:v>
                </c:pt>
                <c:pt idx="189">
                  <c:v>74.053291021407816</c:v>
                </c:pt>
                <c:pt idx="190">
                  <c:v>75.665426487938021</c:v>
                </c:pt>
                <c:pt idx="191">
                  <c:v>76.49471342236167</c:v>
                </c:pt>
                <c:pt idx="192">
                  <c:v>77.185155462597706</c:v>
                </c:pt>
                <c:pt idx="193">
                  <c:v>77.424415425685893</c:v>
                </c:pt>
                <c:pt idx="194">
                  <c:v>78.767716704036445</c:v>
                </c:pt>
                <c:pt idx="195">
                  <c:v>80.532397270470398</c:v>
                </c:pt>
                <c:pt idx="196">
                  <c:v>83.468505301878707</c:v>
                </c:pt>
                <c:pt idx="197">
                  <c:v>83.695743657014418</c:v>
                </c:pt>
                <c:pt idx="198">
                  <c:v>86.152796646353309</c:v>
                </c:pt>
                <c:pt idx="199">
                  <c:v>88.265780119811467</c:v>
                </c:pt>
                <c:pt idx="200">
                  <c:v>89.062545094813046</c:v>
                </c:pt>
                <c:pt idx="201">
                  <c:v>90.111615905610833</c:v>
                </c:pt>
                <c:pt idx="202">
                  <c:v>91.117526704158507</c:v>
                </c:pt>
                <c:pt idx="203">
                  <c:v>93.271754074533916</c:v>
                </c:pt>
                <c:pt idx="204">
                  <c:v>94.884395704925566</c:v>
                </c:pt>
                <c:pt idx="205">
                  <c:v>95.615207696768735</c:v>
                </c:pt>
                <c:pt idx="206">
                  <c:v>95.780376505542392</c:v>
                </c:pt>
                <c:pt idx="207">
                  <c:v>95.922261679740913</c:v>
                </c:pt>
                <c:pt idx="208">
                  <c:v>96.071753823693982</c:v>
                </c:pt>
                <c:pt idx="209">
                  <c:v>96.897007422042208</c:v>
                </c:pt>
                <c:pt idx="210">
                  <c:v>97.456049892768448</c:v>
                </c:pt>
                <c:pt idx="211">
                  <c:v>98.446345799348379</c:v>
                </c:pt>
                <c:pt idx="212">
                  <c:v>98.476634669544765</c:v>
                </c:pt>
                <c:pt idx="213">
                  <c:v>99.819095956583027</c:v>
                </c:pt>
                <c:pt idx="214">
                  <c:v>98.75372802134909</c:v>
                </c:pt>
                <c:pt idx="215">
                  <c:v>100.74506688890625</c:v>
                </c:pt>
                <c:pt idx="216">
                  <c:v>101.3509842881186</c:v>
                </c:pt>
                <c:pt idx="217">
                  <c:v>103.09467584835703</c:v>
                </c:pt>
                <c:pt idx="218">
                  <c:v>104.0882740470517</c:v>
                </c:pt>
                <c:pt idx="219">
                  <c:v>105.24211257504849</c:v>
                </c:pt>
                <c:pt idx="220">
                  <c:v>107.51814290814494</c:v>
                </c:pt>
                <c:pt idx="221">
                  <c:v>108.64284491343641</c:v>
                </c:pt>
                <c:pt idx="222">
                  <c:v>111.97460797218439</c:v>
                </c:pt>
                <c:pt idx="223">
                  <c:v>113.78189214054231</c:v>
                </c:pt>
                <c:pt idx="224">
                  <c:v>115.13906163007886</c:v>
                </c:pt>
                <c:pt idx="225">
                  <c:v>115.81575613958903</c:v>
                </c:pt>
                <c:pt idx="226">
                  <c:v>117.93266061611583</c:v>
                </c:pt>
                <c:pt idx="227">
                  <c:v>121.5698690827727</c:v>
                </c:pt>
                <c:pt idx="228">
                  <c:v>122.3089983193149</c:v>
                </c:pt>
                <c:pt idx="229">
                  <c:v>118.63395879783258</c:v>
                </c:pt>
                <c:pt idx="230">
                  <c:v>114.64431169900315</c:v>
                </c:pt>
                <c:pt idx="231">
                  <c:v>110.3044457919022</c:v>
                </c:pt>
                <c:pt idx="232">
                  <c:v>103.40587272761528</c:v>
                </c:pt>
                <c:pt idx="233">
                  <c:v>100.32085653162943</c:v>
                </c:pt>
                <c:pt idx="234">
                  <c:v>98.212730768056289</c:v>
                </c:pt>
                <c:pt idx="235">
                  <c:v>95.920502907318578</c:v>
                </c:pt>
                <c:pt idx="236">
                  <c:v>94.606934146472383</c:v>
                </c:pt>
                <c:pt idx="237">
                  <c:v>92.199745843343692</c:v>
                </c:pt>
                <c:pt idx="238">
                  <c:v>90.410925401339426</c:v>
                </c:pt>
              </c:numCache>
            </c:numRef>
          </c:val>
        </c:ser>
        <c:ser>
          <c:idx val="2"/>
          <c:order val="2"/>
          <c:tx>
            <c:v>Rest of World</c:v>
          </c:tx>
          <c:spPr>
            <a:solidFill>
              <a:srgbClr val="FF0000"/>
            </a:solidFill>
          </c:spPr>
          <c:invertIfNegative val="0"/>
          <c:cat>
            <c:numRef>
              <c:f>ltab1d!$A$2:$A$240</c:f>
              <c:numCache>
                <c:formatCode>General</c:formatCode>
                <c:ptCount val="239"/>
                <c:pt idx="0">
                  <c:v>195201</c:v>
                </c:pt>
                <c:pt idx="1">
                  <c:v>195202</c:v>
                </c:pt>
                <c:pt idx="2">
                  <c:v>195203</c:v>
                </c:pt>
                <c:pt idx="3">
                  <c:v>195204</c:v>
                </c:pt>
                <c:pt idx="4">
                  <c:v>195301</c:v>
                </c:pt>
                <c:pt idx="5">
                  <c:v>195302</c:v>
                </c:pt>
                <c:pt idx="6">
                  <c:v>195303</c:v>
                </c:pt>
                <c:pt idx="7">
                  <c:v>195304</c:v>
                </c:pt>
                <c:pt idx="8">
                  <c:v>195401</c:v>
                </c:pt>
                <c:pt idx="9">
                  <c:v>195402</c:v>
                </c:pt>
                <c:pt idx="10">
                  <c:v>195403</c:v>
                </c:pt>
                <c:pt idx="11">
                  <c:v>195404</c:v>
                </c:pt>
                <c:pt idx="12">
                  <c:v>195501</c:v>
                </c:pt>
                <c:pt idx="13">
                  <c:v>195502</c:v>
                </c:pt>
                <c:pt idx="14">
                  <c:v>195503</c:v>
                </c:pt>
                <c:pt idx="15">
                  <c:v>195504</c:v>
                </c:pt>
                <c:pt idx="16">
                  <c:v>195601</c:v>
                </c:pt>
                <c:pt idx="17">
                  <c:v>195602</c:v>
                </c:pt>
                <c:pt idx="18">
                  <c:v>195603</c:v>
                </c:pt>
                <c:pt idx="19">
                  <c:v>195604</c:v>
                </c:pt>
                <c:pt idx="20">
                  <c:v>195701</c:v>
                </c:pt>
                <c:pt idx="21">
                  <c:v>195702</c:v>
                </c:pt>
                <c:pt idx="22">
                  <c:v>195703</c:v>
                </c:pt>
                <c:pt idx="23">
                  <c:v>195704</c:v>
                </c:pt>
                <c:pt idx="24">
                  <c:v>195801</c:v>
                </c:pt>
                <c:pt idx="25">
                  <c:v>195802</c:v>
                </c:pt>
                <c:pt idx="26">
                  <c:v>195803</c:v>
                </c:pt>
                <c:pt idx="27">
                  <c:v>195804</c:v>
                </c:pt>
                <c:pt idx="28">
                  <c:v>195901</c:v>
                </c:pt>
                <c:pt idx="29">
                  <c:v>195902</c:v>
                </c:pt>
                <c:pt idx="30">
                  <c:v>195903</c:v>
                </c:pt>
                <c:pt idx="31">
                  <c:v>195904</c:v>
                </c:pt>
                <c:pt idx="32">
                  <c:v>196001</c:v>
                </c:pt>
                <c:pt idx="33">
                  <c:v>196002</c:v>
                </c:pt>
                <c:pt idx="34">
                  <c:v>196003</c:v>
                </c:pt>
                <c:pt idx="35">
                  <c:v>196004</c:v>
                </c:pt>
                <c:pt idx="36">
                  <c:v>196101</c:v>
                </c:pt>
                <c:pt idx="37">
                  <c:v>196102</c:v>
                </c:pt>
                <c:pt idx="38">
                  <c:v>196103</c:v>
                </c:pt>
                <c:pt idx="39">
                  <c:v>196104</c:v>
                </c:pt>
                <c:pt idx="40">
                  <c:v>196201</c:v>
                </c:pt>
                <c:pt idx="41">
                  <c:v>196202</c:v>
                </c:pt>
                <c:pt idx="42">
                  <c:v>196203</c:v>
                </c:pt>
                <c:pt idx="43">
                  <c:v>196204</c:v>
                </c:pt>
                <c:pt idx="44">
                  <c:v>196301</c:v>
                </c:pt>
                <c:pt idx="45">
                  <c:v>196302</c:v>
                </c:pt>
                <c:pt idx="46">
                  <c:v>196303</c:v>
                </c:pt>
                <c:pt idx="47">
                  <c:v>196304</c:v>
                </c:pt>
                <c:pt idx="48">
                  <c:v>196401</c:v>
                </c:pt>
                <c:pt idx="49">
                  <c:v>196402</c:v>
                </c:pt>
                <c:pt idx="50">
                  <c:v>196403</c:v>
                </c:pt>
                <c:pt idx="51">
                  <c:v>196404</c:v>
                </c:pt>
                <c:pt idx="52">
                  <c:v>196501</c:v>
                </c:pt>
                <c:pt idx="53">
                  <c:v>196502</c:v>
                </c:pt>
                <c:pt idx="54">
                  <c:v>196503</c:v>
                </c:pt>
                <c:pt idx="55">
                  <c:v>196504</c:v>
                </c:pt>
                <c:pt idx="56">
                  <c:v>196601</c:v>
                </c:pt>
                <c:pt idx="57">
                  <c:v>196602</c:v>
                </c:pt>
                <c:pt idx="58">
                  <c:v>196603</c:v>
                </c:pt>
                <c:pt idx="59">
                  <c:v>196604</c:v>
                </c:pt>
                <c:pt idx="60">
                  <c:v>196701</c:v>
                </c:pt>
                <c:pt idx="61">
                  <c:v>196702</c:v>
                </c:pt>
                <c:pt idx="62">
                  <c:v>196703</c:v>
                </c:pt>
                <c:pt idx="63">
                  <c:v>196704</c:v>
                </c:pt>
                <c:pt idx="64">
                  <c:v>196801</c:v>
                </c:pt>
                <c:pt idx="65">
                  <c:v>196802</c:v>
                </c:pt>
                <c:pt idx="66">
                  <c:v>196803</c:v>
                </c:pt>
                <c:pt idx="67">
                  <c:v>196804</c:v>
                </c:pt>
                <c:pt idx="68">
                  <c:v>196901</c:v>
                </c:pt>
                <c:pt idx="69">
                  <c:v>196902</c:v>
                </c:pt>
                <c:pt idx="70">
                  <c:v>196903</c:v>
                </c:pt>
                <c:pt idx="71">
                  <c:v>196904</c:v>
                </c:pt>
                <c:pt idx="72">
                  <c:v>197001</c:v>
                </c:pt>
                <c:pt idx="73">
                  <c:v>197002</c:v>
                </c:pt>
                <c:pt idx="74">
                  <c:v>197003</c:v>
                </c:pt>
                <c:pt idx="75">
                  <c:v>197004</c:v>
                </c:pt>
                <c:pt idx="76">
                  <c:v>197101</c:v>
                </c:pt>
                <c:pt idx="77">
                  <c:v>197102</c:v>
                </c:pt>
                <c:pt idx="78">
                  <c:v>197103</c:v>
                </c:pt>
                <c:pt idx="79">
                  <c:v>197104</c:v>
                </c:pt>
                <c:pt idx="80">
                  <c:v>197201</c:v>
                </c:pt>
                <c:pt idx="81">
                  <c:v>197202</c:v>
                </c:pt>
                <c:pt idx="82">
                  <c:v>197203</c:v>
                </c:pt>
                <c:pt idx="83">
                  <c:v>197204</c:v>
                </c:pt>
                <c:pt idx="84">
                  <c:v>197301</c:v>
                </c:pt>
                <c:pt idx="85">
                  <c:v>197302</c:v>
                </c:pt>
                <c:pt idx="86">
                  <c:v>197303</c:v>
                </c:pt>
                <c:pt idx="87">
                  <c:v>197304</c:v>
                </c:pt>
                <c:pt idx="88">
                  <c:v>197401</c:v>
                </c:pt>
                <c:pt idx="89">
                  <c:v>197402</c:v>
                </c:pt>
                <c:pt idx="90">
                  <c:v>197403</c:v>
                </c:pt>
                <c:pt idx="91">
                  <c:v>197404</c:v>
                </c:pt>
                <c:pt idx="92">
                  <c:v>197501</c:v>
                </c:pt>
                <c:pt idx="93">
                  <c:v>197502</c:v>
                </c:pt>
                <c:pt idx="94">
                  <c:v>197503</c:v>
                </c:pt>
                <c:pt idx="95">
                  <c:v>197504</c:v>
                </c:pt>
                <c:pt idx="96">
                  <c:v>197601</c:v>
                </c:pt>
                <c:pt idx="97">
                  <c:v>197602</c:v>
                </c:pt>
                <c:pt idx="98">
                  <c:v>197603</c:v>
                </c:pt>
                <c:pt idx="99">
                  <c:v>197604</c:v>
                </c:pt>
                <c:pt idx="100">
                  <c:v>197701</c:v>
                </c:pt>
                <c:pt idx="101">
                  <c:v>197702</c:v>
                </c:pt>
                <c:pt idx="102">
                  <c:v>197703</c:v>
                </c:pt>
                <c:pt idx="103">
                  <c:v>197704</c:v>
                </c:pt>
                <c:pt idx="104">
                  <c:v>197801</c:v>
                </c:pt>
                <c:pt idx="105">
                  <c:v>197802</c:v>
                </c:pt>
                <c:pt idx="106">
                  <c:v>197803</c:v>
                </c:pt>
                <c:pt idx="107">
                  <c:v>197804</c:v>
                </c:pt>
                <c:pt idx="108">
                  <c:v>197901</c:v>
                </c:pt>
                <c:pt idx="109">
                  <c:v>197902</c:v>
                </c:pt>
                <c:pt idx="110">
                  <c:v>197903</c:v>
                </c:pt>
                <c:pt idx="111">
                  <c:v>197904</c:v>
                </c:pt>
                <c:pt idx="112">
                  <c:v>198001</c:v>
                </c:pt>
                <c:pt idx="113">
                  <c:v>198002</c:v>
                </c:pt>
                <c:pt idx="114">
                  <c:v>198003</c:v>
                </c:pt>
                <c:pt idx="115">
                  <c:v>198004</c:v>
                </c:pt>
                <c:pt idx="116">
                  <c:v>198101</c:v>
                </c:pt>
                <c:pt idx="117">
                  <c:v>198102</c:v>
                </c:pt>
                <c:pt idx="118">
                  <c:v>198103</c:v>
                </c:pt>
                <c:pt idx="119">
                  <c:v>198104</c:v>
                </c:pt>
                <c:pt idx="120">
                  <c:v>198201</c:v>
                </c:pt>
                <c:pt idx="121">
                  <c:v>198202</c:v>
                </c:pt>
                <c:pt idx="122">
                  <c:v>198203</c:v>
                </c:pt>
                <c:pt idx="123">
                  <c:v>198204</c:v>
                </c:pt>
                <c:pt idx="124">
                  <c:v>198301</c:v>
                </c:pt>
                <c:pt idx="125">
                  <c:v>198302</c:v>
                </c:pt>
                <c:pt idx="126">
                  <c:v>198303</c:v>
                </c:pt>
                <c:pt idx="127">
                  <c:v>198304</c:v>
                </c:pt>
                <c:pt idx="128">
                  <c:v>198401</c:v>
                </c:pt>
                <c:pt idx="129">
                  <c:v>198402</c:v>
                </c:pt>
                <c:pt idx="130">
                  <c:v>198403</c:v>
                </c:pt>
                <c:pt idx="131">
                  <c:v>198404</c:v>
                </c:pt>
                <c:pt idx="132">
                  <c:v>198501</c:v>
                </c:pt>
                <c:pt idx="133">
                  <c:v>198502</c:v>
                </c:pt>
                <c:pt idx="134">
                  <c:v>198503</c:v>
                </c:pt>
                <c:pt idx="135">
                  <c:v>198504</c:v>
                </c:pt>
                <c:pt idx="136">
                  <c:v>198601</c:v>
                </c:pt>
                <c:pt idx="137">
                  <c:v>198602</c:v>
                </c:pt>
                <c:pt idx="138">
                  <c:v>198603</c:v>
                </c:pt>
                <c:pt idx="139">
                  <c:v>198604</c:v>
                </c:pt>
                <c:pt idx="140">
                  <c:v>198701</c:v>
                </c:pt>
                <c:pt idx="141">
                  <c:v>198702</c:v>
                </c:pt>
                <c:pt idx="142">
                  <c:v>198703</c:v>
                </c:pt>
                <c:pt idx="143">
                  <c:v>198704</c:v>
                </c:pt>
                <c:pt idx="144">
                  <c:v>198801</c:v>
                </c:pt>
                <c:pt idx="145">
                  <c:v>198802</c:v>
                </c:pt>
                <c:pt idx="146">
                  <c:v>198803</c:v>
                </c:pt>
                <c:pt idx="147">
                  <c:v>198804</c:v>
                </c:pt>
                <c:pt idx="148">
                  <c:v>198901</c:v>
                </c:pt>
                <c:pt idx="149">
                  <c:v>198902</c:v>
                </c:pt>
                <c:pt idx="150">
                  <c:v>198903</c:v>
                </c:pt>
                <c:pt idx="151">
                  <c:v>198904</c:v>
                </c:pt>
                <c:pt idx="152">
                  <c:v>199001</c:v>
                </c:pt>
                <c:pt idx="153">
                  <c:v>199002</c:v>
                </c:pt>
                <c:pt idx="154">
                  <c:v>199003</c:v>
                </c:pt>
                <c:pt idx="155">
                  <c:v>199004</c:v>
                </c:pt>
                <c:pt idx="156">
                  <c:v>199101</c:v>
                </c:pt>
                <c:pt idx="157">
                  <c:v>199102</c:v>
                </c:pt>
                <c:pt idx="158">
                  <c:v>199103</c:v>
                </c:pt>
                <c:pt idx="159">
                  <c:v>199104</c:v>
                </c:pt>
                <c:pt idx="160">
                  <c:v>199201</c:v>
                </c:pt>
                <c:pt idx="161">
                  <c:v>199202</c:v>
                </c:pt>
                <c:pt idx="162">
                  <c:v>199203</c:v>
                </c:pt>
                <c:pt idx="163">
                  <c:v>199204</c:v>
                </c:pt>
                <c:pt idx="164">
                  <c:v>199301</c:v>
                </c:pt>
                <c:pt idx="165">
                  <c:v>199302</c:v>
                </c:pt>
                <c:pt idx="166">
                  <c:v>199303</c:v>
                </c:pt>
                <c:pt idx="167">
                  <c:v>199304</c:v>
                </c:pt>
                <c:pt idx="168">
                  <c:v>199401</c:v>
                </c:pt>
                <c:pt idx="169">
                  <c:v>199402</c:v>
                </c:pt>
                <c:pt idx="170">
                  <c:v>199403</c:v>
                </c:pt>
                <c:pt idx="171">
                  <c:v>199404</c:v>
                </c:pt>
                <c:pt idx="172">
                  <c:v>199501</c:v>
                </c:pt>
                <c:pt idx="173">
                  <c:v>199502</c:v>
                </c:pt>
                <c:pt idx="174">
                  <c:v>199503</c:v>
                </c:pt>
                <c:pt idx="175">
                  <c:v>199504</c:v>
                </c:pt>
                <c:pt idx="176">
                  <c:v>199601</c:v>
                </c:pt>
                <c:pt idx="177">
                  <c:v>199602</c:v>
                </c:pt>
                <c:pt idx="178">
                  <c:v>199603</c:v>
                </c:pt>
                <c:pt idx="179">
                  <c:v>199604</c:v>
                </c:pt>
                <c:pt idx="180">
                  <c:v>199701</c:v>
                </c:pt>
                <c:pt idx="181">
                  <c:v>199702</c:v>
                </c:pt>
                <c:pt idx="182">
                  <c:v>199703</c:v>
                </c:pt>
                <c:pt idx="183">
                  <c:v>199704</c:v>
                </c:pt>
                <c:pt idx="184">
                  <c:v>199801</c:v>
                </c:pt>
                <c:pt idx="185">
                  <c:v>199802</c:v>
                </c:pt>
                <c:pt idx="186">
                  <c:v>199803</c:v>
                </c:pt>
                <c:pt idx="187">
                  <c:v>199804</c:v>
                </c:pt>
                <c:pt idx="188">
                  <c:v>199901</c:v>
                </c:pt>
                <c:pt idx="189">
                  <c:v>199902</c:v>
                </c:pt>
                <c:pt idx="190">
                  <c:v>199903</c:v>
                </c:pt>
                <c:pt idx="191">
                  <c:v>199904</c:v>
                </c:pt>
                <c:pt idx="192">
                  <c:v>200001</c:v>
                </c:pt>
                <c:pt idx="193">
                  <c:v>200002</c:v>
                </c:pt>
                <c:pt idx="194">
                  <c:v>200003</c:v>
                </c:pt>
                <c:pt idx="195">
                  <c:v>200004</c:v>
                </c:pt>
                <c:pt idx="196">
                  <c:v>200101</c:v>
                </c:pt>
                <c:pt idx="197">
                  <c:v>200102</c:v>
                </c:pt>
                <c:pt idx="198">
                  <c:v>200103</c:v>
                </c:pt>
                <c:pt idx="199">
                  <c:v>200104</c:v>
                </c:pt>
                <c:pt idx="200">
                  <c:v>200201</c:v>
                </c:pt>
                <c:pt idx="201">
                  <c:v>200202</c:v>
                </c:pt>
                <c:pt idx="202">
                  <c:v>200203</c:v>
                </c:pt>
                <c:pt idx="203">
                  <c:v>200204</c:v>
                </c:pt>
                <c:pt idx="204">
                  <c:v>200301</c:v>
                </c:pt>
                <c:pt idx="205">
                  <c:v>200302</c:v>
                </c:pt>
                <c:pt idx="206">
                  <c:v>200303</c:v>
                </c:pt>
                <c:pt idx="207">
                  <c:v>200304</c:v>
                </c:pt>
                <c:pt idx="208">
                  <c:v>200401</c:v>
                </c:pt>
                <c:pt idx="209">
                  <c:v>200402</c:v>
                </c:pt>
                <c:pt idx="210">
                  <c:v>200403</c:v>
                </c:pt>
                <c:pt idx="211">
                  <c:v>200404</c:v>
                </c:pt>
                <c:pt idx="212">
                  <c:v>200501</c:v>
                </c:pt>
                <c:pt idx="213">
                  <c:v>200502</c:v>
                </c:pt>
                <c:pt idx="214">
                  <c:v>200503</c:v>
                </c:pt>
                <c:pt idx="215">
                  <c:v>200504</c:v>
                </c:pt>
                <c:pt idx="216">
                  <c:v>200601</c:v>
                </c:pt>
                <c:pt idx="217">
                  <c:v>200602</c:v>
                </c:pt>
                <c:pt idx="218">
                  <c:v>200603</c:v>
                </c:pt>
                <c:pt idx="219">
                  <c:v>200604</c:v>
                </c:pt>
                <c:pt idx="220">
                  <c:v>200701</c:v>
                </c:pt>
                <c:pt idx="221">
                  <c:v>200702</c:v>
                </c:pt>
                <c:pt idx="222">
                  <c:v>200703</c:v>
                </c:pt>
                <c:pt idx="223">
                  <c:v>200704</c:v>
                </c:pt>
                <c:pt idx="224">
                  <c:v>200801</c:v>
                </c:pt>
                <c:pt idx="225">
                  <c:v>200802</c:v>
                </c:pt>
                <c:pt idx="226">
                  <c:v>200803</c:v>
                </c:pt>
                <c:pt idx="227">
                  <c:v>200804</c:v>
                </c:pt>
                <c:pt idx="228">
                  <c:v>200901</c:v>
                </c:pt>
                <c:pt idx="229">
                  <c:v>200902</c:v>
                </c:pt>
                <c:pt idx="230">
                  <c:v>200903</c:v>
                </c:pt>
                <c:pt idx="231">
                  <c:v>200904</c:v>
                </c:pt>
                <c:pt idx="232">
                  <c:v>201001</c:v>
                </c:pt>
                <c:pt idx="233">
                  <c:v>201002</c:v>
                </c:pt>
                <c:pt idx="234">
                  <c:v>201003</c:v>
                </c:pt>
                <c:pt idx="235">
                  <c:v>201004</c:v>
                </c:pt>
                <c:pt idx="236">
                  <c:v>201101</c:v>
                </c:pt>
                <c:pt idx="237">
                  <c:v>201102</c:v>
                </c:pt>
                <c:pt idx="238">
                  <c:v>201103</c:v>
                </c:pt>
              </c:numCache>
            </c:numRef>
          </c:cat>
          <c:val>
            <c:numRef>
              <c:f>ltab1d!$G$2:$G$240</c:f>
              <c:numCache>
                <c:formatCode>General</c:formatCode>
                <c:ptCount val="239"/>
                <c:pt idx="0">
                  <c:v>4.2060545317874309</c:v>
                </c:pt>
                <c:pt idx="1">
                  <c:v>4.2435188577173086</c:v>
                </c:pt>
                <c:pt idx="2">
                  <c:v>4.1905627956797291</c:v>
                </c:pt>
                <c:pt idx="3">
                  <c:v>4.0510555794915986</c:v>
                </c:pt>
                <c:pt idx="4">
                  <c:v>4.0207207326259038</c:v>
                </c:pt>
                <c:pt idx="5">
                  <c:v>4.02688253682342</c:v>
                </c:pt>
                <c:pt idx="6">
                  <c:v>4.1417059609182916</c:v>
                </c:pt>
                <c:pt idx="7">
                  <c:v>4.297347844941112</c:v>
                </c:pt>
                <c:pt idx="8">
                  <c:v>4.3397850493938694</c:v>
                </c:pt>
                <c:pt idx="9">
                  <c:v>4.2957040299821525</c:v>
                </c:pt>
                <c:pt idx="10">
                  <c:v>4.2419595000932269</c:v>
                </c:pt>
                <c:pt idx="11">
                  <c:v>4.2203140006060202</c:v>
                </c:pt>
                <c:pt idx="12">
                  <c:v>4.0394756779448402</c:v>
                </c:pt>
                <c:pt idx="13">
                  <c:v>3.9720496214140208</c:v>
                </c:pt>
                <c:pt idx="14">
                  <c:v>3.887747171268769</c:v>
                </c:pt>
                <c:pt idx="15">
                  <c:v>3.8564828725961537</c:v>
                </c:pt>
                <c:pt idx="16">
                  <c:v>3.8650129121738686</c:v>
                </c:pt>
                <c:pt idx="17">
                  <c:v>3.8757868697268503</c:v>
                </c:pt>
                <c:pt idx="18">
                  <c:v>3.8545871841636097</c:v>
                </c:pt>
                <c:pt idx="19">
                  <c:v>3.8553211242585061</c:v>
                </c:pt>
                <c:pt idx="20">
                  <c:v>3.8506716364042024</c:v>
                </c:pt>
                <c:pt idx="21">
                  <c:v>3.8735699522827405</c:v>
                </c:pt>
                <c:pt idx="22">
                  <c:v>3.8358373124695802</c:v>
                </c:pt>
                <c:pt idx="23">
                  <c:v>4.0187906142268703</c:v>
                </c:pt>
                <c:pt idx="24">
                  <c:v>4.1719997092069052</c:v>
                </c:pt>
                <c:pt idx="25">
                  <c:v>4.2516030294363576</c:v>
                </c:pt>
                <c:pt idx="26">
                  <c:v>4.2215810683902921</c:v>
                </c:pt>
                <c:pt idx="27">
                  <c:v>4.2277770561029975</c:v>
                </c:pt>
                <c:pt idx="28">
                  <c:v>4.1604101073706303</c:v>
                </c:pt>
                <c:pt idx="29">
                  <c:v>4.1287678398996226</c:v>
                </c:pt>
                <c:pt idx="30">
                  <c:v>4.1813269665745159</c:v>
                </c:pt>
                <c:pt idx="31">
                  <c:v>4.1707745724205925</c:v>
                </c:pt>
                <c:pt idx="32">
                  <c:v>4.1279233052230486</c:v>
                </c:pt>
                <c:pt idx="33">
                  <c:v>4.2116066252981472</c:v>
                </c:pt>
                <c:pt idx="34">
                  <c:v>4.2585370187972265</c:v>
                </c:pt>
                <c:pt idx="35">
                  <c:v>4.427558760398127</c:v>
                </c:pt>
                <c:pt idx="36">
                  <c:v>4.5122138315462896</c:v>
                </c:pt>
                <c:pt idx="37">
                  <c:v>4.4197501089910673</c:v>
                </c:pt>
                <c:pt idx="38">
                  <c:v>4.4622804622804626</c:v>
                </c:pt>
                <c:pt idx="39">
                  <c:v>4.5195349994667424</c:v>
                </c:pt>
                <c:pt idx="40">
                  <c:v>4.5704365940456553</c:v>
                </c:pt>
                <c:pt idx="41">
                  <c:v>4.5954505005752457</c:v>
                </c:pt>
                <c:pt idx="42">
                  <c:v>4.5228821976129696</c:v>
                </c:pt>
                <c:pt idx="43">
                  <c:v>4.6372795884865221</c:v>
                </c:pt>
                <c:pt idx="44">
                  <c:v>4.692134682258426</c:v>
                </c:pt>
                <c:pt idx="45">
                  <c:v>4.8352763120219251</c:v>
                </c:pt>
                <c:pt idx="46">
                  <c:v>4.7856176634633263</c:v>
                </c:pt>
                <c:pt idx="47">
                  <c:v>4.8566602468979889</c:v>
                </c:pt>
                <c:pt idx="48">
                  <c:v>4.8519208951708617</c:v>
                </c:pt>
                <c:pt idx="49">
                  <c:v>4.922479149433487</c:v>
                </c:pt>
                <c:pt idx="50">
                  <c:v>4.9471413997386904</c:v>
                </c:pt>
                <c:pt idx="51">
                  <c:v>5.1755884277116815</c:v>
                </c:pt>
                <c:pt idx="52">
                  <c:v>5.2303233986033693</c:v>
                </c:pt>
                <c:pt idx="53">
                  <c:v>5.1688347633545533</c:v>
                </c:pt>
                <c:pt idx="54">
                  <c:v>5.0610115128290341</c:v>
                </c:pt>
                <c:pt idx="55">
                  <c:v>5.0068566000628794</c:v>
                </c:pt>
                <c:pt idx="56">
                  <c:v>4.9359394360075513</c:v>
                </c:pt>
                <c:pt idx="57">
                  <c:v>4.9472705708882261</c:v>
                </c:pt>
                <c:pt idx="58">
                  <c:v>4.8775260102780313</c:v>
                </c:pt>
                <c:pt idx="59">
                  <c:v>4.886073815938512</c:v>
                </c:pt>
                <c:pt idx="60">
                  <c:v>4.995683361744069</c:v>
                </c:pt>
                <c:pt idx="61">
                  <c:v>5.0607804412966493</c:v>
                </c:pt>
                <c:pt idx="62">
                  <c:v>5.0794625554660824</c:v>
                </c:pt>
                <c:pt idx="63">
                  <c:v>5.0791543577408724</c:v>
                </c:pt>
                <c:pt idx="64">
                  <c:v>5.0249834050175952</c:v>
                </c:pt>
                <c:pt idx="65">
                  <c:v>4.9314616969714393</c:v>
                </c:pt>
                <c:pt idx="66">
                  <c:v>4.9256796741741224</c:v>
                </c:pt>
                <c:pt idx="67">
                  <c:v>4.9172255636768742</c:v>
                </c:pt>
                <c:pt idx="68">
                  <c:v>4.8749164826335916</c:v>
                </c:pt>
                <c:pt idx="69">
                  <c:v>4.9073915658145335</c:v>
                </c:pt>
                <c:pt idx="70">
                  <c:v>4.8643836262663065</c:v>
                </c:pt>
                <c:pt idx="71">
                  <c:v>4.8999559961690782</c:v>
                </c:pt>
                <c:pt idx="72">
                  <c:v>4.8996618854775926</c:v>
                </c:pt>
                <c:pt idx="73">
                  <c:v>4.8661164576763056</c:v>
                </c:pt>
                <c:pt idx="74">
                  <c:v>4.8381461896171771</c:v>
                </c:pt>
                <c:pt idx="75">
                  <c:v>4.9420385814152983</c:v>
                </c:pt>
                <c:pt idx="76">
                  <c:v>4.8205147820195124</c:v>
                </c:pt>
                <c:pt idx="77">
                  <c:v>4.8199749544362023</c:v>
                </c:pt>
                <c:pt idx="78">
                  <c:v>4.8623682459303952</c:v>
                </c:pt>
                <c:pt idx="79">
                  <c:v>4.9111031786769219</c:v>
                </c:pt>
                <c:pt idx="80">
                  <c:v>4.8714641616287224</c:v>
                </c:pt>
                <c:pt idx="81">
                  <c:v>4.726690280535041</c:v>
                </c:pt>
                <c:pt idx="82">
                  <c:v>4.7296421109928195</c:v>
                </c:pt>
                <c:pt idx="83">
                  <c:v>4.7484287972740429</c:v>
                </c:pt>
                <c:pt idx="84">
                  <c:v>4.7165790701663326</c:v>
                </c:pt>
                <c:pt idx="85">
                  <c:v>4.7476515851390166</c:v>
                </c:pt>
                <c:pt idx="86">
                  <c:v>4.6667730875872939</c:v>
                </c:pt>
                <c:pt idx="87">
                  <c:v>4.7065963867833407</c:v>
                </c:pt>
                <c:pt idx="88">
                  <c:v>4.7727288439070588</c:v>
                </c:pt>
                <c:pt idx="89">
                  <c:v>5.0766983445387828</c:v>
                </c:pt>
                <c:pt idx="90">
                  <c:v>5.0987112668193655</c:v>
                </c:pt>
                <c:pt idx="91">
                  <c:v>5.2298151046194858</c:v>
                </c:pt>
                <c:pt idx="92">
                  <c:v>5.3029979616842509</c:v>
                </c:pt>
                <c:pt idx="93">
                  <c:v>5.3961807790343475</c:v>
                </c:pt>
                <c:pt idx="94">
                  <c:v>5.4016759632036395</c:v>
                </c:pt>
                <c:pt idx="95">
                  <c:v>5.5611048810856039</c:v>
                </c:pt>
                <c:pt idx="96">
                  <c:v>5.617274927775636</c:v>
                </c:pt>
                <c:pt idx="97">
                  <c:v>5.7650994659235266</c:v>
                </c:pt>
                <c:pt idx="98">
                  <c:v>5.8194640568755975</c:v>
                </c:pt>
                <c:pt idx="99">
                  <c:v>6.1372442682226636</c:v>
                </c:pt>
                <c:pt idx="100">
                  <c:v>5.9583275083737552</c:v>
                </c:pt>
                <c:pt idx="101">
                  <c:v>5.9168422496228601</c:v>
                </c:pt>
                <c:pt idx="102">
                  <c:v>6.0135520073650746</c:v>
                </c:pt>
                <c:pt idx="103">
                  <c:v>6.0938258737697346</c:v>
                </c:pt>
                <c:pt idx="104">
                  <c:v>6.2169041348310428</c:v>
                </c:pt>
                <c:pt idx="105">
                  <c:v>6.0378659091198843</c:v>
                </c:pt>
                <c:pt idx="106">
                  <c:v>6.0676756478064018</c:v>
                </c:pt>
                <c:pt idx="107">
                  <c:v>6.4431439698250159</c:v>
                </c:pt>
                <c:pt idx="108">
                  <c:v>6.2614480017147649</c:v>
                </c:pt>
                <c:pt idx="109">
                  <c:v>6.3082390175590808</c:v>
                </c:pt>
                <c:pt idx="110">
                  <c:v>6.6207056249514364</c:v>
                </c:pt>
                <c:pt idx="111">
                  <c:v>6.3366172820937052</c:v>
                </c:pt>
                <c:pt idx="112">
                  <c:v>6.228575288336514</c:v>
                </c:pt>
                <c:pt idx="113">
                  <c:v>6.5053504085020029</c:v>
                </c:pt>
                <c:pt idx="114">
                  <c:v>6.6290390045903589</c:v>
                </c:pt>
                <c:pt idx="115">
                  <c:v>6.6356098392584508</c:v>
                </c:pt>
                <c:pt idx="116">
                  <c:v>6.4438395419228911</c:v>
                </c:pt>
                <c:pt idx="117">
                  <c:v>6.6395397282658921</c:v>
                </c:pt>
                <c:pt idx="118">
                  <c:v>6.6318626287603557</c:v>
                </c:pt>
                <c:pt idx="119">
                  <c:v>6.6974450537239258</c:v>
                </c:pt>
                <c:pt idx="120">
                  <c:v>5.8507610397627063</c:v>
                </c:pt>
                <c:pt idx="121">
                  <c:v>5.8582586689195066</c:v>
                </c:pt>
                <c:pt idx="122">
                  <c:v>6.0116816186295097</c:v>
                </c:pt>
                <c:pt idx="123">
                  <c:v>6.2830318261748968</c:v>
                </c:pt>
                <c:pt idx="124">
                  <c:v>6.3027271799619342</c:v>
                </c:pt>
                <c:pt idx="125">
                  <c:v>6.2282108392423723</c:v>
                </c:pt>
                <c:pt idx="126">
                  <c:v>6.1156974567456643</c:v>
                </c:pt>
                <c:pt idx="127">
                  <c:v>6.0773041745794352</c:v>
                </c:pt>
                <c:pt idx="128">
                  <c:v>5.9772042836783914</c:v>
                </c:pt>
                <c:pt idx="129">
                  <c:v>6.1798807000710907</c:v>
                </c:pt>
                <c:pt idx="130">
                  <c:v>5.8488545402139565</c:v>
                </c:pt>
                <c:pt idx="131">
                  <c:v>5.7715857799002066</c:v>
                </c:pt>
                <c:pt idx="132">
                  <c:v>5.6156234637587943</c:v>
                </c:pt>
                <c:pt idx="133">
                  <c:v>5.5108295221675849</c:v>
                </c:pt>
                <c:pt idx="134">
                  <c:v>5.4832007071310054</c:v>
                </c:pt>
                <c:pt idx="135">
                  <c:v>5.6149366721057872</c:v>
                </c:pt>
                <c:pt idx="136">
                  <c:v>5.5544146344580074</c:v>
                </c:pt>
                <c:pt idx="137">
                  <c:v>5.5660895418729535</c:v>
                </c:pt>
                <c:pt idx="138">
                  <c:v>5.542415362648172</c:v>
                </c:pt>
                <c:pt idx="139">
                  <c:v>5.5436185062855499</c:v>
                </c:pt>
                <c:pt idx="140">
                  <c:v>5.4564621803597984</c:v>
                </c:pt>
                <c:pt idx="141">
                  <c:v>5.3510736606366534</c:v>
                </c:pt>
                <c:pt idx="142">
                  <c:v>5.3052288515894723</c:v>
                </c:pt>
                <c:pt idx="143">
                  <c:v>5.3041014042695762</c:v>
                </c:pt>
                <c:pt idx="144">
                  <c:v>5.2721970973726009</c:v>
                </c:pt>
                <c:pt idx="145">
                  <c:v>5.1974409691221579</c:v>
                </c:pt>
                <c:pt idx="146">
                  <c:v>5.1266670101880001</c:v>
                </c:pt>
                <c:pt idx="147">
                  <c:v>5.1376030778084747</c:v>
                </c:pt>
                <c:pt idx="148">
                  <c:v>5.0428229152266901</c:v>
                </c:pt>
                <c:pt idx="149">
                  <c:v>4.9412597832363234</c:v>
                </c:pt>
                <c:pt idx="150">
                  <c:v>4.9806829502455834</c:v>
                </c:pt>
                <c:pt idx="151">
                  <c:v>5.1574580122119578</c:v>
                </c:pt>
                <c:pt idx="152">
                  <c:v>5.044499624921472</c:v>
                </c:pt>
                <c:pt idx="153">
                  <c:v>5.157791513903299</c:v>
                </c:pt>
                <c:pt idx="154">
                  <c:v>5.2215941983654064</c:v>
                </c:pt>
                <c:pt idx="155">
                  <c:v>5.4438592923013704</c:v>
                </c:pt>
                <c:pt idx="156">
                  <c:v>5.6484588587983922</c:v>
                </c:pt>
                <c:pt idx="157">
                  <c:v>5.3419134216400783</c:v>
                </c:pt>
                <c:pt idx="158">
                  <c:v>5.3556109778589223</c:v>
                </c:pt>
                <c:pt idx="159">
                  <c:v>5.7508434529910879</c:v>
                </c:pt>
                <c:pt idx="160">
                  <c:v>5.4999590517251828</c:v>
                </c:pt>
                <c:pt idx="161">
                  <c:v>5.6554661468195366</c:v>
                </c:pt>
                <c:pt idx="162">
                  <c:v>5.6815553295666428</c:v>
                </c:pt>
                <c:pt idx="163">
                  <c:v>5.7354137602806947</c:v>
                </c:pt>
                <c:pt idx="164">
                  <c:v>5.8682431606483636</c:v>
                </c:pt>
                <c:pt idx="165">
                  <c:v>6.0559082880965116</c:v>
                </c:pt>
                <c:pt idx="166">
                  <c:v>6.4373694926769378</c:v>
                </c:pt>
                <c:pt idx="167">
                  <c:v>6.871893449614519</c:v>
                </c:pt>
                <c:pt idx="168">
                  <c:v>6.4311708666301346</c:v>
                </c:pt>
                <c:pt idx="169">
                  <c:v>6.2562896856182855</c:v>
                </c:pt>
                <c:pt idx="170">
                  <c:v>6.2516308952877244</c:v>
                </c:pt>
                <c:pt idx="171">
                  <c:v>6.1130561086412341</c:v>
                </c:pt>
                <c:pt idx="172">
                  <c:v>6.2734966360801865</c:v>
                </c:pt>
                <c:pt idx="173">
                  <c:v>6.4148731831280257</c:v>
                </c:pt>
                <c:pt idx="174">
                  <c:v>6.6804821073538632</c:v>
                </c:pt>
                <c:pt idx="175">
                  <c:v>7.5256703838916943</c:v>
                </c:pt>
                <c:pt idx="176">
                  <c:v>7.5991752475821768</c:v>
                </c:pt>
                <c:pt idx="177">
                  <c:v>7.5935793500426536</c:v>
                </c:pt>
                <c:pt idx="178">
                  <c:v>7.9330556846831675</c:v>
                </c:pt>
                <c:pt idx="179">
                  <c:v>8.1919914565432155</c:v>
                </c:pt>
                <c:pt idx="180">
                  <c:v>8.1628637634209724</c:v>
                </c:pt>
                <c:pt idx="181">
                  <c:v>8.2425828015161873</c:v>
                </c:pt>
                <c:pt idx="182">
                  <c:v>8.4205805073746856</c:v>
                </c:pt>
                <c:pt idx="183">
                  <c:v>8.5076588316402013</c:v>
                </c:pt>
                <c:pt idx="184">
                  <c:v>8.6858848920294491</c:v>
                </c:pt>
                <c:pt idx="185">
                  <c:v>8.8806830122028213</c:v>
                </c:pt>
                <c:pt idx="186">
                  <c:v>8.685512394650333</c:v>
                </c:pt>
                <c:pt idx="187">
                  <c:v>8.6753750666433742</c:v>
                </c:pt>
                <c:pt idx="188">
                  <c:v>8.6286990050363048</c:v>
                </c:pt>
                <c:pt idx="189">
                  <c:v>8.4474414791247341</c:v>
                </c:pt>
                <c:pt idx="190">
                  <c:v>8.5058355597858863</c:v>
                </c:pt>
                <c:pt idx="191">
                  <c:v>7.7877725097962811</c:v>
                </c:pt>
                <c:pt idx="192">
                  <c:v>8.0154071182377571</c:v>
                </c:pt>
                <c:pt idx="193">
                  <c:v>7.7484842880576377</c:v>
                </c:pt>
                <c:pt idx="194">
                  <c:v>7.95837025639152</c:v>
                </c:pt>
                <c:pt idx="195">
                  <c:v>8.0406689013923671</c:v>
                </c:pt>
                <c:pt idx="196">
                  <c:v>8.5604278807162881</c:v>
                </c:pt>
                <c:pt idx="197">
                  <c:v>8.464856875289346</c:v>
                </c:pt>
                <c:pt idx="198">
                  <c:v>8.2696017544540616</c:v>
                </c:pt>
                <c:pt idx="199">
                  <c:v>8.3425438278953568</c:v>
                </c:pt>
                <c:pt idx="200">
                  <c:v>8.5344746541790411</c:v>
                </c:pt>
                <c:pt idx="201">
                  <c:v>8.6127441002522751</c:v>
                </c:pt>
                <c:pt idx="202">
                  <c:v>8.5851468140027052</c:v>
                </c:pt>
                <c:pt idx="203">
                  <c:v>9.9642265948059325</c:v>
                </c:pt>
                <c:pt idx="204">
                  <c:v>9.9164673146048798</c:v>
                </c:pt>
                <c:pt idx="205">
                  <c:v>10.197980635298361</c:v>
                </c:pt>
                <c:pt idx="206">
                  <c:v>9.6913838018032745</c:v>
                </c:pt>
                <c:pt idx="207">
                  <c:v>10.979553926794038</c:v>
                </c:pt>
                <c:pt idx="208">
                  <c:v>11.134206880901958</c:v>
                </c:pt>
                <c:pt idx="209">
                  <c:v>10.992911207959578</c:v>
                </c:pt>
                <c:pt idx="210">
                  <c:v>11.098094814657685</c:v>
                </c:pt>
                <c:pt idx="211">
                  <c:v>11.867473988707729</c:v>
                </c:pt>
                <c:pt idx="212">
                  <c:v>11.779556135692086</c:v>
                </c:pt>
                <c:pt idx="213">
                  <c:v>11.863186847164844</c:v>
                </c:pt>
                <c:pt idx="214">
                  <c:v>11.930634644715893</c:v>
                </c:pt>
                <c:pt idx="215">
                  <c:v>11.734167909943363</c:v>
                </c:pt>
                <c:pt idx="216">
                  <c:v>11.908749201550195</c:v>
                </c:pt>
                <c:pt idx="217">
                  <c:v>12.086890135609146</c:v>
                </c:pt>
                <c:pt idx="218">
                  <c:v>13.109987307894084</c:v>
                </c:pt>
                <c:pt idx="219">
                  <c:v>13.859023758305412</c:v>
                </c:pt>
                <c:pt idx="220">
                  <c:v>13.979793210676943</c:v>
                </c:pt>
                <c:pt idx="221">
                  <c:v>14.334441858180606</c:v>
                </c:pt>
                <c:pt idx="222">
                  <c:v>14.236354011413995</c:v>
                </c:pt>
                <c:pt idx="223">
                  <c:v>14.918166562233678</c:v>
                </c:pt>
                <c:pt idx="224">
                  <c:v>15.244239442793686</c:v>
                </c:pt>
                <c:pt idx="225">
                  <c:v>15.093122245145144</c:v>
                </c:pt>
                <c:pt idx="226">
                  <c:v>14.028090066775023</c:v>
                </c:pt>
                <c:pt idx="227">
                  <c:v>12.134730397319306</c:v>
                </c:pt>
                <c:pt idx="228">
                  <c:v>12.548861037334873</c:v>
                </c:pt>
                <c:pt idx="229">
                  <c:v>13.034993237008861</c:v>
                </c:pt>
                <c:pt idx="230">
                  <c:v>13.492754773609796</c:v>
                </c:pt>
                <c:pt idx="231">
                  <c:v>14.838238106386159</c:v>
                </c:pt>
                <c:pt idx="232">
                  <c:v>14.79916124902708</c:v>
                </c:pt>
                <c:pt idx="233">
                  <c:v>14.562294280755307</c:v>
                </c:pt>
                <c:pt idx="234">
                  <c:v>14.624997244182417</c:v>
                </c:pt>
                <c:pt idx="235">
                  <c:v>15.405884308409249</c:v>
                </c:pt>
                <c:pt idx="236">
                  <c:v>15.643631269532964</c:v>
                </c:pt>
                <c:pt idx="237">
                  <c:v>15.461878233410076</c:v>
                </c:pt>
                <c:pt idx="238">
                  <c:v>14.956864262999678</c:v>
                </c:pt>
              </c:numCache>
            </c:numRef>
          </c:val>
        </c:ser>
        <c:dLbls>
          <c:showLegendKey val="0"/>
          <c:showVal val="0"/>
          <c:showCatName val="0"/>
          <c:showSerName val="0"/>
          <c:showPercent val="0"/>
          <c:showBubbleSize val="0"/>
        </c:dLbls>
        <c:gapWidth val="21"/>
        <c:overlap val="100"/>
        <c:axId val="104389248"/>
        <c:axId val="104268160"/>
      </c:barChart>
      <c:catAx>
        <c:axId val="104389248"/>
        <c:scaling>
          <c:orientation val="minMax"/>
        </c:scaling>
        <c:delete val="0"/>
        <c:axPos val="b"/>
        <c:numFmt formatCode="General" sourceLinked="1"/>
        <c:majorTickMark val="out"/>
        <c:minorTickMark val="none"/>
        <c:tickLblPos val="nextTo"/>
        <c:crossAx val="104268160"/>
        <c:crosses val="autoZero"/>
        <c:auto val="1"/>
        <c:lblAlgn val="ctr"/>
        <c:lblOffset val="100"/>
        <c:noMultiLvlLbl val="0"/>
      </c:catAx>
      <c:valAx>
        <c:axId val="104268160"/>
        <c:scaling>
          <c:orientation val="minMax"/>
        </c:scaling>
        <c:delete val="0"/>
        <c:axPos val="l"/>
        <c:majorGridlines/>
        <c:title>
          <c:tx>
            <c:rich>
              <a:bodyPr rot="-5400000" vert="horz"/>
              <a:lstStyle/>
              <a:p>
                <a:pPr>
                  <a:defRPr/>
                </a:pPr>
                <a:r>
                  <a:rPr lang="en-US"/>
                  <a:t>Debt / GDP (%)</a:t>
                </a:r>
              </a:p>
            </c:rich>
          </c:tx>
          <c:layout/>
          <c:overlay val="0"/>
        </c:title>
        <c:numFmt formatCode="General" sourceLinked="1"/>
        <c:majorTickMark val="out"/>
        <c:minorTickMark val="none"/>
        <c:tickLblPos val="nextTo"/>
        <c:crossAx val="104389248"/>
        <c:crosses val="autoZero"/>
        <c:crossBetween val="between"/>
      </c:valAx>
    </c:plotArea>
    <c:legend>
      <c:legendPos val="t"/>
      <c:layout/>
      <c:overlay val="1"/>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US </a:t>
            </a:r>
            <a:r>
              <a:rPr lang="en-US" sz="1200" smtClean="0"/>
              <a:t>AnnualPer-Capitaa GDPPer-Capitansumption</a:t>
            </a:r>
            <a:r>
              <a:rPr lang="en-US" sz="1200" dirty="0"/>
              <a:t>,</a:t>
            </a:r>
            <a:r>
              <a:rPr lang="en-US" sz="1200" baseline="0" dirty="0"/>
              <a:t> 1949-2010</a:t>
            </a:r>
            <a:endParaRPr lang="en-US" sz="1200" dirty="0"/>
          </a:p>
        </c:rich>
      </c:tx>
      <c:layout/>
      <c:overlay val="0"/>
    </c:title>
    <c:autoTitleDeleted val="0"/>
    <c:plotArea>
      <c:layout>
        <c:manualLayout>
          <c:layoutTarget val="inner"/>
          <c:xMode val="edge"/>
          <c:yMode val="edge"/>
          <c:x val="0.12058391894561571"/>
          <c:y val="9.9581942337018975E-2"/>
          <c:w val="0.82878884091101512"/>
          <c:h val="0.76784619081914762"/>
        </c:manualLayout>
      </c:layout>
      <c:scatterChart>
        <c:scatterStyle val="lineMarker"/>
        <c:varyColors val="0"/>
        <c:ser>
          <c:idx val="0"/>
          <c:order val="0"/>
          <c:tx>
            <c:v>Annual Oil Consumption v. Per Capita GDP</c:v>
          </c:tx>
          <c:dLbls>
            <c:dLbl>
              <c:idx val="0"/>
              <c:layout/>
              <c:tx>
                <c:strRef>
                  <c:f>'stb0103'!$AL$10</c:f>
                  <c:strCache>
                    <c:ptCount val="1"/>
                  </c:strCache>
                </c:strRef>
              </c:tx>
              <c:dLblPos val="t"/>
              <c:showLegendKey val="0"/>
              <c:showVal val="1"/>
              <c:showCatName val="0"/>
              <c:showSerName val="0"/>
              <c:showPercent val="0"/>
              <c:showBubbleSize val="0"/>
            </c:dLbl>
            <c:dLbl>
              <c:idx val="1"/>
              <c:layout>
                <c:manualLayout>
                  <c:x val="-5.6702508960573474E-2"/>
                  <c:y val="-1.2369742329803418E-2"/>
                </c:manualLayout>
              </c:layout>
              <c:tx>
                <c:strRef>
                  <c:f>'stb0103'!$AL$11</c:f>
                  <c:strCache>
                    <c:ptCount val="1"/>
                    <c:pt idx="0">
                      <c:v>1950</c:v>
                    </c:pt>
                  </c:strCache>
                </c:strRef>
              </c:tx>
              <c:dLblPos val="r"/>
              <c:showLegendKey val="0"/>
              <c:showVal val="1"/>
              <c:showCatName val="0"/>
              <c:showSerName val="0"/>
              <c:showPercent val="0"/>
              <c:showBubbleSize val="0"/>
            </c:dLbl>
            <c:dLbl>
              <c:idx val="2"/>
              <c:layout/>
              <c:tx>
                <c:strRef>
                  <c:f>'stb0103'!$AL$12</c:f>
                  <c:strCache>
                    <c:ptCount val="1"/>
                  </c:strCache>
                </c:strRef>
              </c:tx>
              <c:dLblPos val="t"/>
              <c:showLegendKey val="0"/>
              <c:showVal val="1"/>
              <c:showCatName val="0"/>
              <c:showSerName val="0"/>
              <c:showPercent val="0"/>
              <c:showBubbleSize val="0"/>
            </c:dLbl>
            <c:dLbl>
              <c:idx val="3"/>
              <c:layout/>
              <c:tx>
                <c:strRef>
                  <c:f>'stb0103'!$AL$13</c:f>
                  <c:strCache>
                    <c:ptCount val="1"/>
                  </c:strCache>
                </c:strRef>
              </c:tx>
              <c:dLblPos val="t"/>
              <c:showLegendKey val="0"/>
              <c:showVal val="1"/>
              <c:showCatName val="0"/>
              <c:showSerName val="0"/>
              <c:showPercent val="0"/>
              <c:showBubbleSize val="0"/>
            </c:dLbl>
            <c:dLbl>
              <c:idx val="4"/>
              <c:layout/>
              <c:tx>
                <c:strRef>
                  <c:f>'stb0103'!$AL$14</c:f>
                  <c:strCache>
                    <c:ptCount val="1"/>
                  </c:strCache>
                </c:strRef>
              </c:tx>
              <c:dLblPos val="t"/>
              <c:showLegendKey val="0"/>
              <c:showVal val="1"/>
              <c:showCatName val="0"/>
              <c:showSerName val="0"/>
              <c:showPercent val="0"/>
              <c:showBubbleSize val="0"/>
            </c:dLbl>
            <c:dLbl>
              <c:idx val="5"/>
              <c:delete val="1"/>
            </c:dLbl>
            <c:dLbl>
              <c:idx val="6"/>
              <c:layout>
                <c:manualLayout>
                  <c:x val="-1.9068100358422952E-2"/>
                  <c:y val="3.1266612977024509E-2"/>
                </c:manualLayout>
              </c:layout>
              <c:tx>
                <c:strRef>
                  <c:f>'stb0103'!$AL$16</c:f>
                  <c:strCache>
                    <c:ptCount val="1"/>
                    <c:pt idx="0">
                      <c:v>1955</c:v>
                    </c:pt>
                  </c:strCache>
                </c:strRef>
              </c:tx>
              <c:dLblPos val="r"/>
              <c:showLegendKey val="0"/>
              <c:showVal val="1"/>
              <c:showCatName val="0"/>
              <c:showSerName val="0"/>
              <c:showPercent val="0"/>
              <c:showBubbleSize val="0"/>
            </c:dLbl>
            <c:dLbl>
              <c:idx val="7"/>
              <c:layout/>
              <c:tx>
                <c:strRef>
                  <c:f>'stb0103'!$AL$17</c:f>
                  <c:strCache>
                    <c:ptCount val="1"/>
                  </c:strCache>
                </c:strRef>
              </c:tx>
              <c:dLblPos val="t"/>
              <c:showLegendKey val="0"/>
              <c:showVal val="1"/>
              <c:showCatName val="0"/>
              <c:showSerName val="0"/>
              <c:showPercent val="0"/>
              <c:showBubbleSize val="0"/>
            </c:dLbl>
            <c:dLbl>
              <c:idx val="8"/>
              <c:layout/>
              <c:tx>
                <c:strRef>
                  <c:f>'stb0103'!$AL$18</c:f>
                  <c:strCache>
                    <c:ptCount val="1"/>
                  </c:strCache>
                </c:strRef>
              </c:tx>
              <c:dLblPos val="t"/>
              <c:showLegendKey val="0"/>
              <c:showVal val="1"/>
              <c:showCatName val="0"/>
              <c:showSerName val="0"/>
              <c:showPercent val="0"/>
              <c:showBubbleSize val="0"/>
            </c:dLbl>
            <c:dLbl>
              <c:idx val="9"/>
              <c:layout/>
              <c:tx>
                <c:strRef>
                  <c:f>'stb0103'!$AL$19</c:f>
                  <c:strCache>
                    <c:ptCount val="1"/>
                  </c:strCache>
                </c:strRef>
              </c:tx>
              <c:dLblPos val="t"/>
              <c:showLegendKey val="0"/>
              <c:showVal val="1"/>
              <c:showCatName val="0"/>
              <c:showSerName val="0"/>
              <c:showPercent val="0"/>
              <c:showBubbleSize val="0"/>
            </c:dLbl>
            <c:dLbl>
              <c:idx val="10"/>
              <c:layout/>
              <c:tx>
                <c:strRef>
                  <c:f>'stb0103'!$AL$20</c:f>
                  <c:strCache>
                    <c:ptCount val="1"/>
                  </c:strCache>
                </c:strRef>
              </c:tx>
              <c:dLblPos val="t"/>
              <c:showLegendKey val="0"/>
              <c:showVal val="1"/>
              <c:showCatName val="0"/>
              <c:showSerName val="0"/>
              <c:showPercent val="0"/>
              <c:showBubbleSize val="0"/>
            </c:dLbl>
            <c:dLbl>
              <c:idx val="11"/>
              <c:layout>
                <c:manualLayout>
                  <c:x val="-4.5949820788530465E-2"/>
                  <c:y val="-1.964246821427475E-2"/>
                </c:manualLayout>
              </c:layout>
              <c:tx>
                <c:strRef>
                  <c:f>'stb0103'!$AL$21</c:f>
                  <c:strCache>
                    <c:ptCount val="1"/>
                    <c:pt idx="0">
                      <c:v>1960</c:v>
                    </c:pt>
                  </c:strCache>
                </c:strRef>
              </c:tx>
              <c:dLblPos val="r"/>
              <c:showLegendKey val="0"/>
              <c:showVal val="1"/>
              <c:showCatName val="0"/>
              <c:showSerName val="0"/>
              <c:showPercent val="0"/>
              <c:showBubbleSize val="0"/>
            </c:dLbl>
            <c:dLbl>
              <c:idx val="12"/>
              <c:layout/>
              <c:tx>
                <c:strRef>
                  <c:f>'stb0103'!$AL$22</c:f>
                  <c:strCache>
                    <c:ptCount val="1"/>
                  </c:strCache>
                </c:strRef>
              </c:tx>
              <c:dLblPos val="t"/>
              <c:showLegendKey val="0"/>
              <c:showVal val="1"/>
              <c:showCatName val="0"/>
              <c:showSerName val="0"/>
              <c:showPercent val="0"/>
              <c:showBubbleSize val="0"/>
            </c:dLbl>
            <c:dLbl>
              <c:idx val="13"/>
              <c:layout/>
              <c:tx>
                <c:strRef>
                  <c:f>'stb0103'!$AL$23</c:f>
                  <c:strCache>
                    <c:ptCount val="1"/>
                  </c:strCache>
                </c:strRef>
              </c:tx>
              <c:dLblPos val="t"/>
              <c:showLegendKey val="0"/>
              <c:showVal val="1"/>
              <c:showCatName val="0"/>
              <c:showSerName val="0"/>
              <c:showPercent val="0"/>
              <c:showBubbleSize val="0"/>
            </c:dLbl>
            <c:dLbl>
              <c:idx val="14"/>
              <c:layout/>
              <c:tx>
                <c:strRef>
                  <c:f>'stb0103'!$AL$24</c:f>
                  <c:strCache>
                    <c:ptCount val="1"/>
                  </c:strCache>
                </c:strRef>
              </c:tx>
              <c:dLblPos val="t"/>
              <c:showLegendKey val="0"/>
              <c:showVal val="1"/>
              <c:showCatName val="0"/>
              <c:showSerName val="0"/>
              <c:showPercent val="0"/>
              <c:showBubbleSize val="0"/>
            </c:dLbl>
            <c:dLbl>
              <c:idx val="15"/>
              <c:layout/>
              <c:tx>
                <c:strRef>
                  <c:f>'stb0103'!$AL$25</c:f>
                  <c:strCache>
                    <c:ptCount val="1"/>
                  </c:strCache>
                </c:strRef>
              </c:tx>
              <c:dLblPos val="t"/>
              <c:showLegendKey val="0"/>
              <c:showVal val="1"/>
              <c:showCatName val="0"/>
              <c:showSerName val="0"/>
              <c:showPercent val="0"/>
              <c:showBubbleSize val="0"/>
            </c:dLbl>
            <c:dLbl>
              <c:idx val="16"/>
              <c:layout>
                <c:manualLayout>
                  <c:x val="-4.9534191290604837E-2"/>
                  <c:y val="-2.2066710175765204E-2"/>
                </c:manualLayout>
              </c:layout>
              <c:tx>
                <c:strRef>
                  <c:f>'stb0103'!$AL$26</c:f>
                  <c:strCache>
                    <c:ptCount val="1"/>
                    <c:pt idx="0">
                      <c:v>1965</c:v>
                    </c:pt>
                  </c:strCache>
                </c:strRef>
              </c:tx>
              <c:dLblPos val="r"/>
              <c:showLegendKey val="0"/>
              <c:showVal val="1"/>
              <c:showCatName val="0"/>
              <c:showSerName val="0"/>
              <c:showPercent val="0"/>
              <c:showBubbleSize val="0"/>
            </c:dLbl>
            <c:dLbl>
              <c:idx val="17"/>
              <c:layout/>
              <c:tx>
                <c:strRef>
                  <c:f>'stb0103'!$AL$27</c:f>
                  <c:strCache>
                    <c:ptCount val="1"/>
                  </c:strCache>
                </c:strRef>
              </c:tx>
              <c:dLblPos val="t"/>
              <c:showLegendKey val="0"/>
              <c:showVal val="1"/>
              <c:showCatName val="0"/>
              <c:showSerName val="0"/>
              <c:showPercent val="0"/>
              <c:showBubbleSize val="0"/>
            </c:dLbl>
            <c:dLbl>
              <c:idx val="18"/>
              <c:layout/>
              <c:tx>
                <c:strRef>
                  <c:f>'stb0103'!$AL$28</c:f>
                  <c:strCache>
                    <c:ptCount val="1"/>
                  </c:strCache>
                </c:strRef>
              </c:tx>
              <c:dLblPos val="t"/>
              <c:showLegendKey val="0"/>
              <c:showVal val="1"/>
              <c:showCatName val="0"/>
              <c:showSerName val="0"/>
              <c:showPercent val="0"/>
              <c:showBubbleSize val="0"/>
            </c:dLbl>
            <c:dLbl>
              <c:idx val="19"/>
              <c:layout/>
              <c:tx>
                <c:strRef>
                  <c:f>'stb0103'!$AL$29</c:f>
                  <c:strCache>
                    <c:ptCount val="1"/>
                  </c:strCache>
                </c:strRef>
              </c:tx>
              <c:dLblPos val="t"/>
              <c:showLegendKey val="0"/>
              <c:showVal val="1"/>
              <c:showCatName val="0"/>
              <c:showSerName val="0"/>
              <c:showPercent val="0"/>
              <c:showBubbleSize val="0"/>
            </c:dLbl>
            <c:dLbl>
              <c:idx val="20"/>
              <c:layout/>
              <c:tx>
                <c:strRef>
                  <c:f>'stb0103'!$AL$30</c:f>
                  <c:strCache>
                    <c:ptCount val="1"/>
                  </c:strCache>
                </c:strRef>
              </c:tx>
              <c:dLblPos val="t"/>
              <c:showLegendKey val="0"/>
              <c:showVal val="1"/>
              <c:showCatName val="0"/>
              <c:showSerName val="0"/>
              <c:showPercent val="0"/>
              <c:showBubbleSize val="0"/>
            </c:dLbl>
            <c:dLbl>
              <c:idx val="21"/>
              <c:layout>
                <c:manualLayout>
                  <c:x val="-5.6702508960573474E-2"/>
                  <c:y val="-1.2369742329803418E-2"/>
                </c:manualLayout>
              </c:layout>
              <c:tx>
                <c:strRef>
                  <c:f>'stb0103'!$AL$31</c:f>
                  <c:strCache>
                    <c:ptCount val="1"/>
                    <c:pt idx="0">
                      <c:v>1970</c:v>
                    </c:pt>
                  </c:strCache>
                </c:strRef>
              </c:tx>
              <c:dLblPos val="r"/>
              <c:showLegendKey val="0"/>
              <c:showVal val="1"/>
              <c:showCatName val="0"/>
              <c:showSerName val="0"/>
              <c:showPercent val="0"/>
              <c:showBubbleSize val="0"/>
            </c:dLbl>
            <c:dLbl>
              <c:idx val="22"/>
              <c:delete val="1"/>
            </c:dLbl>
            <c:dLbl>
              <c:idx val="23"/>
              <c:layout/>
              <c:tx>
                <c:strRef>
                  <c:f>'stb0103'!$AL$33</c:f>
                  <c:strCache>
                    <c:ptCount val="1"/>
                  </c:strCache>
                </c:strRef>
              </c:tx>
              <c:dLblPos val="t"/>
              <c:showLegendKey val="0"/>
              <c:showVal val="1"/>
              <c:showCatName val="0"/>
              <c:showSerName val="0"/>
              <c:showPercent val="0"/>
              <c:showBubbleSize val="0"/>
            </c:dLbl>
            <c:dLbl>
              <c:idx val="24"/>
              <c:layout/>
              <c:tx>
                <c:strRef>
                  <c:f>'stb0103'!$AL$34</c:f>
                  <c:strCache>
                    <c:ptCount val="1"/>
                  </c:strCache>
                </c:strRef>
              </c:tx>
              <c:dLblPos val="t"/>
              <c:showLegendKey val="0"/>
              <c:showVal val="1"/>
              <c:showCatName val="0"/>
              <c:showSerName val="0"/>
              <c:showPercent val="0"/>
              <c:showBubbleSize val="0"/>
            </c:dLbl>
            <c:dLbl>
              <c:idx val="25"/>
              <c:layout/>
              <c:tx>
                <c:strRef>
                  <c:f>'stb0103'!$AL$35</c:f>
                  <c:strCache>
                    <c:ptCount val="1"/>
                  </c:strCache>
                </c:strRef>
              </c:tx>
              <c:dLblPos val="t"/>
              <c:showLegendKey val="0"/>
              <c:showVal val="1"/>
              <c:showCatName val="0"/>
              <c:showSerName val="0"/>
              <c:showPercent val="0"/>
              <c:showBubbleSize val="0"/>
            </c:dLbl>
            <c:dLbl>
              <c:idx val="26"/>
              <c:layout>
                <c:manualLayout>
                  <c:x val="-2.982078853046595E-2"/>
                  <c:y val="1.429691924659141E-2"/>
                </c:manualLayout>
              </c:layout>
              <c:tx>
                <c:strRef>
                  <c:f>'stb0103'!$AL$36</c:f>
                  <c:strCache>
                    <c:ptCount val="1"/>
                    <c:pt idx="0">
                      <c:v>1975</c:v>
                    </c:pt>
                  </c:strCache>
                </c:strRef>
              </c:tx>
              <c:dLblPos val="r"/>
              <c:showLegendKey val="0"/>
              <c:showVal val="1"/>
              <c:showCatName val="0"/>
              <c:showSerName val="0"/>
              <c:showPercent val="0"/>
              <c:showBubbleSize val="0"/>
            </c:dLbl>
            <c:dLbl>
              <c:idx val="27"/>
              <c:layout/>
              <c:tx>
                <c:strRef>
                  <c:f>'stb0103'!$AL$37</c:f>
                  <c:strCache>
                    <c:ptCount val="1"/>
                  </c:strCache>
                </c:strRef>
              </c:tx>
              <c:dLblPos val="t"/>
              <c:showLegendKey val="0"/>
              <c:showVal val="1"/>
              <c:showCatName val="0"/>
              <c:showSerName val="0"/>
              <c:showPercent val="0"/>
              <c:showBubbleSize val="0"/>
            </c:dLbl>
            <c:dLbl>
              <c:idx val="28"/>
              <c:layout/>
              <c:tx>
                <c:strRef>
                  <c:f>'stb0103'!$AL$38</c:f>
                  <c:strCache>
                    <c:ptCount val="1"/>
                  </c:strCache>
                </c:strRef>
              </c:tx>
              <c:dLblPos val="t"/>
              <c:showLegendKey val="0"/>
              <c:showVal val="1"/>
              <c:showCatName val="0"/>
              <c:showSerName val="0"/>
              <c:showPercent val="0"/>
              <c:showBubbleSize val="0"/>
            </c:dLbl>
            <c:dLbl>
              <c:idx val="29"/>
              <c:layout/>
              <c:tx>
                <c:strRef>
                  <c:f>'stb0103'!$AL$39</c:f>
                  <c:strCache>
                    <c:ptCount val="1"/>
                    <c:pt idx="0">
                      <c:v>1978</c:v>
                    </c:pt>
                  </c:strCache>
                </c:strRef>
              </c:tx>
              <c:dLblPos val="t"/>
              <c:showLegendKey val="0"/>
              <c:showVal val="1"/>
              <c:showCatName val="0"/>
              <c:showSerName val="0"/>
              <c:showPercent val="0"/>
              <c:showBubbleSize val="0"/>
            </c:dLbl>
            <c:dLbl>
              <c:idx val="30"/>
              <c:layout/>
              <c:tx>
                <c:strRef>
                  <c:f>'stb0103'!$AL$40</c:f>
                  <c:strCache>
                    <c:ptCount val="1"/>
                  </c:strCache>
                </c:strRef>
              </c:tx>
              <c:dLblPos val="t"/>
              <c:showLegendKey val="0"/>
              <c:showVal val="1"/>
              <c:showCatName val="0"/>
              <c:showSerName val="0"/>
              <c:showPercent val="0"/>
              <c:showBubbleSize val="0"/>
            </c:dLbl>
            <c:dLbl>
              <c:idx val="31"/>
              <c:layout>
                <c:manualLayout>
                  <c:x val="-8.3154121863799387E-3"/>
                  <c:y val="-5.0970164453321065E-3"/>
                </c:manualLayout>
              </c:layout>
              <c:tx>
                <c:strRef>
                  <c:f>'stb0103'!$AL$41</c:f>
                  <c:strCache>
                    <c:ptCount val="1"/>
                    <c:pt idx="0">
                      <c:v>1980</c:v>
                    </c:pt>
                  </c:strCache>
                </c:strRef>
              </c:tx>
              <c:dLblPos val="r"/>
              <c:showLegendKey val="0"/>
              <c:showVal val="1"/>
              <c:showCatName val="0"/>
              <c:showSerName val="0"/>
              <c:showPercent val="0"/>
              <c:showBubbleSize val="0"/>
            </c:dLbl>
            <c:dLbl>
              <c:idx val="32"/>
              <c:layout/>
              <c:tx>
                <c:strRef>
                  <c:f>'stb0103'!$AL$42</c:f>
                  <c:strCache>
                    <c:ptCount val="1"/>
                  </c:strCache>
                </c:strRef>
              </c:tx>
              <c:dLblPos val="t"/>
              <c:showLegendKey val="0"/>
              <c:showVal val="1"/>
              <c:showCatName val="0"/>
              <c:showSerName val="0"/>
              <c:showPercent val="0"/>
              <c:showBubbleSize val="0"/>
            </c:dLbl>
            <c:dLbl>
              <c:idx val="33"/>
              <c:layout/>
              <c:tx>
                <c:strRef>
                  <c:f>'stb0103'!$AL$43</c:f>
                  <c:strCache>
                    <c:ptCount val="1"/>
                  </c:strCache>
                </c:strRef>
              </c:tx>
              <c:dLblPos val="t"/>
              <c:showLegendKey val="0"/>
              <c:showVal val="1"/>
              <c:showCatName val="0"/>
              <c:showSerName val="0"/>
              <c:showPercent val="0"/>
              <c:showBubbleSize val="0"/>
            </c:dLbl>
            <c:dLbl>
              <c:idx val="34"/>
              <c:layout/>
              <c:tx>
                <c:strRef>
                  <c:f>'stb0103'!$AL$44</c:f>
                  <c:strCache>
                    <c:ptCount val="1"/>
                  </c:strCache>
                </c:strRef>
              </c:tx>
              <c:dLblPos val="t"/>
              <c:showLegendKey val="0"/>
              <c:showVal val="1"/>
              <c:showCatName val="0"/>
              <c:showSerName val="0"/>
              <c:showPercent val="0"/>
              <c:showBubbleSize val="0"/>
            </c:dLbl>
            <c:dLbl>
              <c:idx val="35"/>
              <c:layout/>
              <c:tx>
                <c:strRef>
                  <c:f>'stb0103'!$AL$45</c:f>
                  <c:strCache>
                    <c:ptCount val="1"/>
                  </c:strCache>
                </c:strRef>
              </c:tx>
              <c:dLblPos val="t"/>
              <c:showLegendKey val="0"/>
              <c:showVal val="1"/>
              <c:showCatName val="0"/>
              <c:showSerName val="0"/>
              <c:showPercent val="0"/>
              <c:showBubbleSize val="0"/>
            </c:dLbl>
            <c:dLbl>
              <c:idx val="36"/>
              <c:layout>
                <c:manualLayout>
                  <c:x val="-3.1612903225806538E-2"/>
                  <c:y val="1.6721161208081866E-2"/>
                </c:manualLayout>
              </c:layout>
              <c:tx>
                <c:strRef>
                  <c:f>'stb0103'!$AL$46</c:f>
                  <c:strCache>
                    <c:ptCount val="1"/>
                    <c:pt idx="0">
                      <c:v>1985</c:v>
                    </c:pt>
                  </c:strCache>
                </c:strRef>
              </c:tx>
              <c:dLblPos val="r"/>
              <c:showLegendKey val="0"/>
              <c:showVal val="1"/>
              <c:showCatName val="0"/>
              <c:showSerName val="0"/>
              <c:showPercent val="0"/>
              <c:showBubbleSize val="0"/>
            </c:dLbl>
            <c:dLbl>
              <c:idx val="37"/>
              <c:layout/>
              <c:tx>
                <c:strRef>
                  <c:f>'stb0103'!$AL$47</c:f>
                  <c:strCache>
                    <c:ptCount val="1"/>
                  </c:strCache>
                </c:strRef>
              </c:tx>
              <c:dLblPos val="t"/>
              <c:showLegendKey val="0"/>
              <c:showVal val="1"/>
              <c:showCatName val="0"/>
              <c:showSerName val="0"/>
              <c:showPercent val="0"/>
              <c:showBubbleSize val="0"/>
            </c:dLbl>
            <c:dLbl>
              <c:idx val="38"/>
              <c:layout/>
              <c:tx>
                <c:strRef>
                  <c:f>'stb0103'!$AL$48</c:f>
                  <c:strCache>
                    <c:ptCount val="1"/>
                  </c:strCache>
                </c:strRef>
              </c:tx>
              <c:dLblPos val="t"/>
              <c:showLegendKey val="0"/>
              <c:showVal val="1"/>
              <c:showCatName val="0"/>
              <c:showSerName val="0"/>
              <c:showPercent val="0"/>
              <c:showBubbleSize val="0"/>
            </c:dLbl>
            <c:dLbl>
              <c:idx val="39"/>
              <c:layout/>
              <c:tx>
                <c:strRef>
                  <c:f>'stb0103'!$AL$49</c:f>
                  <c:strCache>
                    <c:ptCount val="1"/>
                  </c:strCache>
                </c:strRef>
              </c:tx>
              <c:dLblPos val="t"/>
              <c:showLegendKey val="0"/>
              <c:showVal val="1"/>
              <c:showCatName val="0"/>
              <c:showSerName val="0"/>
              <c:showPercent val="0"/>
              <c:showBubbleSize val="0"/>
            </c:dLbl>
            <c:dLbl>
              <c:idx val="40"/>
              <c:layout/>
              <c:tx>
                <c:strRef>
                  <c:f>'stb0103'!$AL$50</c:f>
                  <c:strCache>
                    <c:ptCount val="1"/>
                  </c:strCache>
                </c:strRef>
              </c:tx>
              <c:dLblPos val="t"/>
              <c:showLegendKey val="0"/>
              <c:showVal val="1"/>
              <c:showCatName val="0"/>
              <c:showSerName val="0"/>
              <c:showPercent val="0"/>
              <c:showBubbleSize val="0"/>
            </c:dLbl>
            <c:dLbl>
              <c:idx val="41"/>
              <c:layout>
                <c:manualLayout>
                  <c:x val="-1.1899641577060933E-2"/>
                  <c:y val="-1.72182262527843E-2"/>
                </c:manualLayout>
              </c:layout>
              <c:tx>
                <c:strRef>
                  <c:f>'stb0103'!$AL$51</c:f>
                  <c:strCache>
                    <c:ptCount val="1"/>
                    <c:pt idx="0">
                      <c:v>1990</c:v>
                    </c:pt>
                  </c:strCache>
                </c:strRef>
              </c:tx>
              <c:dLblPos val="r"/>
              <c:showLegendKey val="0"/>
              <c:showVal val="1"/>
              <c:showCatName val="0"/>
              <c:showSerName val="0"/>
              <c:showPercent val="0"/>
              <c:showBubbleSize val="0"/>
            </c:dLbl>
            <c:dLbl>
              <c:idx val="42"/>
              <c:layout/>
              <c:tx>
                <c:strRef>
                  <c:f>'stb0103'!$AL$52</c:f>
                  <c:strCache>
                    <c:ptCount val="1"/>
                  </c:strCache>
                </c:strRef>
              </c:tx>
              <c:dLblPos val="t"/>
              <c:showLegendKey val="0"/>
              <c:showVal val="1"/>
              <c:showCatName val="0"/>
              <c:showSerName val="0"/>
              <c:showPercent val="0"/>
              <c:showBubbleSize val="0"/>
            </c:dLbl>
            <c:dLbl>
              <c:idx val="43"/>
              <c:layout/>
              <c:tx>
                <c:strRef>
                  <c:f>'stb0103'!$AL$53</c:f>
                  <c:strCache>
                    <c:ptCount val="1"/>
                  </c:strCache>
                </c:strRef>
              </c:tx>
              <c:dLblPos val="t"/>
              <c:showLegendKey val="0"/>
              <c:showVal val="1"/>
              <c:showCatName val="0"/>
              <c:showSerName val="0"/>
              <c:showPercent val="0"/>
              <c:showBubbleSize val="0"/>
            </c:dLbl>
            <c:dLbl>
              <c:idx val="44"/>
              <c:layout/>
              <c:tx>
                <c:strRef>
                  <c:f>'stb0103'!$AL$54</c:f>
                  <c:strCache>
                    <c:ptCount val="1"/>
                  </c:strCache>
                </c:strRef>
              </c:tx>
              <c:dLblPos val="t"/>
              <c:showLegendKey val="0"/>
              <c:showVal val="1"/>
              <c:showCatName val="0"/>
              <c:showSerName val="0"/>
              <c:showPercent val="0"/>
              <c:showBubbleSize val="0"/>
            </c:dLbl>
            <c:dLbl>
              <c:idx val="45"/>
              <c:layout/>
              <c:tx>
                <c:strRef>
                  <c:f>'stb0103'!$AL$55</c:f>
                  <c:strCache>
                    <c:ptCount val="1"/>
                  </c:strCache>
                </c:strRef>
              </c:tx>
              <c:dLblPos val="t"/>
              <c:showLegendKey val="0"/>
              <c:showVal val="1"/>
              <c:showCatName val="0"/>
              <c:showSerName val="0"/>
              <c:showPercent val="0"/>
              <c:showBubbleSize val="0"/>
            </c:dLbl>
            <c:dLbl>
              <c:idx val="46"/>
              <c:layout>
                <c:manualLayout>
                  <c:x val="-3.3405017921146973E-2"/>
                  <c:y val="2.1569645131062732E-2"/>
                </c:manualLayout>
              </c:layout>
              <c:tx>
                <c:strRef>
                  <c:f>'stb0103'!$AL$56</c:f>
                  <c:strCache>
                    <c:ptCount val="1"/>
                    <c:pt idx="0">
                      <c:v>1995</c:v>
                    </c:pt>
                  </c:strCache>
                </c:strRef>
              </c:tx>
              <c:dLblPos val="r"/>
              <c:showLegendKey val="0"/>
              <c:showVal val="1"/>
              <c:showCatName val="0"/>
              <c:showSerName val="0"/>
              <c:showPercent val="0"/>
              <c:showBubbleSize val="0"/>
            </c:dLbl>
            <c:dLbl>
              <c:idx val="47"/>
              <c:layout/>
              <c:tx>
                <c:strRef>
                  <c:f>'stb0103'!$AL$57</c:f>
                  <c:strCache>
                    <c:ptCount val="1"/>
                  </c:strCache>
                </c:strRef>
              </c:tx>
              <c:dLblPos val="t"/>
              <c:showLegendKey val="0"/>
              <c:showVal val="1"/>
              <c:showCatName val="0"/>
              <c:showSerName val="0"/>
              <c:showPercent val="0"/>
              <c:showBubbleSize val="0"/>
            </c:dLbl>
            <c:dLbl>
              <c:idx val="48"/>
              <c:layout/>
              <c:tx>
                <c:strRef>
                  <c:f>'stb0103'!$AL$58</c:f>
                  <c:strCache>
                    <c:ptCount val="1"/>
                  </c:strCache>
                </c:strRef>
              </c:tx>
              <c:dLblPos val="t"/>
              <c:showLegendKey val="0"/>
              <c:showVal val="1"/>
              <c:showCatName val="0"/>
              <c:showSerName val="0"/>
              <c:showPercent val="0"/>
              <c:showBubbleSize val="0"/>
            </c:dLbl>
            <c:dLbl>
              <c:idx val="49"/>
              <c:layout/>
              <c:tx>
                <c:strRef>
                  <c:f>'stb0103'!$AL$59</c:f>
                  <c:strCache>
                    <c:ptCount val="1"/>
                  </c:strCache>
                </c:strRef>
              </c:tx>
              <c:dLblPos val="t"/>
              <c:showLegendKey val="0"/>
              <c:showVal val="1"/>
              <c:showCatName val="0"/>
              <c:showSerName val="0"/>
              <c:showPercent val="0"/>
              <c:showBubbleSize val="0"/>
            </c:dLbl>
            <c:dLbl>
              <c:idx val="50"/>
              <c:layout/>
              <c:tx>
                <c:strRef>
                  <c:f>'stb0103'!$AL$60</c:f>
                  <c:strCache>
                    <c:ptCount val="1"/>
                  </c:strCache>
                </c:strRef>
              </c:tx>
              <c:dLblPos val="t"/>
              <c:showLegendKey val="0"/>
              <c:showVal val="1"/>
              <c:showCatName val="0"/>
              <c:showSerName val="0"/>
              <c:showPercent val="0"/>
              <c:showBubbleSize val="0"/>
            </c:dLbl>
            <c:dLbl>
              <c:idx val="51"/>
              <c:layout>
                <c:manualLayout>
                  <c:x val="-2.982078853046595E-2"/>
                  <c:y val="-1.964246821427475E-2"/>
                </c:manualLayout>
              </c:layout>
              <c:tx>
                <c:strRef>
                  <c:f>'stb0103'!$AL$61</c:f>
                  <c:strCache>
                    <c:ptCount val="1"/>
                    <c:pt idx="0">
                      <c:v>2000</c:v>
                    </c:pt>
                  </c:strCache>
                </c:strRef>
              </c:tx>
              <c:dLblPos val="r"/>
              <c:showLegendKey val="0"/>
              <c:showVal val="1"/>
              <c:showCatName val="0"/>
              <c:showSerName val="0"/>
              <c:showPercent val="0"/>
              <c:showBubbleSize val="0"/>
            </c:dLbl>
            <c:dLbl>
              <c:idx val="52"/>
              <c:layout/>
              <c:tx>
                <c:strRef>
                  <c:f>'stb0103'!$AL$62</c:f>
                  <c:strCache>
                    <c:ptCount val="1"/>
                  </c:strCache>
                </c:strRef>
              </c:tx>
              <c:dLblPos val="t"/>
              <c:showLegendKey val="0"/>
              <c:showVal val="1"/>
              <c:showCatName val="0"/>
              <c:showSerName val="0"/>
              <c:showPercent val="0"/>
              <c:showBubbleSize val="0"/>
            </c:dLbl>
            <c:dLbl>
              <c:idx val="53"/>
              <c:layout/>
              <c:tx>
                <c:strRef>
                  <c:f>'stb0103'!$AL$63</c:f>
                  <c:strCache>
                    <c:ptCount val="1"/>
                  </c:strCache>
                </c:strRef>
              </c:tx>
              <c:dLblPos val="t"/>
              <c:showLegendKey val="0"/>
              <c:showVal val="1"/>
              <c:showCatName val="0"/>
              <c:showSerName val="0"/>
              <c:showPercent val="0"/>
              <c:showBubbleSize val="0"/>
            </c:dLbl>
            <c:dLbl>
              <c:idx val="54"/>
              <c:layout/>
              <c:tx>
                <c:strRef>
                  <c:f>'stb0103'!$AL$64</c:f>
                  <c:strCache>
                    <c:ptCount val="1"/>
                  </c:strCache>
                </c:strRef>
              </c:tx>
              <c:dLblPos val="t"/>
              <c:showLegendKey val="0"/>
              <c:showVal val="1"/>
              <c:showCatName val="0"/>
              <c:showSerName val="0"/>
              <c:showPercent val="0"/>
              <c:showBubbleSize val="0"/>
            </c:dLbl>
            <c:dLbl>
              <c:idx val="55"/>
              <c:layout/>
              <c:tx>
                <c:strRef>
                  <c:f>'stb0103'!$AL$65</c:f>
                  <c:strCache>
                    <c:ptCount val="1"/>
                  </c:strCache>
                </c:strRef>
              </c:tx>
              <c:dLblPos val="t"/>
              <c:showLegendKey val="0"/>
              <c:showVal val="1"/>
              <c:showCatName val="0"/>
              <c:showSerName val="0"/>
              <c:showPercent val="0"/>
              <c:showBubbleSize val="0"/>
            </c:dLbl>
            <c:dLbl>
              <c:idx val="56"/>
              <c:layout>
                <c:manualLayout>
                  <c:x val="-2.2652329749103958E-2"/>
                  <c:y val="-1.72182262527843E-2"/>
                </c:manualLayout>
              </c:layout>
              <c:tx>
                <c:strRef>
                  <c:f>'stb0103'!$AL$66</c:f>
                  <c:strCache>
                    <c:ptCount val="1"/>
                    <c:pt idx="0">
                      <c:v>2005</c:v>
                    </c:pt>
                  </c:strCache>
                </c:strRef>
              </c:tx>
              <c:dLblPos val="r"/>
              <c:showLegendKey val="0"/>
              <c:showVal val="1"/>
              <c:showCatName val="0"/>
              <c:showSerName val="0"/>
              <c:showPercent val="0"/>
              <c:showBubbleSize val="0"/>
            </c:dLbl>
            <c:dLbl>
              <c:idx val="57"/>
              <c:layout/>
              <c:tx>
                <c:strRef>
                  <c:f>'stb0103'!$AL$67</c:f>
                  <c:strCache>
                    <c:ptCount val="1"/>
                  </c:strCache>
                </c:strRef>
              </c:tx>
              <c:dLblPos val="t"/>
              <c:showLegendKey val="0"/>
              <c:showVal val="1"/>
              <c:showCatName val="0"/>
              <c:showSerName val="0"/>
              <c:showPercent val="0"/>
              <c:showBubbleSize val="0"/>
            </c:dLbl>
            <c:dLbl>
              <c:idx val="58"/>
              <c:delete val="1"/>
            </c:dLbl>
            <c:dLbl>
              <c:idx val="59"/>
              <c:layout/>
              <c:tx>
                <c:strRef>
                  <c:f>'stb0103'!$AL$69</c:f>
                  <c:strCache>
                    <c:ptCount val="1"/>
                  </c:strCache>
                </c:strRef>
              </c:tx>
              <c:dLblPos val="t"/>
              <c:showLegendKey val="0"/>
              <c:showVal val="1"/>
              <c:showCatName val="0"/>
              <c:showSerName val="0"/>
              <c:showPercent val="0"/>
              <c:showBubbleSize val="0"/>
            </c:dLbl>
            <c:dLbl>
              <c:idx val="60"/>
              <c:layout>
                <c:manualLayout>
                  <c:x val="2.4372759856630824E-3"/>
                  <c:y val="8.0391234069652068E-3"/>
                </c:manualLayout>
              </c:layout>
              <c:tx>
                <c:rich>
                  <a:bodyPr/>
                  <a:lstStyle/>
                  <a:p>
                    <a:r>
                      <a:rPr lang="en-US"/>
                      <a:t>2010</a:t>
                    </a:r>
                  </a:p>
                </c:rich>
              </c:tx>
              <c:dLblPos val="r"/>
              <c:showLegendKey val="0"/>
              <c:showVal val="1"/>
              <c:showCatName val="0"/>
              <c:showSerName val="0"/>
              <c:showPercent val="0"/>
              <c:showBubbleSize val="0"/>
            </c:dLbl>
            <c:dLbl>
              <c:idx val="61"/>
              <c:delete val="1"/>
            </c:dLbl>
            <c:showLegendKey val="0"/>
            <c:showVal val="1"/>
            <c:showCatName val="0"/>
            <c:showSerName val="0"/>
            <c:showPercent val="0"/>
            <c:showBubbleSize val="0"/>
            <c:showLeaderLines val="0"/>
          </c:dLbls>
          <c:xVal>
            <c:numRef>
              <c:f>'stb0103'!$AV$10:$AV$71</c:f>
              <c:numCache>
                <c:formatCode>#,##0.00</c:formatCode>
                <c:ptCount val="62"/>
                <c:pt idx="0">
                  <c:v>12363.941018766758</c:v>
                </c:pt>
                <c:pt idx="1">
                  <c:v>13171.372291529873</c:v>
                </c:pt>
                <c:pt idx="2">
                  <c:v>13951.581665590704</c:v>
                </c:pt>
                <c:pt idx="3">
                  <c:v>14237.94416243655</c:v>
                </c:pt>
                <c:pt idx="4">
                  <c:v>14651.685393258427</c:v>
                </c:pt>
                <c:pt idx="5">
                  <c:v>14309.202453987729</c:v>
                </c:pt>
                <c:pt idx="6">
                  <c:v>15071.127185051235</c:v>
                </c:pt>
                <c:pt idx="7">
                  <c:v>15095.914742451154</c:v>
                </c:pt>
                <c:pt idx="8">
                  <c:v>15122.674418604651</c:v>
                </c:pt>
                <c:pt idx="9">
                  <c:v>14737.564322469982</c:v>
                </c:pt>
                <c:pt idx="10">
                  <c:v>15537.120359955004</c:v>
                </c:pt>
                <c:pt idx="11">
                  <c:v>15666.297731045934</c:v>
                </c:pt>
                <c:pt idx="12">
                  <c:v>15769.733260751225</c:v>
                </c:pt>
                <c:pt idx="13">
                  <c:v>16473.994638069704</c:v>
                </c:pt>
                <c:pt idx="14">
                  <c:v>16948.731501057082</c:v>
                </c:pt>
                <c:pt idx="15">
                  <c:v>17677.4361646691</c:v>
                </c:pt>
                <c:pt idx="16">
                  <c:v>18580.030880082344</c:v>
                </c:pt>
                <c:pt idx="17">
                  <c:v>19559.003051881995</c:v>
                </c:pt>
                <c:pt idx="18">
                  <c:v>19841.469552088576</c:v>
                </c:pt>
                <c:pt idx="19">
                  <c:v>20594.917787742899</c:v>
                </c:pt>
                <c:pt idx="20">
                  <c:v>21025.160335471141</c:v>
                </c:pt>
                <c:pt idx="21">
                  <c:v>20818.62506094588</c:v>
                </c:pt>
                <c:pt idx="22">
                  <c:v>21248.435243139145</c:v>
                </c:pt>
                <c:pt idx="23">
                  <c:v>22142.448785135777</c:v>
                </c:pt>
                <c:pt idx="24">
                  <c:v>23204.341670599337</c:v>
                </c:pt>
                <c:pt idx="25">
                  <c:v>22860.682561944832</c:v>
                </c:pt>
                <c:pt idx="26">
                  <c:v>22590.277777777777</c:v>
                </c:pt>
                <c:pt idx="27">
                  <c:v>23583.944954128441</c:v>
                </c:pt>
                <c:pt idx="28">
                  <c:v>24421.889191643961</c:v>
                </c:pt>
                <c:pt idx="29">
                  <c:v>25505.84007187781</c:v>
                </c:pt>
                <c:pt idx="30">
                  <c:v>26010.661928031986</c:v>
                </c:pt>
                <c:pt idx="31">
                  <c:v>25699.823943661973</c:v>
                </c:pt>
                <c:pt idx="32">
                  <c:v>26088.0174291939</c:v>
                </c:pt>
                <c:pt idx="33">
                  <c:v>25338.368580060422</c:v>
                </c:pt>
                <c:pt idx="34">
                  <c:v>26245.508982035924</c:v>
                </c:pt>
                <c:pt idx="35">
                  <c:v>27892.70568278202</c:v>
                </c:pt>
                <c:pt idx="36">
                  <c:v>28790.668348045398</c:v>
                </c:pt>
                <c:pt idx="37">
                  <c:v>29514.785506039148</c:v>
                </c:pt>
                <c:pt idx="38">
                  <c:v>30182.831200990506</c:v>
                </c:pt>
                <c:pt idx="39">
                  <c:v>31140.695296523514</c:v>
                </c:pt>
                <c:pt idx="40">
                  <c:v>31952.593192868713</c:v>
                </c:pt>
                <c:pt idx="41">
                  <c:v>32187.099358974359</c:v>
                </c:pt>
                <c:pt idx="42">
                  <c:v>31680.2371541502</c:v>
                </c:pt>
                <c:pt idx="43">
                  <c:v>32308.382066276805</c:v>
                </c:pt>
                <c:pt idx="44">
                  <c:v>32794.921123509041</c:v>
                </c:pt>
                <c:pt idx="45">
                  <c:v>33716.077537058154</c:v>
                </c:pt>
                <c:pt idx="46">
                  <c:v>34148.328952309428</c:v>
                </c:pt>
                <c:pt idx="47">
                  <c:v>35018.188567186342</c:v>
                </c:pt>
                <c:pt idx="48">
                  <c:v>36149.303008070427</c:v>
                </c:pt>
                <c:pt idx="49">
                  <c:v>37272.562522653141</c:v>
                </c:pt>
                <c:pt idx="50">
                  <c:v>38637.27598566308</c:v>
                </c:pt>
                <c:pt idx="51">
                  <c:v>39780.297661233169</c:v>
                </c:pt>
                <c:pt idx="52">
                  <c:v>39814.736842105267</c:v>
                </c:pt>
                <c:pt idx="53">
                  <c:v>40156.412930135557</c:v>
                </c:pt>
                <c:pt idx="54">
                  <c:v>40801.860785665063</c:v>
                </c:pt>
                <c:pt idx="55">
                  <c:v>41870.2628883578</c:v>
                </c:pt>
                <c:pt idx="56">
                  <c:v>42755.074424898507</c:v>
                </c:pt>
                <c:pt idx="57">
                  <c:v>43485.924932975875</c:v>
                </c:pt>
                <c:pt idx="58">
                  <c:v>43891.506303915063</c:v>
                </c:pt>
                <c:pt idx="59">
                  <c:v>43487.179487179492</c:v>
                </c:pt>
                <c:pt idx="60">
                  <c:v>41997.391587870887</c:v>
                </c:pt>
                <c:pt idx="61">
                  <c:v>42860.562924619866</c:v>
                </c:pt>
              </c:numCache>
            </c:numRef>
          </c:xVal>
          <c:yVal>
            <c:numRef>
              <c:f>'stb0103'!$AW$10:$AW$71</c:f>
              <c:numCache>
                <c:formatCode>#,##0.00</c:formatCode>
                <c:ptCount val="62"/>
                <c:pt idx="0">
                  <c:v>13.731536008135341</c:v>
                </c:pt>
                <c:pt idx="1">
                  <c:v>15.074019064007066</c:v>
                </c:pt>
                <c:pt idx="2">
                  <c:v>16.059351973464526</c:v>
                </c:pt>
                <c:pt idx="3">
                  <c:v>16.361458515666023</c:v>
                </c:pt>
                <c:pt idx="4">
                  <c:v>16.741819492875287</c:v>
                </c:pt>
                <c:pt idx="5">
                  <c:v>16.753941188914748</c:v>
                </c:pt>
                <c:pt idx="6">
                  <c:v>17.932442684625141</c:v>
                </c:pt>
                <c:pt idx="7">
                  <c:v>18.310643923153876</c:v>
                </c:pt>
                <c:pt idx="8">
                  <c:v>17.974806535685644</c:v>
                </c:pt>
                <c:pt idx="9">
                  <c:v>18.263576230752548</c:v>
                </c:pt>
                <c:pt idx="10">
                  <c:v>18.737296846514877</c:v>
                </c:pt>
                <c:pt idx="11">
                  <c:v>19.005810736026561</c:v>
                </c:pt>
                <c:pt idx="12">
                  <c:v>18.974327520507572</c:v>
                </c:pt>
                <c:pt idx="13">
                  <c:v>19.45916705186281</c:v>
                </c:pt>
                <c:pt idx="14">
                  <c:v>19.775486622439306</c:v>
                </c:pt>
                <c:pt idx="15">
                  <c:v>20.036708235251837</c:v>
                </c:pt>
                <c:pt idx="16">
                  <c:v>20.627256109464565</c:v>
                </c:pt>
                <c:pt idx="17">
                  <c:v>21.398711719928439</c:v>
                </c:pt>
                <c:pt idx="18">
                  <c:v>21.938862086319702</c:v>
                </c:pt>
                <c:pt idx="19">
                  <c:v>23.177024380186587</c:v>
                </c:pt>
                <c:pt idx="20">
                  <c:v>24.104193389245189</c:v>
                </c:pt>
                <c:pt idx="21">
                  <c:v>24.816065333983424</c:v>
                </c:pt>
                <c:pt idx="22">
                  <c:v>25.369224511480418</c:v>
                </c:pt>
                <c:pt idx="23">
                  <c:v>27.062754020798081</c:v>
                </c:pt>
                <c:pt idx="24">
                  <c:v>29.813213780084947</c:v>
                </c:pt>
                <c:pt idx="25">
                  <c:v>28.416760168302947</c:v>
                </c:pt>
                <c:pt idx="26">
                  <c:v>27.581157407407407</c:v>
                </c:pt>
                <c:pt idx="27">
                  <c:v>29.235160550458716</c:v>
                </c:pt>
                <c:pt idx="28">
                  <c:v>30.55093097184378</c:v>
                </c:pt>
                <c:pt idx="29">
                  <c:v>30.903661275831087</c:v>
                </c:pt>
                <c:pt idx="30">
                  <c:v>30.018858285206576</c:v>
                </c:pt>
                <c:pt idx="31">
                  <c:v>27.400704225352111</c:v>
                </c:pt>
                <c:pt idx="32">
                  <c:v>25.538867102396516</c:v>
                </c:pt>
                <c:pt idx="33">
                  <c:v>24.09598618903755</c:v>
                </c:pt>
                <c:pt idx="34">
                  <c:v>23.778079555175363</c:v>
                </c:pt>
                <c:pt idx="35">
                  <c:v>24.342620865139949</c:v>
                </c:pt>
                <c:pt idx="36">
                  <c:v>24.127742749054224</c:v>
                </c:pt>
                <c:pt idx="37">
                  <c:v>24.750374843815077</c:v>
                </c:pt>
                <c:pt idx="38">
                  <c:v>25.104106479570781</c:v>
                </c:pt>
                <c:pt idx="39">
                  <c:v>25.800797546012269</c:v>
                </c:pt>
                <c:pt idx="40">
                  <c:v>25.62246758508914</c:v>
                </c:pt>
                <c:pt idx="41">
                  <c:v>24.842227564102565</c:v>
                </c:pt>
                <c:pt idx="42">
                  <c:v>24.113083003952568</c:v>
                </c:pt>
                <c:pt idx="43">
                  <c:v>24.237992202729046</c:v>
                </c:pt>
                <c:pt idx="44">
                  <c:v>24.20740669488265</c:v>
                </c:pt>
                <c:pt idx="45">
                  <c:v>24.580273660205243</c:v>
                </c:pt>
                <c:pt idx="46">
                  <c:v>24.294498685692826</c:v>
                </c:pt>
                <c:pt idx="47">
                  <c:v>24.80618040089087</c:v>
                </c:pt>
                <c:pt idx="48">
                  <c:v>24.931401320616288</c:v>
                </c:pt>
                <c:pt idx="49">
                  <c:v>25.026114534251541</c:v>
                </c:pt>
                <c:pt idx="50">
                  <c:v>25.535609318996414</c:v>
                </c:pt>
                <c:pt idx="51">
                  <c:v>25.481449326718639</c:v>
                </c:pt>
                <c:pt idx="52">
                  <c:v>25.164508771929825</c:v>
                </c:pt>
                <c:pt idx="53">
                  <c:v>25.07043795620438</c:v>
                </c:pt>
                <c:pt idx="54">
                  <c:v>25.197829083390765</c:v>
                </c:pt>
                <c:pt idx="55">
                  <c:v>25.834124274496414</c:v>
                </c:pt>
                <c:pt idx="56">
                  <c:v>25.685825439783493</c:v>
                </c:pt>
                <c:pt idx="57">
                  <c:v>25.304138739946382</c:v>
                </c:pt>
                <c:pt idx="58">
                  <c:v>25.043795620437955</c:v>
                </c:pt>
                <c:pt idx="59">
                  <c:v>23.395036160420776</c:v>
                </c:pt>
                <c:pt idx="60">
                  <c:v>22.339142484512553</c:v>
                </c:pt>
                <c:pt idx="61">
                  <c:v>22.648657392429634</c:v>
                </c:pt>
              </c:numCache>
            </c:numRef>
          </c:yVal>
          <c:smooth val="0"/>
        </c:ser>
        <c:dLbls>
          <c:showLegendKey val="0"/>
          <c:showVal val="0"/>
          <c:showCatName val="0"/>
          <c:showSerName val="0"/>
          <c:showPercent val="0"/>
          <c:showBubbleSize val="0"/>
        </c:dLbls>
        <c:axId val="76519680"/>
        <c:axId val="76534144"/>
      </c:scatterChart>
      <c:valAx>
        <c:axId val="76519680"/>
        <c:scaling>
          <c:orientation val="minMax"/>
          <c:max val="45000"/>
          <c:min val="10000"/>
        </c:scaling>
        <c:delete val="0"/>
        <c:axPos val="b"/>
        <c:title>
          <c:tx>
            <c:rich>
              <a:bodyPr/>
              <a:lstStyle/>
              <a:p>
                <a:pPr>
                  <a:defRPr/>
                </a:pPr>
                <a:r>
                  <a:rPr lang="en-US" dirty="0"/>
                  <a:t>Real GDP </a:t>
                </a:r>
                <a:r>
                  <a:rPr lang="en-US" dirty="0" smtClean="0"/>
                  <a:t>Per-Capita </a:t>
                </a:r>
                <a:r>
                  <a:rPr lang="en-US" sz="1000" b="1" i="0" u="none" strike="noStrike" baseline="0" dirty="0"/>
                  <a:t>(Normalized 2005) </a:t>
                </a:r>
                <a:endParaRPr lang="en-US" dirty="0"/>
              </a:p>
            </c:rich>
          </c:tx>
          <c:layout/>
          <c:overlay val="0"/>
        </c:title>
        <c:numFmt formatCode="#,##0.00" sourceLinked="1"/>
        <c:majorTickMark val="out"/>
        <c:minorTickMark val="none"/>
        <c:tickLblPos val="nextTo"/>
        <c:txPr>
          <a:bodyPr rot="0" vert="horz"/>
          <a:lstStyle/>
          <a:p>
            <a:pPr>
              <a:defRPr/>
            </a:pPr>
            <a:endParaRPr lang="en-US"/>
          </a:p>
        </c:txPr>
        <c:crossAx val="76534144"/>
        <c:crosses val="autoZero"/>
        <c:crossBetween val="midCat"/>
      </c:valAx>
      <c:valAx>
        <c:axId val="76534144"/>
        <c:scaling>
          <c:orientation val="minMax"/>
        </c:scaling>
        <c:delete val="0"/>
        <c:axPos val="l"/>
        <c:majorGridlines/>
        <c:title>
          <c:tx>
            <c:rich>
              <a:bodyPr rot="-5400000" vert="horz"/>
              <a:lstStyle/>
              <a:p>
                <a:pPr>
                  <a:defRPr/>
                </a:pPr>
                <a:r>
                  <a:rPr lang="en-US" dirty="0"/>
                  <a:t>Annual Barrels Consumed </a:t>
                </a:r>
                <a:r>
                  <a:rPr lang="en-US" dirty="0" smtClean="0"/>
                  <a:t>Per-Capita</a:t>
                </a:r>
                <a:endParaRPr lang="en-US" dirty="0"/>
              </a:p>
            </c:rich>
          </c:tx>
          <c:layout/>
          <c:overlay val="0"/>
        </c:title>
        <c:numFmt formatCode="#,##0.00" sourceLinked="1"/>
        <c:majorTickMark val="out"/>
        <c:minorTickMark val="none"/>
        <c:tickLblPos val="nextTo"/>
        <c:crossAx val="76519680"/>
        <c:crosses val="autoZero"/>
        <c:crossBetween val="midCat"/>
      </c:valAx>
    </c:plotArea>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Sector Balances as a Percent of GDP</a:t>
            </a:r>
          </a:p>
        </c:rich>
      </c:tx>
      <c:layout/>
      <c:overlay val="0"/>
    </c:title>
    <c:autoTitleDeleted val="0"/>
    <c:plotArea>
      <c:layout/>
      <c:lineChart>
        <c:grouping val="standard"/>
        <c:varyColors val="0"/>
        <c:ser>
          <c:idx val="0"/>
          <c:order val="0"/>
          <c:tx>
            <c:v>Government Balance</c:v>
          </c:tx>
          <c:spPr>
            <a:ln>
              <a:solidFill>
                <a:srgbClr val="FF0000"/>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Sheet1!$H$3:$H$53</c:f>
              <c:numCache>
                <c:formatCode>General</c:formatCode>
                <c:ptCount val="51"/>
                <c:pt idx="0">
                  <c:v>-0.20896656534954303</c:v>
                </c:pt>
                <c:pt idx="1">
                  <c:v>-1.4867841409691618</c:v>
                </c:pt>
                <c:pt idx="2">
                  <c:v>-1.4171077343349856</c:v>
                </c:pt>
                <c:pt idx="3">
                  <c:v>-0.6474587245063127</c:v>
                </c:pt>
                <c:pt idx="4">
                  <c:v>-1.190476190476192</c:v>
                </c:pt>
                <c:pt idx="5">
                  <c:v>-0.7231261298845767</c:v>
                </c:pt>
                <c:pt idx="6">
                  <c:v>-1.015615081883966</c:v>
                </c:pt>
                <c:pt idx="7">
                  <c:v>-2.5468524747717303</c:v>
                </c:pt>
                <c:pt idx="8">
                  <c:v>-1.3299626291492659</c:v>
                </c:pt>
                <c:pt idx="9">
                  <c:v>0.15237708248679518</c:v>
                </c:pt>
                <c:pt idx="10">
                  <c:v>-2.0803236058942471</c:v>
                </c:pt>
                <c:pt idx="11">
                  <c:v>-2.7777777777778025</c:v>
                </c:pt>
                <c:pt idx="12">
                  <c:v>-1.3652152839486207</c:v>
                </c:pt>
                <c:pt idx="13">
                  <c:v>-0.26766982565289682</c:v>
                </c:pt>
                <c:pt idx="14">
                  <c:v>-1.0470156718906301</c:v>
                </c:pt>
                <c:pt idx="15">
                  <c:v>-5.2940098919215997</c:v>
                </c:pt>
                <c:pt idx="16">
                  <c:v>-3.4199276553765201</c:v>
                </c:pt>
                <c:pt idx="17">
                  <c:v>-2.265898231614206</c:v>
                </c:pt>
                <c:pt idx="18">
                  <c:v>-1.3907053797192481</c:v>
                </c:pt>
                <c:pt idx="19">
                  <c:v>-1.0381703223792065</c:v>
                </c:pt>
                <c:pt idx="20">
                  <c:v>-2.7151106488289685</c:v>
                </c:pt>
                <c:pt idx="21">
                  <c:v>-2.3538441857489967</c:v>
                </c:pt>
                <c:pt idx="22">
                  <c:v>-4.9581950079921331</c:v>
                </c:pt>
                <c:pt idx="23">
                  <c:v>-5.7092740338369294</c:v>
                </c:pt>
                <c:pt idx="24">
                  <c:v>-4.8436744765829705</c:v>
                </c:pt>
                <c:pt idx="25">
                  <c:v>-5.1096621221102883</c:v>
                </c:pt>
                <c:pt idx="26">
                  <c:v>-5.3474137351180469</c:v>
                </c:pt>
                <c:pt idx="27">
                  <c:v>-4.3978549109027663</c:v>
                </c:pt>
                <c:pt idx="28">
                  <c:v>-3.6585365853658582</c:v>
                </c:pt>
                <c:pt idx="29">
                  <c:v>-3.3144233049378777</c:v>
                </c:pt>
                <c:pt idx="30">
                  <c:v>-4.3427290750797374</c:v>
                </c:pt>
                <c:pt idx="31">
                  <c:v>-5.0299561088766849</c:v>
                </c:pt>
                <c:pt idx="32">
                  <c:v>-5.8827239329580738</c:v>
                </c:pt>
                <c:pt idx="33">
                  <c:v>-5.0724420313765464</c:v>
                </c:pt>
                <c:pt idx="34">
                  <c:v>-3.7020832157172752</c:v>
                </c:pt>
                <c:pt idx="35">
                  <c:v>-3.2988522799304074</c:v>
                </c:pt>
                <c:pt idx="36">
                  <c:v>-2.292530458633665</c:v>
                </c:pt>
                <c:pt idx="37">
                  <c:v>-0.88569919831021293</c:v>
                </c:pt>
                <c:pt idx="38">
                  <c:v>0.30704497640302497</c:v>
                </c:pt>
                <c:pt idx="39">
                  <c:v>0.6885123215908413</c:v>
                </c:pt>
                <c:pt idx="40">
                  <c:v>1.4731447520474164</c:v>
                </c:pt>
                <c:pt idx="41">
                  <c:v>-0.63385895666038905</c:v>
                </c:pt>
                <c:pt idx="42">
                  <c:v>-3.9690668370559004</c:v>
                </c:pt>
                <c:pt idx="43">
                  <c:v>-4.9649527467891845</c:v>
                </c:pt>
                <c:pt idx="44">
                  <c:v>-4.4742917811220755</c:v>
                </c:pt>
                <c:pt idx="45">
                  <c:v>-3.3097543992910468</c:v>
                </c:pt>
                <c:pt idx="46">
                  <c:v>-2.1755517243952864</c:v>
                </c:pt>
                <c:pt idx="47">
                  <c:v>-2.9021889089590198</c:v>
                </c:pt>
                <c:pt idx="48">
                  <c:v>-6.3490406497275416</c:v>
                </c:pt>
                <c:pt idx="49">
                  <c:v>-11.280543947871662</c:v>
                </c:pt>
                <c:pt idx="50">
                  <c:v>-10.634771220430453</c:v>
                </c:pt>
              </c:numCache>
            </c:numRef>
          </c:val>
          <c:smooth val="0"/>
        </c:ser>
        <c:ser>
          <c:idx val="1"/>
          <c:order val="1"/>
          <c:tx>
            <c:v>Current Account</c:v>
          </c:tx>
          <c:spPr>
            <a:ln>
              <a:solidFill>
                <a:srgbClr val="800000"/>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Sheet1!$K$3:$K$53</c:f>
              <c:numCache>
                <c:formatCode>General</c:formatCode>
                <c:ptCount val="51"/>
                <c:pt idx="0">
                  <c:v>0.60790273556231011</c:v>
                </c:pt>
                <c:pt idx="1">
                  <c:v>0.77092511013216225</c:v>
                </c:pt>
                <c:pt idx="2">
                  <c:v>0.64879631210518085</c:v>
                </c:pt>
                <c:pt idx="3">
                  <c:v>0.79313693752023318</c:v>
                </c:pt>
                <c:pt idx="4">
                  <c:v>1.1301989150090417</c:v>
                </c:pt>
                <c:pt idx="5">
                  <c:v>0.86218884717007738</c:v>
                </c:pt>
                <c:pt idx="6">
                  <c:v>0.48241716389488787</c:v>
                </c:pt>
                <c:pt idx="7">
                  <c:v>0.42047092743873182</c:v>
                </c:pt>
                <c:pt idx="8">
                  <c:v>0.16487140030775987</c:v>
                </c:pt>
                <c:pt idx="9">
                  <c:v>0.16253555465258027</c:v>
                </c:pt>
                <c:pt idx="10">
                  <c:v>0.35635172878744326</c:v>
                </c:pt>
                <c:pt idx="11">
                  <c:v>2.6624068157614492E-2</c:v>
                </c:pt>
                <c:pt idx="12">
                  <c:v>-0.32312787785766645</c:v>
                </c:pt>
                <c:pt idx="13">
                  <c:v>0.64385444548940596</c:v>
                </c:pt>
                <c:pt idx="14">
                  <c:v>0.40013337779259756</c:v>
                </c:pt>
                <c:pt idx="15">
                  <c:v>1.2090126396775966</c:v>
                </c:pt>
                <c:pt idx="16">
                  <c:v>0.38912638386496118</c:v>
                </c:pt>
                <c:pt idx="17">
                  <c:v>-0.53691936357814884</c:v>
                </c:pt>
                <c:pt idx="18">
                  <c:v>-0.54930682709913681</c:v>
                </c:pt>
                <c:pt idx="19">
                  <c:v>-4.6834751385528083E-2</c:v>
                </c:pt>
                <c:pt idx="20">
                  <c:v>0.30486711380510195</c:v>
                </c:pt>
                <c:pt idx="21">
                  <c:v>0.10873736727644875</c:v>
                </c:pt>
                <c:pt idx="22">
                  <c:v>-0.1014385835485061</c:v>
                </c:pt>
                <c:pt idx="23">
                  <c:v>-0.99304023086063498</c:v>
                </c:pt>
                <c:pt idx="24">
                  <c:v>-2.2920959576687268</c:v>
                </c:pt>
                <c:pt idx="25">
                  <c:v>-2.7101363366923685</c:v>
                </c:pt>
                <c:pt idx="26">
                  <c:v>-3.1994798322907547</c:v>
                </c:pt>
                <c:pt idx="27">
                  <c:v>-3.2535258846381221</c:v>
                </c:pt>
                <c:pt idx="28">
                  <c:v>-2.2684495333699322</c:v>
                </c:pt>
                <c:pt idx="29">
                  <c:v>-1.6854854891373745</c:v>
                </c:pt>
                <c:pt idx="30">
                  <c:v>-1.2912679941384364</c:v>
                </c:pt>
                <c:pt idx="31">
                  <c:v>0.13184025633751104</c:v>
                </c:pt>
                <c:pt idx="32">
                  <c:v>-0.71898207274963344</c:v>
                </c:pt>
                <c:pt idx="33">
                  <c:v>-1.1788703242643321</c:v>
                </c:pt>
                <c:pt idx="34">
                  <c:v>-1.6188674984474678</c:v>
                </c:pt>
                <c:pt idx="35">
                  <c:v>-1.4174545160289678</c:v>
                </c:pt>
                <c:pt idx="36">
                  <c:v>-1.4556356445748491</c:v>
                </c:pt>
                <c:pt idx="37">
                  <c:v>-1.5517737986654432</c:v>
                </c:pt>
                <c:pt idx="38">
                  <c:v>-2.3255813953488373</c:v>
                </c:pt>
                <c:pt idx="39">
                  <c:v>-3.120756935906345</c:v>
                </c:pt>
                <c:pt idx="40">
                  <c:v>-4.1240014068230755</c:v>
                </c:pt>
                <c:pt idx="41">
                  <c:v>-3.8070424452178577</c:v>
                </c:pt>
                <c:pt idx="42">
                  <c:v>-4.2434436165114704</c:v>
                </c:pt>
                <c:pt idx="43">
                  <c:v>-4.6319814038646507</c:v>
                </c:pt>
                <c:pt idx="44">
                  <c:v>-5.2629805018621765</c:v>
                </c:pt>
                <c:pt idx="45">
                  <c:v>-5.8591277376883157</c:v>
                </c:pt>
                <c:pt idx="46">
                  <c:v>-5.9586981020830514</c:v>
                </c:pt>
                <c:pt idx="47">
                  <c:v>-5.0982093330868024</c:v>
                </c:pt>
                <c:pt idx="48">
                  <c:v>-4.6655670849252875</c:v>
                </c:pt>
                <c:pt idx="49">
                  <c:v>-2.6892839436220695</c:v>
                </c:pt>
                <c:pt idx="50">
                  <c:v>-3.2823115331096013</c:v>
                </c:pt>
              </c:numCache>
            </c:numRef>
          </c:val>
          <c:smooth val="0"/>
        </c:ser>
        <c:ser>
          <c:idx val="2"/>
          <c:order val="2"/>
          <c:tx>
            <c:v>Private Net Savings</c:v>
          </c:tx>
          <c:spPr>
            <a:ln>
              <a:solidFill>
                <a:schemeClr val="accent1"/>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Sheet1!$N$3:$N$53</c:f>
              <c:numCache>
                <c:formatCode>General</c:formatCode>
                <c:ptCount val="51"/>
                <c:pt idx="0">
                  <c:v>0.81686930091185317</c:v>
                </c:pt>
                <c:pt idx="1">
                  <c:v>2.2577092511013452</c:v>
                </c:pt>
                <c:pt idx="2">
                  <c:v>2.0659040464401612</c:v>
                </c:pt>
                <c:pt idx="3">
                  <c:v>1.4405956620265459</c:v>
                </c:pt>
                <c:pt idx="4">
                  <c:v>2.3206751054852175</c:v>
                </c:pt>
                <c:pt idx="5">
                  <c:v>1.5853149770546442</c:v>
                </c:pt>
                <c:pt idx="6">
                  <c:v>1.49803224577885</c:v>
                </c:pt>
                <c:pt idx="7">
                  <c:v>2.9673234022104897</c:v>
                </c:pt>
                <c:pt idx="8">
                  <c:v>1.4948340294570259</c:v>
                </c:pt>
                <c:pt idx="9">
                  <c:v>1.0158472165786275E-2</c:v>
                </c:pt>
                <c:pt idx="10">
                  <c:v>2.4366753346816639</c:v>
                </c:pt>
                <c:pt idx="11">
                  <c:v>2.8044018459354012</c:v>
                </c:pt>
                <c:pt idx="12">
                  <c:v>1.0420874060909644</c:v>
                </c:pt>
                <c:pt idx="13">
                  <c:v>0.91152427114229839</c:v>
                </c:pt>
                <c:pt idx="14">
                  <c:v>1.4471490496832269</c:v>
                </c:pt>
                <c:pt idx="15">
                  <c:v>6.5030225315991963</c:v>
                </c:pt>
                <c:pt idx="16">
                  <c:v>3.809054039241476</c:v>
                </c:pt>
                <c:pt idx="17">
                  <c:v>1.728978868036058</c:v>
                </c:pt>
                <c:pt idx="18">
                  <c:v>0.84139855262011543</c:v>
                </c:pt>
                <c:pt idx="19">
                  <c:v>0.99133557099367831</c:v>
                </c:pt>
                <c:pt idx="20">
                  <c:v>3.0199777626340611</c:v>
                </c:pt>
                <c:pt idx="21">
                  <c:v>2.4625815530254602</c:v>
                </c:pt>
                <c:pt idx="22">
                  <c:v>4.8567564244436534</c:v>
                </c:pt>
                <c:pt idx="23">
                  <c:v>4.7162338029762942</c:v>
                </c:pt>
                <c:pt idx="24">
                  <c:v>2.5515785189142437</c:v>
                </c:pt>
                <c:pt idx="25">
                  <c:v>2.3995257854179042</c:v>
                </c:pt>
                <c:pt idx="26">
                  <c:v>2.1479339028273161</c:v>
                </c:pt>
                <c:pt idx="27">
                  <c:v>1.1443290262646728</c:v>
                </c:pt>
                <c:pt idx="28">
                  <c:v>1.3900870519959334</c:v>
                </c:pt>
                <c:pt idx="29">
                  <c:v>1.6289378158005161</c:v>
                </c:pt>
                <c:pt idx="30">
                  <c:v>3.0514610809412988</c:v>
                </c:pt>
                <c:pt idx="31">
                  <c:v>5.1617963652141974</c:v>
                </c:pt>
                <c:pt idx="32">
                  <c:v>5.1637418602084137</c:v>
                </c:pt>
                <c:pt idx="33">
                  <c:v>3.8935717071122293</c:v>
                </c:pt>
                <c:pt idx="34">
                  <c:v>2.0832157172698049</c:v>
                </c:pt>
                <c:pt idx="35">
                  <c:v>1.8813977639014381</c:v>
                </c:pt>
                <c:pt idx="36">
                  <c:v>0.83689481405881661</c:v>
                </c:pt>
                <c:pt idx="37">
                  <c:v>-0.66607460035524113</c:v>
                </c:pt>
                <c:pt idx="38">
                  <c:v>-2.6326263717518623</c:v>
                </c:pt>
                <c:pt idx="39">
                  <c:v>-3.8092692574971894</c:v>
                </c:pt>
                <c:pt idx="40">
                  <c:v>-5.5971461588705207</c:v>
                </c:pt>
                <c:pt idx="41">
                  <c:v>-3.1731834885574997</c:v>
                </c:pt>
                <c:pt idx="42">
                  <c:v>-0.27437677945557076</c:v>
                </c:pt>
                <c:pt idx="43">
                  <c:v>0.33297134292458352</c:v>
                </c:pt>
                <c:pt idx="44">
                  <c:v>-0.78868872074015428</c:v>
                </c:pt>
                <c:pt idx="45">
                  <c:v>-2.5493733383972681</c:v>
                </c:pt>
                <c:pt idx="46">
                  <c:v>-3.7831463776877365</c:v>
                </c:pt>
                <c:pt idx="47">
                  <c:v>-2.1960204241277768</c:v>
                </c:pt>
                <c:pt idx="48">
                  <c:v>1.6834735648022594</c:v>
                </c:pt>
                <c:pt idx="49">
                  <c:v>8.591260004249591</c:v>
                </c:pt>
                <c:pt idx="50">
                  <c:v>7.3524596873209465</c:v>
                </c:pt>
              </c:numCache>
            </c:numRef>
          </c:val>
          <c:smooth val="0"/>
        </c:ser>
        <c:dLbls>
          <c:showLegendKey val="0"/>
          <c:showVal val="0"/>
          <c:showCatName val="0"/>
          <c:showSerName val="0"/>
          <c:showPercent val="0"/>
          <c:showBubbleSize val="0"/>
        </c:dLbls>
        <c:marker val="1"/>
        <c:smooth val="0"/>
        <c:axId val="104731776"/>
        <c:axId val="104733312"/>
      </c:lineChart>
      <c:catAx>
        <c:axId val="104731776"/>
        <c:scaling>
          <c:orientation val="minMax"/>
        </c:scaling>
        <c:delete val="0"/>
        <c:axPos val="b"/>
        <c:numFmt formatCode="General" sourceLinked="1"/>
        <c:majorTickMark val="out"/>
        <c:minorTickMark val="none"/>
        <c:tickLblPos val="low"/>
        <c:crossAx val="104733312"/>
        <c:crosses val="autoZero"/>
        <c:auto val="1"/>
        <c:lblAlgn val="ctr"/>
        <c:lblOffset val="100"/>
        <c:noMultiLvlLbl val="0"/>
      </c:catAx>
      <c:valAx>
        <c:axId val="104733312"/>
        <c:scaling>
          <c:orientation val="minMax"/>
        </c:scaling>
        <c:delete val="0"/>
        <c:axPos val="l"/>
        <c:majorGridlines/>
        <c:title>
          <c:tx>
            <c:rich>
              <a:bodyPr rot="-5400000" vert="horz"/>
              <a:lstStyle/>
              <a:p>
                <a:pPr>
                  <a:defRPr/>
                </a:pPr>
                <a:r>
                  <a:rPr lang="en-US"/>
                  <a:t>Percent of GDP</a:t>
                </a:r>
              </a:p>
            </c:rich>
          </c:tx>
          <c:layout/>
          <c:overlay val="0"/>
        </c:title>
        <c:numFmt formatCode="General" sourceLinked="1"/>
        <c:majorTickMark val="out"/>
        <c:minorTickMark val="none"/>
        <c:tickLblPos val="nextTo"/>
        <c:crossAx val="10473177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Sector Balances as a Percent of GDP</a:t>
            </a:r>
          </a:p>
        </c:rich>
      </c:tx>
      <c:layout/>
      <c:overlay val="0"/>
    </c:title>
    <c:autoTitleDeleted val="0"/>
    <c:plotArea>
      <c:layout/>
      <c:lineChart>
        <c:grouping val="standard"/>
        <c:varyColors val="0"/>
        <c:ser>
          <c:idx val="0"/>
          <c:order val="0"/>
          <c:tx>
            <c:v>Government Balance</c:v>
          </c:tx>
          <c:spPr>
            <a:ln>
              <a:solidFill>
                <a:srgbClr val="FF0000"/>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Sheet1!$H$3:$H$53</c:f>
              <c:numCache>
                <c:formatCode>General</c:formatCode>
                <c:ptCount val="51"/>
                <c:pt idx="0">
                  <c:v>-0.20896656534954303</c:v>
                </c:pt>
                <c:pt idx="1">
                  <c:v>-1.4867841409691618</c:v>
                </c:pt>
                <c:pt idx="2">
                  <c:v>-1.4171077343349856</c:v>
                </c:pt>
                <c:pt idx="3">
                  <c:v>-0.6474587245063127</c:v>
                </c:pt>
                <c:pt idx="4">
                  <c:v>-1.190476190476192</c:v>
                </c:pt>
                <c:pt idx="5">
                  <c:v>-0.7231261298845767</c:v>
                </c:pt>
                <c:pt idx="6">
                  <c:v>-1.015615081883966</c:v>
                </c:pt>
                <c:pt idx="7">
                  <c:v>-2.5468524747717303</c:v>
                </c:pt>
                <c:pt idx="8">
                  <c:v>-1.3299626291492659</c:v>
                </c:pt>
                <c:pt idx="9">
                  <c:v>0.15237708248679518</c:v>
                </c:pt>
                <c:pt idx="10">
                  <c:v>-2.0803236058942471</c:v>
                </c:pt>
                <c:pt idx="11">
                  <c:v>-2.7777777777778025</c:v>
                </c:pt>
                <c:pt idx="12">
                  <c:v>-1.3652152839486207</c:v>
                </c:pt>
                <c:pt idx="13">
                  <c:v>-0.26766982565289682</c:v>
                </c:pt>
                <c:pt idx="14">
                  <c:v>-1.0470156718906301</c:v>
                </c:pt>
                <c:pt idx="15">
                  <c:v>-5.2940098919215997</c:v>
                </c:pt>
                <c:pt idx="16">
                  <c:v>-3.4199276553765201</c:v>
                </c:pt>
                <c:pt idx="17">
                  <c:v>-2.265898231614206</c:v>
                </c:pt>
                <c:pt idx="18">
                  <c:v>-1.3907053797192481</c:v>
                </c:pt>
                <c:pt idx="19">
                  <c:v>-1.0381703223792065</c:v>
                </c:pt>
                <c:pt idx="20">
                  <c:v>-2.7151106488289685</c:v>
                </c:pt>
                <c:pt idx="21">
                  <c:v>-2.3538441857489967</c:v>
                </c:pt>
                <c:pt idx="22">
                  <c:v>-4.9581950079921331</c:v>
                </c:pt>
                <c:pt idx="23">
                  <c:v>-5.7092740338369294</c:v>
                </c:pt>
                <c:pt idx="24">
                  <c:v>-4.8436744765829705</c:v>
                </c:pt>
                <c:pt idx="25">
                  <c:v>-5.1096621221102883</c:v>
                </c:pt>
                <c:pt idx="26">
                  <c:v>-5.3474137351180469</c:v>
                </c:pt>
                <c:pt idx="27">
                  <c:v>-4.3978549109027663</c:v>
                </c:pt>
                <c:pt idx="28">
                  <c:v>-3.6585365853658582</c:v>
                </c:pt>
                <c:pt idx="29">
                  <c:v>-3.3144233049378777</c:v>
                </c:pt>
                <c:pt idx="30">
                  <c:v>-4.3427290750797374</c:v>
                </c:pt>
                <c:pt idx="31">
                  <c:v>-5.0299561088766849</c:v>
                </c:pt>
                <c:pt idx="32">
                  <c:v>-5.8827239329580738</c:v>
                </c:pt>
                <c:pt idx="33">
                  <c:v>-5.0724420313765464</c:v>
                </c:pt>
                <c:pt idx="34">
                  <c:v>-3.7020832157172752</c:v>
                </c:pt>
                <c:pt idx="35">
                  <c:v>-3.2988522799304074</c:v>
                </c:pt>
                <c:pt idx="36">
                  <c:v>-2.292530458633665</c:v>
                </c:pt>
                <c:pt idx="37">
                  <c:v>-0.88569919831021293</c:v>
                </c:pt>
                <c:pt idx="38">
                  <c:v>0.30704497640302497</c:v>
                </c:pt>
                <c:pt idx="39">
                  <c:v>0.6885123215908413</c:v>
                </c:pt>
                <c:pt idx="40">
                  <c:v>1.4731447520474164</c:v>
                </c:pt>
                <c:pt idx="41">
                  <c:v>-0.63385895666038905</c:v>
                </c:pt>
                <c:pt idx="42">
                  <c:v>-3.9690668370559004</c:v>
                </c:pt>
                <c:pt idx="43">
                  <c:v>-4.9649527467891845</c:v>
                </c:pt>
                <c:pt idx="44">
                  <c:v>-4.4742917811220755</c:v>
                </c:pt>
                <c:pt idx="45">
                  <c:v>-3.3097543992910468</c:v>
                </c:pt>
                <c:pt idx="46">
                  <c:v>-2.1755517243952864</c:v>
                </c:pt>
                <c:pt idx="47">
                  <c:v>-2.9021889089590198</c:v>
                </c:pt>
                <c:pt idx="48">
                  <c:v>-6.3490406497275416</c:v>
                </c:pt>
                <c:pt idx="49">
                  <c:v>-11.280543947871662</c:v>
                </c:pt>
                <c:pt idx="50">
                  <c:v>-10.634771220430453</c:v>
                </c:pt>
              </c:numCache>
            </c:numRef>
          </c:val>
          <c:smooth val="0"/>
        </c:ser>
        <c:ser>
          <c:idx val="1"/>
          <c:order val="1"/>
          <c:tx>
            <c:v>Current Account</c:v>
          </c:tx>
          <c:spPr>
            <a:ln>
              <a:solidFill>
                <a:srgbClr val="800000"/>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Sheet1!$K$3:$K$53</c:f>
              <c:numCache>
                <c:formatCode>General</c:formatCode>
                <c:ptCount val="51"/>
                <c:pt idx="0">
                  <c:v>0.60790273556231011</c:v>
                </c:pt>
                <c:pt idx="1">
                  <c:v>0.77092511013216225</c:v>
                </c:pt>
                <c:pt idx="2">
                  <c:v>0.64879631210518085</c:v>
                </c:pt>
                <c:pt idx="3">
                  <c:v>0.79313693752023318</c:v>
                </c:pt>
                <c:pt idx="4">
                  <c:v>1.1301989150090417</c:v>
                </c:pt>
                <c:pt idx="5">
                  <c:v>0.86218884717007738</c:v>
                </c:pt>
                <c:pt idx="6">
                  <c:v>0.48241716389488787</c:v>
                </c:pt>
                <c:pt idx="7">
                  <c:v>0.42047092743873182</c:v>
                </c:pt>
                <c:pt idx="8">
                  <c:v>0.16487140030775987</c:v>
                </c:pt>
                <c:pt idx="9">
                  <c:v>0.16253555465258027</c:v>
                </c:pt>
                <c:pt idx="10">
                  <c:v>0.35635172878744326</c:v>
                </c:pt>
                <c:pt idx="11">
                  <c:v>2.6624068157614492E-2</c:v>
                </c:pt>
                <c:pt idx="12">
                  <c:v>-0.32312787785766645</c:v>
                </c:pt>
                <c:pt idx="13">
                  <c:v>0.64385444548940596</c:v>
                </c:pt>
                <c:pt idx="14">
                  <c:v>0.40013337779259756</c:v>
                </c:pt>
                <c:pt idx="15">
                  <c:v>1.2090126396775966</c:v>
                </c:pt>
                <c:pt idx="16">
                  <c:v>0.38912638386496118</c:v>
                </c:pt>
                <c:pt idx="17">
                  <c:v>-0.53691936357814884</c:v>
                </c:pt>
                <c:pt idx="18">
                  <c:v>-0.54930682709913681</c:v>
                </c:pt>
                <c:pt idx="19">
                  <c:v>-4.6834751385528083E-2</c:v>
                </c:pt>
                <c:pt idx="20">
                  <c:v>0.30486711380510195</c:v>
                </c:pt>
                <c:pt idx="21">
                  <c:v>0.10873736727644875</c:v>
                </c:pt>
                <c:pt idx="22">
                  <c:v>-0.1014385835485061</c:v>
                </c:pt>
                <c:pt idx="23">
                  <c:v>-0.99304023086063498</c:v>
                </c:pt>
                <c:pt idx="24">
                  <c:v>-2.2920959576687268</c:v>
                </c:pt>
                <c:pt idx="25">
                  <c:v>-2.7101363366923685</c:v>
                </c:pt>
                <c:pt idx="26">
                  <c:v>-3.1994798322907547</c:v>
                </c:pt>
                <c:pt idx="27">
                  <c:v>-3.2535258846381221</c:v>
                </c:pt>
                <c:pt idx="28">
                  <c:v>-2.2684495333699322</c:v>
                </c:pt>
                <c:pt idx="29">
                  <c:v>-1.6854854891373745</c:v>
                </c:pt>
                <c:pt idx="30">
                  <c:v>-1.2912679941384364</c:v>
                </c:pt>
                <c:pt idx="31">
                  <c:v>0.13184025633751104</c:v>
                </c:pt>
                <c:pt idx="32">
                  <c:v>-0.71898207274963344</c:v>
                </c:pt>
                <c:pt idx="33">
                  <c:v>-1.1788703242643321</c:v>
                </c:pt>
                <c:pt idx="34">
                  <c:v>-1.6188674984474678</c:v>
                </c:pt>
                <c:pt idx="35">
                  <c:v>-1.4174545160289678</c:v>
                </c:pt>
                <c:pt idx="36">
                  <c:v>-1.4556356445748491</c:v>
                </c:pt>
                <c:pt idx="37">
                  <c:v>-1.5517737986654432</c:v>
                </c:pt>
                <c:pt idx="38">
                  <c:v>-2.3255813953488373</c:v>
                </c:pt>
                <c:pt idx="39">
                  <c:v>-3.120756935906345</c:v>
                </c:pt>
                <c:pt idx="40">
                  <c:v>-4.1240014068230755</c:v>
                </c:pt>
                <c:pt idx="41">
                  <c:v>-3.8070424452178577</c:v>
                </c:pt>
                <c:pt idx="42">
                  <c:v>-4.2434436165114704</c:v>
                </c:pt>
                <c:pt idx="43">
                  <c:v>-4.6319814038646507</c:v>
                </c:pt>
                <c:pt idx="44">
                  <c:v>-5.2629805018621765</c:v>
                </c:pt>
                <c:pt idx="45">
                  <c:v>-5.8591277376883157</c:v>
                </c:pt>
                <c:pt idx="46">
                  <c:v>-5.9586981020830514</c:v>
                </c:pt>
                <c:pt idx="47">
                  <c:v>-5.0982093330868024</c:v>
                </c:pt>
                <c:pt idx="48">
                  <c:v>-4.6655670849252875</c:v>
                </c:pt>
                <c:pt idx="49">
                  <c:v>-2.6892839436220695</c:v>
                </c:pt>
                <c:pt idx="50">
                  <c:v>-3.2823115331096013</c:v>
                </c:pt>
              </c:numCache>
            </c:numRef>
          </c:val>
          <c:smooth val="0"/>
        </c:ser>
        <c:ser>
          <c:idx val="2"/>
          <c:order val="2"/>
          <c:tx>
            <c:v>Private Net Savings</c:v>
          </c:tx>
          <c:spPr>
            <a:ln>
              <a:solidFill>
                <a:srgbClr val="00CC99"/>
              </a:solidFill>
            </a:ln>
          </c:spPr>
          <c:marker>
            <c:symbol val="none"/>
          </c:marker>
          <c:cat>
            <c:numRef>
              <c:f>Sheet1!$A$3:$A$53</c:f>
              <c:numCache>
                <c:formatCode>General</c:formatCode>
                <c:ptCount val="5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numCache>
            </c:numRef>
          </c:cat>
          <c:val>
            <c:numRef>
              <c:f>Sheet1!$N$3:$N$53</c:f>
              <c:numCache>
                <c:formatCode>General</c:formatCode>
                <c:ptCount val="51"/>
                <c:pt idx="0">
                  <c:v>0.81686930091185317</c:v>
                </c:pt>
                <c:pt idx="1">
                  <c:v>2.2577092511013452</c:v>
                </c:pt>
                <c:pt idx="2">
                  <c:v>2.0659040464401612</c:v>
                </c:pt>
                <c:pt idx="3">
                  <c:v>1.4405956620265459</c:v>
                </c:pt>
                <c:pt idx="4">
                  <c:v>2.3206751054852175</c:v>
                </c:pt>
                <c:pt idx="5">
                  <c:v>1.5853149770546442</c:v>
                </c:pt>
                <c:pt idx="6">
                  <c:v>1.49803224577885</c:v>
                </c:pt>
                <c:pt idx="7">
                  <c:v>2.9673234022104897</c:v>
                </c:pt>
                <c:pt idx="8">
                  <c:v>1.4948340294570259</c:v>
                </c:pt>
                <c:pt idx="9">
                  <c:v>1.0158472165786275E-2</c:v>
                </c:pt>
                <c:pt idx="10">
                  <c:v>2.4366753346816639</c:v>
                </c:pt>
                <c:pt idx="11">
                  <c:v>2.8044018459354012</c:v>
                </c:pt>
                <c:pt idx="12">
                  <c:v>1.0420874060909644</c:v>
                </c:pt>
                <c:pt idx="13">
                  <c:v>0.91152427114229839</c:v>
                </c:pt>
                <c:pt idx="14">
                  <c:v>1.4471490496832269</c:v>
                </c:pt>
                <c:pt idx="15">
                  <c:v>6.5030225315991963</c:v>
                </c:pt>
                <c:pt idx="16">
                  <c:v>3.809054039241476</c:v>
                </c:pt>
                <c:pt idx="17">
                  <c:v>1.728978868036058</c:v>
                </c:pt>
                <c:pt idx="18">
                  <c:v>0.84139855262011543</c:v>
                </c:pt>
                <c:pt idx="19">
                  <c:v>0.99133557099367831</c:v>
                </c:pt>
                <c:pt idx="20">
                  <c:v>3.0199777626340611</c:v>
                </c:pt>
                <c:pt idx="21">
                  <c:v>2.4625815530254602</c:v>
                </c:pt>
                <c:pt idx="22">
                  <c:v>4.8567564244436534</c:v>
                </c:pt>
                <c:pt idx="23">
                  <c:v>4.7162338029762942</c:v>
                </c:pt>
                <c:pt idx="24">
                  <c:v>2.5515785189142437</c:v>
                </c:pt>
                <c:pt idx="25">
                  <c:v>2.3995257854179042</c:v>
                </c:pt>
                <c:pt idx="26">
                  <c:v>2.1479339028273161</c:v>
                </c:pt>
                <c:pt idx="27">
                  <c:v>1.1443290262646728</c:v>
                </c:pt>
                <c:pt idx="28">
                  <c:v>1.3900870519959334</c:v>
                </c:pt>
                <c:pt idx="29">
                  <c:v>1.6289378158005161</c:v>
                </c:pt>
                <c:pt idx="30">
                  <c:v>3.0514610809412988</c:v>
                </c:pt>
                <c:pt idx="31">
                  <c:v>5.1617963652141974</c:v>
                </c:pt>
                <c:pt idx="32">
                  <c:v>5.1637418602084137</c:v>
                </c:pt>
                <c:pt idx="33">
                  <c:v>3.8935717071122293</c:v>
                </c:pt>
                <c:pt idx="34">
                  <c:v>2.0832157172698049</c:v>
                </c:pt>
                <c:pt idx="35">
                  <c:v>1.8813977639014381</c:v>
                </c:pt>
                <c:pt idx="36">
                  <c:v>0.83689481405881661</c:v>
                </c:pt>
                <c:pt idx="37">
                  <c:v>-0.66607460035524113</c:v>
                </c:pt>
                <c:pt idx="38">
                  <c:v>-2.6326263717518623</c:v>
                </c:pt>
                <c:pt idx="39">
                  <c:v>-3.8092692574971894</c:v>
                </c:pt>
                <c:pt idx="40">
                  <c:v>-5.5971461588705207</c:v>
                </c:pt>
                <c:pt idx="41">
                  <c:v>-3.1731834885574997</c:v>
                </c:pt>
                <c:pt idx="42">
                  <c:v>-0.27437677945557076</c:v>
                </c:pt>
                <c:pt idx="43">
                  <c:v>0.33297134292458352</c:v>
                </c:pt>
                <c:pt idx="44">
                  <c:v>-0.78868872074015428</c:v>
                </c:pt>
                <c:pt idx="45">
                  <c:v>-2.5493733383972681</c:v>
                </c:pt>
                <c:pt idx="46">
                  <c:v>-3.7831463776877365</c:v>
                </c:pt>
                <c:pt idx="47">
                  <c:v>-2.1960204241277768</c:v>
                </c:pt>
                <c:pt idx="48">
                  <c:v>1.6834735648022594</c:v>
                </c:pt>
                <c:pt idx="49">
                  <c:v>8.591260004249591</c:v>
                </c:pt>
                <c:pt idx="50">
                  <c:v>7.3524596873209465</c:v>
                </c:pt>
              </c:numCache>
            </c:numRef>
          </c:val>
          <c:smooth val="0"/>
        </c:ser>
        <c:ser>
          <c:idx val="3"/>
          <c:order val="3"/>
          <c:tx>
            <c:v>Oil Imports</c:v>
          </c:tx>
          <c:spPr>
            <a:ln>
              <a:solidFill>
                <a:srgbClr val="7030A0"/>
              </a:solidFill>
            </a:ln>
          </c:spPr>
          <c:marker>
            <c:symbol val="none"/>
          </c:marker>
          <c:val>
            <c:numRef>
              <c:f>Sheet1!$V$3:$V$52</c:f>
              <c:numCache>
                <c:formatCode>General</c:formatCode>
                <c:ptCount val="50"/>
                <c:pt idx="0">
                  <c:v>-0.38112486702127996</c:v>
                </c:pt>
                <c:pt idx="1">
                  <c:v>-0.37812115961567688</c:v>
                </c:pt>
                <c:pt idx="2">
                  <c:v>-0.38270637551294673</c:v>
                </c:pt>
                <c:pt idx="3">
                  <c:v>-0.37764567960839912</c:v>
                </c:pt>
                <c:pt idx="4">
                  <c:v>-0.38650620440231981</c:v>
                </c:pt>
                <c:pt idx="5">
                  <c:v>-0.38985308863090518</c:v>
                </c:pt>
                <c:pt idx="6">
                  <c:v>-0.38193600530571542</c:v>
                </c:pt>
                <c:pt idx="7">
                  <c:v>-0.3589930321960596</c:v>
                </c:pt>
                <c:pt idx="8">
                  <c:v>-0.37439334829178078</c:v>
                </c:pt>
                <c:pt idx="9">
                  <c:v>-0.40139848533677291</c:v>
                </c:pt>
                <c:pt idx="10">
                  <c:v>-0.42048341519792237</c:v>
                </c:pt>
                <c:pt idx="11">
                  <c:v>-0.47042662774044619</c:v>
                </c:pt>
                <c:pt idx="12">
                  <c:v>-0.51637453306628855</c:v>
                </c:pt>
                <c:pt idx="13">
                  <c:v>-0.75568572307024562</c:v>
                </c:pt>
                <c:pt idx="14">
                  <c:v>-1.3409751917305781</c:v>
                </c:pt>
                <c:pt idx="15">
                  <c:v>-1.5908637662575564</c:v>
                </c:pt>
                <c:pt idx="16">
                  <c:v>-1.8579872300778253</c:v>
                </c:pt>
                <c:pt idx="17">
                  <c:v>-2.2175084971183687</c:v>
                </c:pt>
                <c:pt idx="18">
                  <c:v>-1.9036059595431161</c:v>
                </c:pt>
                <c:pt idx="19">
                  <c:v>-2.8551470416048708</c:v>
                </c:pt>
                <c:pt idx="20">
                  <c:v>-3.1180760912449341</c:v>
                </c:pt>
                <c:pt idx="21">
                  <c:v>-2.2539432886657282</c:v>
                </c:pt>
                <c:pt idx="22">
                  <c:v>-1.5349178992991517</c:v>
                </c:pt>
                <c:pt idx="23">
                  <c:v>-1.2948687376223618</c:v>
                </c:pt>
                <c:pt idx="24">
                  <c:v>-1.2586947327583955</c:v>
                </c:pt>
                <c:pt idx="25">
                  <c:v>-0.99853891641968062</c:v>
                </c:pt>
                <c:pt idx="26">
                  <c:v>-0.64273880406269235</c:v>
                </c:pt>
                <c:pt idx="27">
                  <c:v>-0.80895463854404548</c:v>
                </c:pt>
                <c:pt idx="28">
                  <c:v>-0.70095035389381521</c:v>
                </c:pt>
                <c:pt idx="29">
                  <c:v>-0.87894458145601162</c:v>
                </c:pt>
                <c:pt idx="30">
                  <c:v>-1.0449652676493348</c:v>
                </c:pt>
                <c:pt idx="31">
                  <c:v>-0.8152984429498884</c:v>
                </c:pt>
                <c:pt idx="32">
                  <c:v>-0.76861899468647576</c:v>
                </c:pt>
                <c:pt idx="33">
                  <c:v>-0.69854137294897889</c:v>
                </c:pt>
                <c:pt idx="34">
                  <c:v>-0.64974677637893541</c:v>
                </c:pt>
                <c:pt idx="35">
                  <c:v>-0.65023578162299212</c:v>
                </c:pt>
                <c:pt idx="36">
                  <c:v>-0.80962192001020661</c:v>
                </c:pt>
                <c:pt idx="37">
                  <c:v>-0.74777217608372504</c:v>
                </c:pt>
                <c:pt idx="38">
                  <c:v>-0.48269258656962538</c:v>
                </c:pt>
                <c:pt idx="39">
                  <c:v>-0.64053127492382833</c:v>
                </c:pt>
                <c:pt idx="40">
                  <c:v>-1.046700393408029</c:v>
                </c:pt>
                <c:pt idx="41">
                  <c:v>-0.88959479691236476</c:v>
                </c:pt>
                <c:pt idx="42">
                  <c:v>-0.82503128928896952</c:v>
                </c:pt>
                <c:pt idx="43">
                  <c:v>-1.0193839608332427</c:v>
                </c:pt>
                <c:pt idx="44">
                  <c:v>-1.4011371298808541</c:v>
                </c:pt>
                <c:pt idx="45">
                  <c:v>-1.8135402060387391</c:v>
                </c:pt>
                <c:pt idx="46">
                  <c:v>-1.9677212681638048</c:v>
                </c:pt>
                <c:pt idx="47">
                  <c:v>-2.0057146880200256</c:v>
                </c:pt>
                <c:pt idx="48">
                  <c:v>-2.5826160497177972</c:v>
                </c:pt>
                <c:pt idx="49">
                  <c:v>-1.3365094794248884</c:v>
                </c:pt>
              </c:numCache>
            </c:numRef>
          </c:val>
          <c:smooth val="0"/>
        </c:ser>
        <c:dLbls>
          <c:showLegendKey val="0"/>
          <c:showVal val="0"/>
          <c:showCatName val="0"/>
          <c:showSerName val="0"/>
          <c:showPercent val="0"/>
          <c:showBubbleSize val="0"/>
        </c:dLbls>
        <c:marker val="1"/>
        <c:smooth val="0"/>
        <c:axId val="104817408"/>
        <c:axId val="104818944"/>
      </c:lineChart>
      <c:catAx>
        <c:axId val="104817408"/>
        <c:scaling>
          <c:orientation val="minMax"/>
        </c:scaling>
        <c:delete val="0"/>
        <c:axPos val="b"/>
        <c:numFmt formatCode="General" sourceLinked="1"/>
        <c:majorTickMark val="out"/>
        <c:minorTickMark val="none"/>
        <c:tickLblPos val="low"/>
        <c:crossAx val="104818944"/>
        <c:crosses val="autoZero"/>
        <c:auto val="1"/>
        <c:lblAlgn val="ctr"/>
        <c:lblOffset val="100"/>
        <c:noMultiLvlLbl val="0"/>
      </c:catAx>
      <c:valAx>
        <c:axId val="104818944"/>
        <c:scaling>
          <c:orientation val="minMax"/>
        </c:scaling>
        <c:delete val="0"/>
        <c:axPos val="l"/>
        <c:majorGridlines/>
        <c:title>
          <c:tx>
            <c:rich>
              <a:bodyPr rot="-5400000" vert="horz"/>
              <a:lstStyle/>
              <a:p>
                <a:pPr>
                  <a:defRPr/>
                </a:pPr>
                <a:r>
                  <a:rPr lang="en-US"/>
                  <a:t>Percent of GDP</a:t>
                </a:r>
              </a:p>
            </c:rich>
          </c:tx>
          <c:layout/>
          <c:overlay val="0"/>
        </c:title>
        <c:numFmt formatCode="General" sourceLinked="1"/>
        <c:majorTickMark val="out"/>
        <c:minorTickMark val="none"/>
        <c:tickLblPos val="nextTo"/>
        <c:crossAx val="10481740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Real</a:t>
            </a:r>
            <a:r>
              <a:rPr lang="en-US" sz="1200" baseline="0"/>
              <a:t> </a:t>
            </a:r>
            <a:r>
              <a:rPr lang="en-US" sz="1200" baseline="0" smtClean="0"/>
              <a:t>Per-Per-Capita, </a:t>
            </a:r>
            <a:r>
              <a:rPr lang="en-US" sz="1200" baseline="0"/>
              <a:t>Oil </a:t>
            </a:r>
            <a:r>
              <a:rPr lang="en-US" sz="1200" baseline="0" smtClean="0"/>
              <a:t>ConsumPer-Capita </a:t>
            </a:r>
            <a:r>
              <a:rPr lang="en-US" sz="1200" baseline="0" dirty="0"/>
              <a:t>Debt, 1949-2009</a:t>
            </a:r>
            <a:endParaRPr lang="en-US" sz="1200" dirty="0"/>
          </a:p>
        </c:rich>
      </c:tx>
      <c:layout/>
      <c:overlay val="0"/>
    </c:title>
    <c:autoTitleDeleted val="0"/>
    <c:plotArea>
      <c:layout/>
      <c:bubbleChart>
        <c:varyColors val="0"/>
        <c:ser>
          <c:idx val="0"/>
          <c:order val="0"/>
          <c:tx>
            <c:v>Year, Per Capita Debt</c:v>
          </c:tx>
          <c:spPr>
            <a:gradFill>
              <a:gsLst>
                <a:gs pos="0">
                  <a:srgbClr val="8488C4"/>
                </a:gs>
                <a:gs pos="53000">
                  <a:srgbClr val="D4DEFF"/>
                </a:gs>
                <a:gs pos="83000">
                  <a:srgbClr val="D4DEFF"/>
                </a:gs>
                <a:gs pos="100000">
                  <a:srgbClr val="96AB94"/>
                </a:gs>
              </a:gsLst>
              <a:lin ang="5400000" scaled="0"/>
            </a:gradFill>
            <a:ln w="25400">
              <a:noFill/>
            </a:ln>
          </c:spPr>
          <c:invertIfNegative val="0"/>
          <c:dLbls>
            <c:dLbl>
              <c:idx val="0"/>
              <c:layout/>
              <c:tx>
                <c:strRef>
                  <c:f>'stb0103'!$AN$10</c:f>
                  <c:strCache>
                    <c:ptCount val="1"/>
                  </c:strCache>
                </c:strRef>
              </c:tx>
              <c:dLblPos val="ctr"/>
              <c:showLegendKey val="0"/>
              <c:showVal val="1"/>
              <c:showCatName val="0"/>
              <c:showSerName val="0"/>
              <c:showPercent val="0"/>
              <c:showBubbleSize val="0"/>
            </c:dLbl>
            <c:dLbl>
              <c:idx val="1"/>
              <c:layout/>
              <c:tx>
                <c:strRef>
                  <c:f>'stb0103'!$AN$11</c:f>
                  <c:strCache>
                    <c:ptCount val="1"/>
                    <c:pt idx="0">
                      <c:v>1950, $25.3k</c:v>
                    </c:pt>
                  </c:strCache>
                </c:strRef>
              </c:tx>
              <c:dLblPos val="ctr"/>
              <c:showLegendKey val="0"/>
              <c:showVal val="1"/>
              <c:showCatName val="0"/>
              <c:showSerName val="0"/>
              <c:showPercent val="0"/>
              <c:showBubbleSize val="0"/>
            </c:dLbl>
            <c:dLbl>
              <c:idx val="2"/>
              <c:layout/>
              <c:tx>
                <c:strRef>
                  <c:f>'stb0103'!$AN$12</c:f>
                  <c:strCache>
                    <c:ptCount val="1"/>
                  </c:strCache>
                </c:strRef>
              </c:tx>
              <c:dLblPos val="ctr"/>
              <c:showLegendKey val="0"/>
              <c:showVal val="1"/>
              <c:showCatName val="0"/>
              <c:showSerName val="0"/>
              <c:showPercent val="0"/>
              <c:showBubbleSize val="0"/>
            </c:dLbl>
            <c:dLbl>
              <c:idx val="3"/>
              <c:layout/>
              <c:tx>
                <c:strRef>
                  <c:f>'stb0103'!$AN$13</c:f>
                  <c:strCache>
                    <c:ptCount val="1"/>
                  </c:strCache>
                </c:strRef>
              </c:tx>
              <c:dLblPos val="ctr"/>
              <c:showLegendKey val="0"/>
              <c:showVal val="1"/>
              <c:showCatName val="0"/>
              <c:showSerName val="0"/>
              <c:showPercent val="0"/>
              <c:showBubbleSize val="0"/>
            </c:dLbl>
            <c:dLbl>
              <c:idx val="4"/>
              <c:layout/>
              <c:tx>
                <c:strRef>
                  <c:f>'stb0103'!$AN$14</c:f>
                  <c:strCache>
                    <c:ptCount val="1"/>
                  </c:strCache>
                </c:strRef>
              </c:tx>
              <c:dLblPos val="ctr"/>
              <c:showLegendKey val="0"/>
              <c:showVal val="1"/>
              <c:showCatName val="0"/>
              <c:showSerName val="0"/>
              <c:showPercent val="0"/>
              <c:showBubbleSize val="0"/>
            </c:dLbl>
            <c:dLbl>
              <c:idx val="5"/>
              <c:layout/>
              <c:tx>
                <c:strRef>
                  <c:f>'stb0103'!$AN$15</c:f>
                  <c:strCache>
                    <c:ptCount val="1"/>
                    <c:pt idx="0">
                      <c:v>1954, $27k</c:v>
                    </c:pt>
                  </c:strCache>
                </c:strRef>
              </c:tx>
              <c:dLblPos val="ctr"/>
              <c:showLegendKey val="0"/>
              <c:showVal val="1"/>
              <c:showCatName val="0"/>
              <c:showSerName val="0"/>
              <c:showPercent val="0"/>
              <c:showBubbleSize val="0"/>
            </c:dLbl>
            <c:dLbl>
              <c:idx val="6"/>
              <c:layout/>
              <c:tx>
                <c:strRef>
                  <c:f>'stb0103'!$AN$16</c:f>
                  <c:strCache>
                    <c:ptCount val="1"/>
                  </c:strCache>
                </c:strRef>
              </c:tx>
              <c:dLblPos val="ctr"/>
              <c:showLegendKey val="0"/>
              <c:showVal val="1"/>
              <c:showCatName val="0"/>
              <c:showSerName val="0"/>
              <c:showPercent val="0"/>
              <c:showBubbleSize val="0"/>
            </c:dLbl>
            <c:dLbl>
              <c:idx val="7"/>
              <c:layout/>
              <c:tx>
                <c:strRef>
                  <c:f>'stb0103'!$AN$17</c:f>
                  <c:strCache>
                    <c:ptCount val="1"/>
                  </c:strCache>
                </c:strRef>
              </c:tx>
              <c:dLblPos val="ctr"/>
              <c:showLegendKey val="0"/>
              <c:showVal val="1"/>
              <c:showCatName val="0"/>
              <c:showSerName val="0"/>
              <c:showPercent val="0"/>
              <c:showBubbleSize val="0"/>
            </c:dLbl>
            <c:dLbl>
              <c:idx val="8"/>
              <c:layout/>
              <c:tx>
                <c:strRef>
                  <c:f>'stb0103'!$AN$18</c:f>
                  <c:strCache>
                    <c:ptCount val="1"/>
                  </c:strCache>
                </c:strRef>
              </c:tx>
              <c:dLblPos val="ctr"/>
              <c:showLegendKey val="0"/>
              <c:showVal val="1"/>
              <c:showCatName val="0"/>
              <c:showSerName val="0"/>
              <c:showPercent val="0"/>
              <c:showBubbleSize val="0"/>
            </c:dLbl>
            <c:dLbl>
              <c:idx val="9"/>
              <c:layout/>
              <c:tx>
                <c:strRef>
                  <c:f>'stb0103'!$AN$19</c:f>
                  <c:strCache>
                    <c:ptCount val="1"/>
                  </c:strCache>
                </c:strRef>
              </c:tx>
              <c:dLblPos val="ctr"/>
              <c:showLegendKey val="0"/>
              <c:showVal val="1"/>
              <c:showCatName val="0"/>
              <c:showSerName val="0"/>
              <c:showPercent val="0"/>
              <c:showBubbleSize val="0"/>
            </c:dLbl>
            <c:dLbl>
              <c:idx val="10"/>
              <c:layout/>
              <c:tx>
                <c:strRef>
                  <c:f>'stb0103'!$AN$20</c:f>
                  <c:strCache>
                    <c:ptCount val="1"/>
                  </c:strCache>
                </c:strRef>
              </c:tx>
              <c:dLblPos val="ctr"/>
              <c:showLegendKey val="0"/>
              <c:showVal val="1"/>
              <c:showCatName val="0"/>
              <c:showSerName val="0"/>
              <c:showPercent val="0"/>
              <c:showBubbleSize val="0"/>
            </c:dLbl>
            <c:dLbl>
              <c:idx val="11"/>
              <c:layout/>
              <c:tx>
                <c:strRef>
                  <c:f>'stb0103'!$AN$21</c:f>
                  <c:strCache>
                    <c:ptCount val="1"/>
                    <c:pt idx="0">
                      <c:v>1960, $34.1k</c:v>
                    </c:pt>
                  </c:strCache>
                </c:strRef>
              </c:tx>
              <c:dLblPos val="ctr"/>
              <c:showLegendKey val="0"/>
              <c:showVal val="1"/>
              <c:showCatName val="0"/>
              <c:showSerName val="0"/>
              <c:showPercent val="0"/>
              <c:showBubbleSize val="0"/>
            </c:dLbl>
            <c:dLbl>
              <c:idx val="12"/>
              <c:layout/>
              <c:tx>
                <c:strRef>
                  <c:f>'stb0103'!$AN$22</c:f>
                  <c:strCache>
                    <c:ptCount val="1"/>
                  </c:strCache>
                </c:strRef>
              </c:tx>
              <c:dLblPos val="ctr"/>
              <c:showLegendKey val="0"/>
              <c:showVal val="1"/>
              <c:showCatName val="0"/>
              <c:showSerName val="0"/>
              <c:showPercent val="0"/>
              <c:showBubbleSize val="0"/>
            </c:dLbl>
            <c:dLbl>
              <c:idx val="13"/>
              <c:layout/>
              <c:tx>
                <c:strRef>
                  <c:f>'stb0103'!$AN$23</c:f>
                  <c:strCache>
                    <c:ptCount val="1"/>
                  </c:strCache>
                </c:strRef>
              </c:tx>
              <c:dLblPos val="ctr"/>
              <c:showLegendKey val="0"/>
              <c:showVal val="1"/>
              <c:showCatName val="0"/>
              <c:showSerName val="0"/>
              <c:showPercent val="0"/>
              <c:showBubbleSize val="0"/>
            </c:dLbl>
            <c:dLbl>
              <c:idx val="14"/>
              <c:layout/>
              <c:tx>
                <c:strRef>
                  <c:f>'stb0103'!$AN$24</c:f>
                  <c:strCache>
                    <c:ptCount val="1"/>
                  </c:strCache>
                </c:strRef>
              </c:tx>
              <c:dLblPos val="ctr"/>
              <c:showLegendKey val="0"/>
              <c:showVal val="1"/>
              <c:showCatName val="0"/>
              <c:showSerName val="0"/>
              <c:showPercent val="0"/>
              <c:showBubbleSize val="0"/>
            </c:dLbl>
            <c:dLbl>
              <c:idx val="15"/>
              <c:layout/>
              <c:tx>
                <c:strRef>
                  <c:f>'stb0103'!$AN$25</c:f>
                  <c:strCache>
                    <c:ptCount val="1"/>
                  </c:strCache>
                </c:strRef>
              </c:tx>
              <c:dLblPos val="ctr"/>
              <c:showLegendKey val="0"/>
              <c:showVal val="1"/>
              <c:showCatName val="0"/>
              <c:showSerName val="0"/>
              <c:showPercent val="0"/>
              <c:showBubbleSize val="0"/>
            </c:dLbl>
            <c:dLbl>
              <c:idx val="16"/>
              <c:layout/>
              <c:tx>
                <c:strRef>
                  <c:f>'stb0103'!$AN$26</c:f>
                  <c:strCache>
                    <c:ptCount val="1"/>
                    <c:pt idx="0">
                      <c:v>1965, $39.5k</c:v>
                    </c:pt>
                  </c:strCache>
                </c:strRef>
              </c:tx>
              <c:dLblPos val="ctr"/>
              <c:showLegendKey val="0"/>
              <c:showVal val="1"/>
              <c:showCatName val="0"/>
              <c:showSerName val="0"/>
              <c:showPercent val="0"/>
              <c:showBubbleSize val="0"/>
            </c:dLbl>
            <c:dLbl>
              <c:idx val="17"/>
              <c:layout/>
              <c:tx>
                <c:strRef>
                  <c:f>'stb0103'!$AN$27</c:f>
                  <c:strCache>
                    <c:ptCount val="1"/>
                  </c:strCache>
                </c:strRef>
              </c:tx>
              <c:dLblPos val="ctr"/>
              <c:showLegendKey val="0"/>
              <c:showVal val="1"/>
              <c:showCatName val="0"/>
              <c:showSerName val="0"/>
              <c:showPercent val="0"/>
              <c:showBubbleSize val="0"/>
            </c:dLbl>
            <c:dLbl>
              <c:idx val="18"/>
              <c:layout/>
              <c:tx>
                <c:strRef>
                  <c:f>'stb0103'!$AN$28</c:f>
                  <c:strCache>
                    <c:ptCount val="1"/>
                  </c:strCache>
                </c:strRef>
              </c:tx>
              <c:dLblPos val="ctr"/>
              <c:showLegendKey val="0"/>
              <c:showVal val="1"/>
              <c:showCatName val="0"/>
              <c:showSerName val="0"/>
              <c:showPercent val="0"/>
              <c:showBubbleSize val="0"/>
            </c:dLbl>
            <c:dLbl>
              <c:idx val="19"/>
              <c:layout/>
              <c:tx>
                <c:strRef>
                  <c:f>'stb0103'!$AN$29</c:f>
                  <c:strCache>
                    <c:ptCount val="1"/>
                  </c:strCache>
                </c:strRef>
              </c:tx>
              <c:dLblPos val="ctr"/>
              <c:showLegendKey val="0"/>
              <c:showVal val="1"/>
              <c:showCatName val="0"/>
              <c:showSerName val="0"/>
              <c:showPercent val="0"/>
              <c:showBubbleSize val="0"/>
            </c:dLbl>
            <c:dLbl>
              <c:idx val="20"/>
              <c:layout/>
              <c:tx>
                <c:strRef>
                  <c:f>'stb0103'!$AN$30</c:f>
                  <c:strCache>
                    <c:ptCount val="1"/>
                  </c:strCache>
                </c:strRef>
              </c:tx>
              <c:dLblPos val="ctr"/>
              <c:showLegendKey val="0"/>
              <c:showVal val="1"/>
              <c:showCatName val="0"/>
              <c:showSerName val="0"/>
              <c:showPercent val="0"/>
              <c:showBubbleSize val="0"/>
            </c:dLbl>
            <c:dLbl>
              <c:idx val="21"/>
              <c:layout/>
              <c:tx>
                <c:strRef>
                  <c:f>'stb0103'!$AN$31</c:f>
                  <c:strCache>
                    <c:ptCount val="1"/>
                  </c:strCache>
                </c:strRef>
              </c:tx>
              <c:dLblPos val="ctr"/>
              <c:showLegendKey val="0"/>
              <c:showVal val="1"/>
              <c:showCatName val="0"/>
              <c:showSerName val="0"/>
              <c:showPercent val="0"/>
              <c:showBubbleSize val="0"/>
            </c:dLbl>
            <c:dLbl>
              <c:idx val="22"/>
              <c:layout/>
              <c:tx>
                <c:strRef>
                  <c:f>'stb0103'!$AN$32</c:f>
                  <c:strCache>
                    <c:ptCount val="1"/>
                    <c:pt idx="0">
                      <c:v>1971, $45.4k</c:v>
                    </c:pt>
                  </c:strCache>
                </c:strRef>
              </c:tx>
              <c:dLblPos val="ctr"/>
              <c:showLegendKey val="0"/>
              <c:showVal val="1"/>
              <c:showCatName val="0"/>
              <c:showSerName val="0"/>
              <c:showPercent val="0"/>
              <c:showBubbleSize val="0"/>
            </c:dLbl>
            <c:dLbl>
              <c:idx val="23"/>
              <c:layout/>
              <c:tx>
                <c:strRef>
                  <c:f>'stb0103'!$AN$33</c:f>
                  <c:strCache>
                    <c:ptCount val="1"/>
                  </c:strCache>
                </c:strRef>
              </c:tx>
              <c:dLblPos val="ctr"/>
              <c:showLegendKey val="0"/>
              <c:showVal val="1"/>
              <c:showCatName val="0"/>
              <c:showSerName val="0"/>
              <c:showPercent val="0"/>
              <c:showBubbleSize val="0"/>
            </c:dLbl>
            <c:dLbl>
              <c:idx val="24"/>
              <c:layout/>
              <c:tx>
                <c:strRef>
                  <c:f>'stb0103'!$AN$34</c:f>
                  <c:strCache>
                    <c:ptCount val="1"/>
                  </c:strCache>
                </c:strRef>
              </c:tx>
              <c:dLblPos val="ctr"/>
              <c:showLegendKey val="0"/>
              <c:showVal val="1"/>
              <c:showCatName val="0"/>
              <c:showSerName val="0"/>
              <c:showPercent val="0"/>
              <c:showBubbleSize val="0"/>
            </c:dLbl>
            <c:dLbl>
              <c:idx val="25"/>
              <c:layout/>
              <c:tx>
                <c:strRef>
                  <c:f>'stb0103'!$AN$35</c:f>
                  <c:strCache>
                    <c:ptCount val="1"/>
                  </c:strCache>
                </c:strRef>
              </c:tx>
              <c:dLblPos val="ctr"/>
              <c:showLegendKey val="0"/>
              <c:showVal val="1"/>
              <c:showCatName val="0"/>
              <c:showSerName val="0"/>
              <c:showPercent val="0"/>
              <c:showBubbleSize val="0"/>
            </c:dLbl>
            <c:dLbl>
              <c:idx val="26"/>
              <c:layout/>
              <c:tx>
                <c:strRef>
                  <c:f>'stb0103'!$AN$36</c:f>
                  <c:strCache>
                    <c:ptCount val="1"/>
                    <c:pt idx="0">
                      <c:v>1975, $49.2k</c:v>
                    </c:pt>
                  </c:strCache>
                </c:strRef>
              </c:tx>
              <c:dLblPos val="ctr"/>
              <c:showLegendKey val="0"/>
              <c:showVal val="1"/>
              <c:showCatName val="0"/>
              <c:showSerName val="0"/>
              <c:showPercent val="0"/>
              <c:showBubbleSize val="0"/>
            </c:dLbl>
            <c:dLbl>
              <c:idx val="27"/>
              <c:layout/>
              <c:tx>
                <c:strRef>
                  <c:f>'stb0103'!$AN$37</c:f>
                  <c:strCache>
                    <c:ptCount val="1"/>
                  </c:strCache>
                </c:strRef>
              </c:tx>
              <c:dLblPos val="ctr"/>
              <c:showLegendKey val="0"/>
              <c:showVal val="1"/>
              <c:showCatName val="0"/>
              <c:showSerName val="0"/>
              <c:showPercent val="0"/>
              <c:showBubbleSize val="0"/>
            </c:dLbl>
            <c:dLbl>
              <c:idx val="28"/>
              <c:layout/>
              <c:tx>
                <c:strRef>
                  <c:f>'stb0103'!$AN$38</c:f>
                  <c:strCache>
                    <c:ptCount val="1"/>
                  </c:strCache>
                </c:strRef>
              </c:tx>
              <c:dLblPos val="ctr"/>
              <c:showLegendKey val="0"/>
              <c:showVal val="1"/>
              <c:showCatName val="0"/>
              <c:showSerName val="0"/>
              <c:showPercent val="0"/>
              <c:showBubbleSize val="0"/>
            </c:dLbl>
            <c:dLbl>
              <c:idx val="29"/>
              <c:layout/>
              <c:tx>
                <c:strRef>
                  <c:f>'stb0103'!$AN$39</c:f>
                  <c:strCache>
                    <c:ptCount val="1"/>
                    <c:pt idx="0">
                      <c:v>1978, $56.8k</c:v>
                    </c:pt>
                  </c:strCache>
                </c:strRef>
              </c:tx>
              <c:dLblPos val="ctr"/>
              <c:showLegendKey val="0"/>
              <c:showVal val="1"/>
              <c:showCatName val="0"/>
              <c:showSerName val="0"/>
              <c:showPercent val="0"/>
              <c:showBubbleSize val="0"/>
            </c:dLbl>
            <c:dLbl>
              <c:idx val="30"/>
              <c:layout/>
              <c:tx>
                <c:strRef>
                  <c:f>'stb0103'!$AN$40</c:f>
                  <c:strCache>
                    <c:ptCount val="1"/>
                  </c:strCache>
                </c:strRef>
              </c:tx>
              <c:dLblPos val="ctr"/>
              <c:showLegendKey val="0"/>
              <c:showVal val="1"/>
              <c:showCatName val="0"/>
              <c:showSerName val="0"/>
              <c:showPercent val="0"/>
              <c:showBubbleSize val="0"/>
            </c:dLbl>
            <c:dLbl>
              <c:idx val="31"/>
              <c:layout/>
              <c:tx>
                <c:strRef>
                  <c:f>'stb0103'!$AN$41</c:f>
                  <c:strCache>
                    <c:ptCount val="1"/>
                    <c:pt idx="0">
                      <c:v>1980, $55.1k</c:v>
                    </c:pt>
                  </c:strCache>
                </c:strRef>
              </c:tx>
              <c:dLblPos val="ctr"/>
              <c:showLegendKey val="0"/>
              <c:showVal val="1"/>
              <c:showCatName val="0"/>
              <c:showSerName val="0"/>
              <c:showPercent val="0"/>
              <c:showBubbleSize val="0"/>
            </c:dLbl>
            <c:dLbl>
              <c:idx val="32"/>
              <c:layout/>
              <c:tx>
                <c:strRef>
                  <c:f>'stb0103'!$AN$42</c:f>
                  <c:strCache>
                    <c:ptCount val="1"/>
                  </c:strCache>
                </c:strRef>
              </c:tx>
              <c:dLblPos val="ctr"/>
              <c:showLegendKey val="0"/>
              <c:showVal val="1"/>
              <c:showCatName val="0"/>
              <c:showSerName val="0"/>
              <c:showPercent val="0"/>
              <c:showBubbleSize val="0"/>
            </c:dLbl>
            <c:dLbl>
              <c:idx val="33"/>
              <c:layout/>
              <c:tx>
                <c:strRef>
                  <c:f>'stb0103'!$AN$43</c:f>
                  <c:strCache>
                    <c:ptCount val="1"/>
                  </c:strCache>
                </c:strRef>
              </c:tx>
              <c:dLblPos val="ctr"/>
              <c:showLegendKey val="0"/>
              <c:showVal val="1"/>
              <c:showCatName val="0"/>
              <c:showSerName val="0"/>
              <c:showPercent val="0"/>
              <c:showBubbleSize val="0"/>
            </c:dLbl>
            <c:dLbl>
              <c:idx val="34"/>
              <c:layout/>
              <c:tx>
                <c:strRef>
                  <c:f>'stb0103'!$AN$44</c:f>
                  <c:strCache>
                    <c:ptCount val="1"/>
                  </c:strCache>
                </c:strRef>
              </c:tx>
              <c:dLblPos val="ctr"/>
              <c:showLegendKey val="0"/>
              <c:showVal val="1"/>
              <c:showCatName val="0"/>
              <c:showSerName val="0"/>
              <c:showPercent val="0"/>
              <c:showBubbleSize val="0"/>
            </c:dLbl>
            <c:dLbl>
              <c:idx val="35"/>
              <c:layout/>
              <c:tx>
                <c:strRef>
                  <c:f>'stb0103'!$AN$45</c:f>
                  <c:strCache>
                    <c:ptCount val="1"/>
                  </c:strCache>
                </c:strRef>
              </c:tx>
              <c:dLblPos val="ctr"/>
              <c:showLegendKey val="0"/>
              <c:showVal val="1"/>
              <c:showCatName val="0"/>
              <c:showSerName val="0"/>
              <c:showPercent val="0"/>
              <c:showBubbleSize val="0"/>
            </c:dLbl>
            <c:dLbl>
              <c:idx val="36"/>
              <c:layout/>
              <c:tx>
                <c:strRef>
                  <c:f>'stb0103'!$AN$46</c:f>
                  <c:strCache>
                    <c:ptCount val="1"/>
                    <c:pt idx="0">
                      <c:v>1985, $73.5k</c:v>
                    </c:pt>
                  </c:strCache>
                </c:strRef>
              </c:tx>
              <c:dLblPos val="ctr"/>
              <c:showLegendKey val="0"/>
              <c:showVal val="1"/>
              <c:showCatName val="0"/>
              <c:showSerName val="0"/>
              <c:showPercent val="0"/>
              <c:showBubbleSize val="0"/>
            </c:dLbl>
            <c:dLbl>
              <c:idx val="37"/>
              <c:layout/>
              <c:tx>
                <c:strRef>
                  <c:f>'stb0103'!$AN$47</c:f>
                  <c:strCache>
                    <c:ptCount val="1"/>
                  </c:strCache>
                </c:strRef>
              </c:tx>
              <c:dLblPos val="ctr"/>
              <c:showLegendKey val="0"/>
              <c:showVal val="1"/>
              <c:showCatName val="0"/>
              <c:showSerName val="0"/>
              <c:showPercent val="0"/>
              <c:showBubbleSize val="0"/>
            </c:dLbl>
            <c:dLbl>
              <c:idx val="38"/>
              <c:layout/>
              <c:tx>
                <c:strRef>
                  <c:f>'stb0103'!$AN$48</c:f>
                  <c:strCache>
                    <c:ptCount val="1"/>
                  </c:strCache>
                </c:strRef>
              </c:tx>
              <c:dLblPos val="ctr"/>
              <c:showLegendKey val="0"/>
              <c:showVal val="1"/>
              <c:showCatName val="0"/>
              <c:showSerName val="0"/>
              <c:showPercent val="0"/>
              <c:showBubbleSize val="0"/>
            </c:dLbl>
            <c:dLbl>
              <c:idx val="39"/>
              <c:layout/>
              <c:tx>
                <c:strRef>
                  <c:f>'stb0103'!$AN$49</c:f>
                  <c:strCache>
                    <c:ptCount val="1"/>
                  </c:strCache>
                </c:strRef>
              </c:tx>
              <c:dLblPos val="ctr"/>
              <c:showLegendKey val="0"/>
              <c:showVal val="1"/>
              <c:showCatName val="0"/>
              <c:showSerName val="0"/>
              <c:showPercent val="0"/>
              <c:showBubbleSize val="0"/>
            </c:dLbl>
            <c:dLbl>
              <c:idx val="40"/>
              <c:layout/>
              <c:tx>
                <c:strRef>
                  <c:f>'stb0103'!$AN$50</c:f>
                  <c:strCache>
                    <c:ptCount val="1"/>
                  </c:strCache>
                </c:strRef>
              </c:tx>
              <c:dLblPos val="ctr"/>
              <c:showLegendKey val="0"/>
              <c:showVal val="1"/>
              <c:showCatName val="0"/>
              <c:showSerName val="0"/>
              <c:showPercent val="0"/>
              <c:showBubbleSize val="0"/>
            </c:dLbl>
            <c:dLbl>
              <c:idx val="41"/>
              <c:layout/>
              <c:tx>
                <c:strRef>
                  <c:f>'stb0103'!$AN$51</c:f>
                  <c:strCache>
                    <c:ptCount val="1"/>
                    <c:pt idx="0">
                      <c:v>1990, $92.1k</c:v>
                    </c:pt>
                  </c:strCache>
                </c:strRef>
              </c:tx>
              <c:dLblPos val="ctr"/>
              <c:showLegendKey val="0"/>
              <c:showVal val="1"/>
              <c:showCatName val="0"/>
              <c:showSerName val="0"/>
              <c:showPercent val="0"/>
              <c:showBubbleSize val="0"/>
            </c:dLbl>
            <c:dLbl>
              <c:idx val="42"/>
              <c:layout/>
              <c:tx>
                <c:strRef>
                  <c:f>'stb0103'!$AN$52</c:f>
                  <c:strCache>
                    <c:ptCount val="1"/>
                  </c:strCache>
                </c:strRef>
              </c:tx>
              <c:dLblPos val="ctr"/>
              <c:showLegendKey val="0"/>
              <c:showVal val="1"/>
              <c:showCatName val="0"/>
              <c:showSerName val="0"/>
              <c:showPercent val="0"/>
              <c:showBubbleSize val="0"/>
            </c:dLbl>
            <c:dLbl>
              <c:idx val="43"/>
              <c:layout/>
              <c:tx>
                <c:strRef>
                  <c:f>'stb0103'!$AN$53</c:f>
                  <c:strCache>
                    <c:ptCount val="1"/>
                  </c:strCache>
                </c:strRef>
              </c:tx>
              <c:dLblPos val="ctr"/>
              <c:showLegendKey val="0"/>
              <c:showVal val="1"/>
              <c:showCatName val="0"/>
              <c:showSerName val="0"/>
              <c:showPercent val="0"/>
              <c:showBubbleSize val="0"/>
            </c:dLbl>
            <c:dLbl>
              <c:idx val="44"/>
              <c:layout/>
              <c:tx>
                <c:strRef>
                  <c:f>'stb0103'!$AN$54</c:f>
                  <c:strCache>
                    <c:ptCount val="1"/>
                  </c:strCache>
                </c:strRef>
              </c:tx>
              <c:dLblPos val="ctr"/>
              <c:showLegendKey val="0"/>
              <c:showVal val="1"/>
              <c:showCatName val="0"/>
              <c:showSerName val="0"/>
              <c:showPercent val="0"/>
              <c:showBubbleSize val="0"/>
            </c:dLbl>
            <c:dLbl>
              <c:idx val="45"/>
              <c:layout/>
              <c:tx>
                <c:strRef>
                  <c:f>'stb0103'!$AN$55</c:f>
                  <c:strCache>
                    <c:ptCount val="1"/>
                  </c:strCache>
                </c:strRef>
              </c:tx>
              <c:dLblPos val="ctr"/>
              <c:showLegendKey val="0"/>
              <c:showVal val="1"/>
              <c:showCatName val="0"/>
              <c:showSerName val="0"/>
              <c:showPercent val="0"/>
              <c:showBubbleSize val="0"/>
            </c:dLbl>
            <c:dLbl>
              <c:idx val="46"/>
              <c:layout/>
              <c:tx>
                <c:strRef>
                  <c:f>'stb0103'!$AN$56</c:f>
                  <c:strCache>
                    <c:ptCount val="1"/>
                    <c:pt idx="0">
                      <c:v>1995, $99.3k</c:v>
                    </c:pt>
                  </c:strCache>
                </c:strRef>
              </c:tx>
              <c:dLblPos val="ctr"/>
              <c:showLegendKey val="0"/>
              <c:showVal val="1"/>
              <c:showCatName val="0"/>
              <c:showSerName val="0"/>
              <c:showPercent val="0"/>
              <c:showBubbleSize val="0"/>
            </c:dLbl>
            <c:dLbl>
              <c:idx val="47"/>
              <c:layout/>
              <c:tx>
                <c:strRef>
                  <c:f>'stb0103'!$AN$57</c:f>
                  <c:strCache>
                    <c:ptCount val="1"/>
                  </c:strCache>
                </c:strRef>
              </c:tx>
              <c:dLblPos val="ctr"/>
              <c:showLegendKey val="0"/>
              <c:showVal val="1"/>
              <c:showCatName val="0"/>
              <c:showSerName val="0"/>
              <c:showPercent val="0"/>
              <c:showBubbleSize val="0"/>
            </c:dLbl>
            <c:dLbl>
              <c:idx val="48"/>
              <c:layout/>
              <c:tx>
                <c:strRef>
                  <c:f>'stb0103'!$AN$58</c:f>
                  <c:strCache>
                    <c:ptCount val="1"/>
                  </c:strCache>
                </c:strRef>
              </c:tx>
              <c:dLblPos val="ctr"/>
              <c:showLegendKey val="0"/>
              <c:showVal val="1"/>
              <c:showCatName val="0"/>
              <c:showSerName val="0"/>
              <c:showPercent val="0"/>
              <c:showBubbleSize val="0"/>
            </c:dLbl>
            <c:dLbl>
              <c:idx val="49"/>
              <c:layout/>
              <c:tx>
                <c:strRef>
                  <c:f>'stb0103'!$AN$59</c:f>
                  <c:strCache>
                    <c:ptCount val="1"/>
                  </c:strCache>
                </c:strRef>
              </c:tx>
              <c:dLblPos val="ctr"/>
              <c:showLegendKey val="0"/>
              <c:showVal val="1"/>
              <c:showCatName val="0"/>
              <c:showSerName val="0"/>
              <c:showPercent val="0"/>
              <c:showBubbleSize val="0"/>
            </c:dLbl>
            <c:dLbl>
              <c:idx val="50"/>
              <c:layout/>
              <c:tx>
                <c:strRef>
                  <c:f>'stb0103'!$AN$60</c:f>
                  <c:strCache>
                    <c:ptCount val="1"/>
                  </c:strCache>
                </c:strRef>
              </c:tx>
              <c:dLblPos val="ctr"/>
              <c:showLegendKey val="0"/>
              <c:showVal val="1"/>
              <c:showCatName val="0"/>
              <c:showSerName val="0"/>
              <c:showPercent val="0"/>
              <c:showBubbleSize val="0"/>
            </c:dLbl>
            <c:dLbl>
              <c:idx val="51"/>
              <c:layout/>
              <c:tx>
                <c:strRef>
                  <c:f>'stb0103'!$AN$61</c:f>
                  <c:strCache>
                    <c:ptCount val="1"/>
                    <c:pt idx="0">
                      <c:v>2000, $121.9k</c:v>
                    </c:pt>
                  </c:strCache>
                </c:strRef>
              </c:tx>
              <c:dLblPos val="ctr"/>
              <c:showLegendKey val="0"/>
              <c:showVal val="1"/>
              <c:showCatName val="0"/>
              <c:showSerName val="0"/>
              <c:showPercent val="0"/>
              <c:showBubbleSize val="0"/>
            </c:dLbl>
            <c:dLbl>
              <c:idx val="52"/>
              <c:layout/>
              <c:tx>
                <c:strRef>
                  <c:f>'stb0103'!$AN$62</c:f>
                  <c:strCache>
                    <c:ptCount val="1"/>
                  </c:strCache>
                </c:strRef>
              </c:tx>
              <c:dLblPos val="ctr"/>
              <c:showLegendKey val="0"/>
              <c:showVal val="1"/>
              <c:showCatName val="0"/>
              <c:showSerName val="0"/>
              <c:showPercent val="0"/>
              <c:showBubbleSize val="0"/>
            </c:dLbl>
            <c:dLbl>
              <c:idx val="53"/>
              <c:layout/>
              <c:tx>
                <c:strRef>
                  <c:f>'stb0103'!$AN$63</c:f>
                  <c:strCache>
                    <c:ptCount val="1"/>
                  </c:strCache>
                </c:strRef>
              </c:tx>
              <c:dLblPos val="ctr"/>
              <c:showLegendKey val="0"/>
              <c:showVal val="1"/>
              <c:showCatName val="0"/>
              <c:showSerName val="0"/>
              <c:showPercent val="0"/>
              <c:showBubbleSize val="0"/>
            </c:dLbl>
            <c:dLbl>
              <c:idx val="54"/>
              <c:layout/>
              <c:tx>
                <c:strRef>
                  <c:f>'stb0103'!$AN$64</c:f>
                  <c:strCache>
                    <c:ptCount val="1"/>
                  </c:strCache>
                </c:strRef>
              </c:tx>
              <c:dLblPos val="ctr"/>
              <c:showLegendKey val="0"/>
              <c:showVal val="1"/>
              <c:showCatName val="0"/>
              <c:showSerName val="0"/>
              <c:showPercent val="0"/>
              <c:showBubbleSize val="0"/>
            </c:dLbl>
            <c:dLbl>
              <c:idx val="55"/>
              <c:layout/>
              <c:tx>
                <c:strRef>
                  <c:f>'stb0103'!$AN$65</c:f>
                  <c:strCache>
                    <c:ptCount val="1"/>
                  </c:strCache>
                </c:strRef>
              </c:tx>
              <c:dLblPos val="ctr"/>
              <c:showLegendKey val="0"/>
              <c:showVal val="1"/>
              <c:showCatName val="0"/>
              <c:showSerName val="0"/>
              <c:showPercent val="0"/>
              <c:showBubbleSize val="0"/>
            </c:dLbl>
            <c:dLbl>
              <c:idx val="56"/>
              <c:layout/>
              <c:tx>
                <c:strRef>
                  <c:f>'stb0103'!$AN$66</c:f>
                  <c:strCache>
                    <c:ptCount val="1"/>
                  </c:strCache>
                </c:strRef>
              </c:tx>
              <c:dLblPos val="ctr"/>
              <c:showLegendKey val="0"/>
              <c:showVal val="1"/>
              <c:showCatName val="0"/>
              <c:showSerName val="0"/>
              <c:showPercent val="0"/>
              <c:showBubbleSize val="0"/>
            </c:dLbl>
            <c:dLbl>
              <c:idx val="57"/>
              <c:layout/>
              <c:tx>
                <c:strRef>
                  <c:f>'stb0103'!$AN$67</c:f>
                  <c:strCache>
                    <c:ptCount val="1"/>
                  </c:strCache>
                </c:strRef>
              </c:tx>
              <c:dLblPos val="ctr"/>
              <c:showLegendKey val="0"/>
              <c:showVal val="1"/>
              <c:showCatName val="0"/>
              <c:showSerName val="0"/>
              <c:showPercent val="0"/>
              <c:showBubbleSize val="0"/>
            </c:dLbl>
            <c:dLbl>
              <c:idx val="58"/>
              <c:layout/>
              <c:tx>
                <c:strRef>
                  <c:f>'stb0103'!$AN$68</c:f>
                  <c:strCache>
                    <c:ptCount val="1"/>
                    <c:pt idx="0">
                      <c:v>2007, $174.7k</c:v>
                    </c:pt>
                  </c:strCache>
                </c:strRef>
              </c:tx>
              <c:dLblPos val="ctr"/>
              <c:showLegendKey val="0"/>
              <c:showVal val="1"/>
              <c:showCatName val="0"/>
              <c:showSerName val="0"/>
              <c:showPercent val="0"/>
              <c:showBubbleSize val="0"/>
            </c:dLbl>
            <c:dLbl>
              <c:idx val="59"/>
              <c:layout/>
              <c:tx>
                <c:strRef>
                  <c:f>'stb0103'!$AN$69</c:f>
                  <c:strCache>
                    <c:ptCount val="1"/>
                  </c:strCache>
                </c:strRef>
              </c:tx>
              <c:dLblPos val="ctr"/>
              <c:showLegendKey val="0"/>
              <c:showVal val="1"/>
              <c:showCatName val="0"/>
              <c:showSerName val="0"/>
              <c:showPercent val="0"/>
              <c:showBubbleSize val="0"/>
            </c:dLbl>
            <c:dLbl>
              <c:idx val="60"/>
              <c:layout/>
              <c:tx>
                <c:strRef>
                  <c:f>'stb0103'!$AN$70</c:f>
                  <c:strCache>
                    <c:ptCount val="1"/>
                    <c:pt idx="0">
                      <c:v>2009, $173.3k</c:v>
                    </c:pt>
                  </c:strCache>
                </c:strRef>
              </c:tx>
              <c:dLblPos val="ctr"/>
              <c:showLegendKey val="0"/>
              <c:showVal val="1"/>
              <c:showCatName val="0"/>
              <c:showSerName val="0"/>
              <c:showPercent val="0"/>
              <c:showBubbleSize val="0"/>
            </c:dLbl>
            <c:showLegendKey val="0"/>
            <c:showVal val="1"/>
            <c:showCatName val="0"/>
            <c:showSerName val="0"/>
            <c:showPercent val="0"/>
            <c:showBubbleSize val="0"/>
            <c:showLeaderLines val="0"/>
          </c:dLbls>
          <c:xVal>
            <c:numRef>
              <c:f>'stb0103'!$AW$10:$AW$70</c:f>
              <c:numCache>
                <c:formatCode>#,##0.00</c:formatCode>
                <c:ptCount val="61"/>
                <c:pt idx="0">
                  <c:v>13.73153600813535</c:v>
                </c:pt>
                <c:pt idx="1">
                  <c:v>15.074019064007066</c:v>
                </c:pt>
                <c:pt idx="2">
                  <c:v>16.05935197346453</c:v>
                </c:pt>
                <c:pt idx="3">
                  <c:v>16.36145851566603</c:v>
                </c:pt>
                <c:pt idx="4">
                  <c:v>16.741819492875287</c:v>
                </c:pt>
                <c:pt idx="5">
                  <c:v>16.753941188914748</c:v>
                </c:pt>
                <c:pt idx="6">
                  <c:v>17.93244268462475</c:v>
                </c:pt>
                <c:pt idx="7">
                  <c:v>18.310643923153876</c:v>
                </c:pt>
                <c:pt idx="8">
                  <c:v>17.974806535685627</c:v>
                </c:pt>
                <c:pt idx="9">
                  <c:v>18.263576230752285</c:v>
                </c:pt>
                <c:pt idx="10">
                  <c:v>18.737296846514877</c:v>
                </c:pt>
                <c:pt idx="11">
                  <c:v>19.005810736026561</c:v>
                </c:pt>
                <c:pt idx="12">
                  <c:v>18.974327520507572</c:v>
                </c:pt>
                <c:pt idx="13">
                  <c:v>19.45916705186281</c:v>
                </c:pt>
                <c:pt idx="14">
                  <c:v>19.775486622439189</c:v>
                </c:pt>
                <c:pt idx="15">
                  <c:v>20.036708235251826</c:v>
                </c:pt>
                <c:pt idx="16">
                  <c:v>20.627256109464735</c:v>
                </c:pt>
                <c:pt idx="17">
                  <c:v>21.398711719928439</c:v>
                </c:pt>
                <c:pt idx="18">
                  <c:v>21.938862086319702</c:v>
                </c:pt>
                <c:pt idx="19">
                  <c:v>23.177024380186591</c:v>
                </c:pt>
                <c:pt idx="20">
                  <c:v>24.104193389245193</c:v>
                </c:pt>
                <c:pt idx="21">
                  <c:v>24.816065333983431</c:v>
                </c:pt>
                <c:pt idx="22">
                  <c:v>25.369224511480418</c:v>
                </c:pt>
                <c:pt idx="23">
                  <c:v>27.062754020798081</c:v>
                </c:pt>
                <c:pt idx="24">
                  <c:v>29.813213780084947</c:v>
                </c:pt>
                <c:pt idx="25">
                  <c:v>28.416760168302947</c:v>
                </c:pt>
                <c:pt idx="26">
                  <c:v>27.581157407407431</c:v>
                </c:pt>
                <c:pt idx="27">
                  <c:v>29.23516055045873</c:v>
                </c:pt>
                <c:pt idx="28">
                  <c:v>30.55093097184378</c:v>
                </c:pt>
                <c:pt idx="29">
                  <c:v>30.903661275830881</c:v>
                </c:pt>
                <c:pt idx="30">
                  <c:v>30.018858285206804</c:v>
                </c:pt>
                <c:pt idx="31">
                  <c:v>27.400704225352086</c:v>
                </c:pt>
                <c:pt idx="32">
                  <c:v>25.53886710239675</c:v>
                </c:pt>
                <c:pt idx="33">
                  <c:v>24.09598618903755</c:v>
                </c:pt>
                <c:pt idx="34">
                  <c:v>23.778079555175037</c:v>
                </c:pt>
                <c:pt idx="35">
                  <c:v>24.342620865139622</c:v>
                </c:pt>
                <c:pt idx="36">
                  <c:v>24.127742749054224</c:v>
                </c:pt>
                <c:pt idx="37">
                  <c:v>24.750374843815077</c:v>
                </c:pt>
                <c:pt idx="38">
                  <c:v>25.104106479570781</c:v>
                </c:pt>
                <c:pt idx="39">
                  <c:v>25.800797546012269</c:v>
                </c:pt>
                <c:pt idx="40">
                  <c:v>25.622467585089129</c:v>
                </c:pt>
                <c:pt idx="41">
                  <c:v>24.842227564102529</c:v>
                </c:pt>
                <c:pt idx="42">
                  <c:v>24.113083003952635</c:v>
                </c:pt>
                <c:pt idx="43">
                  <c:v>24.237992202728989</c:v>
                </c:pt>
                <c:pt idx="44">
                  <c:v>24.20740669488265</c:v>
                </c:pt>
                <c:pt idx="45">
                  <c:v>24.580273660205229</c:v>
                </c:pt>
                <c:pt idx="46">
                  <c:v>24.29449868569283</c:v>
                </c:pt>
                <c:pt idx="47">
                  <c:v>24.806180400890891</c:v>
                </c:pt>
                <c:pt idx="48">
                  <c:v>24.931401320616295</c:v>
                </c:pt>
                <c:pt idx="49">
                  <c:v>25.026114534251526</c:v>
                </c:pt>
                <c:pt idx="50">
                  <c:v>25.535609318996414</c:v>
                </c:pt>
                <c:pt idx="51">
                  <c:v>25.481449326718629</c:v>
                </c:pt>
                <c:pt idx="52">
                  <c:v>25.155682216765758</c:v>
                </c:pt>
                <c:pt idx="53">
                  <c:v>25.06172689367591</c:v>
                </c:pt>
                <c:pt idx="54">
                  <c:v>25.18914915604547</c:v>
                </c:pt>
                <c:pt idx="55">
                  <c:v>25.825307167235493</c:v>
                </c:pt>
                <c:pt idx="56">
                  <c:v>25.668458417849898</c:v>
                </c:pt>
                <c:pt idx="57">
                  <c:v>25.28719022103148</c:v>
                </c:pt>
                <c:pt idx="58">
                  <c:v>25.027188328912704</c:v>
                </c:pt>
                <c:pt idx="59">
                  <c:v>23.37966491458609</c:v>
                </c:pt>
                <c:pt idx="60">
                  <c:v>22.317312703583063</c:v>
                </c:pt>
              </c:numCache>
            </c:numRef>
          </c:xVal>
          <c:yVal>
            <c:numRef>
              <c:f>'stb0103'!$AV$10:$AV$70</c:f>
              <c:numCache>
                <c:formatCode>#,##0.00</c:formatCode>
                <c:ptCount val="61"/>
                <c:pt idx="0">
                  <c:v>12363.941018766758</c:v>
                </c:pt>
                <c:pt idx="1">
                  <c:v>13171.372291529873</c:v>
                </c:pt>
                <c:pt idx="2">
                  <c:v>13951.581665590704</c:v>
                </c:pt>
                <c:pt idx="3">
                  <c:v>14237.944162436659</c:v>
                </c:pt>
                <c:pt idx="4">
                  <c:v>14651.685393258318</c:v>
                </c:pt>
                <c:pt idx="5">
                  <c:v>14309.202453987729</c:v>
                </c:pt>
                <c:pt idx="6">
                  <c:v>15071.127185051235</c:v>
                </c:pt>
                <c:pt idx="7">
                  <c:v>15095.914742451265</c:v>
                </c:pt>
                <c:pt idx="8">
                  <c:v>15122.674418604654</c:v>
                </c:pt>
                <c:pt idx="9">
                  <c:v>14737.564322469982</c:v>
                </c:pt>
                <c:pt idx="10">
                  <c:v>15537.120359955004</c:v>
                </c:pt>
                <c:pt idx="11">
                  <c:v>15666.297731045934</c:v>
                </c:pt>
                <c:pt idx="12">
                  <c:v>15769.733260751371</c:v>
                </c:pt>
                <c:pt idx="13">
                  <c:v>16473.994638069704</c:v>
                </c:pt>
                <c:pt idx="14">
                  <c:v>16948.731501057082</c:v>
                </c:pt>
                <c:pt idx="15">
                  <c:v>17677.436164669121</c:v>
                </c:pt>
                <c:pt idx="16">
                  <c:v>18580.030880082344</c:v>
                </c:pt>
                <c:pt idx="17">
                  <c:v>19559.003051881897</c:v>
                </c:pt>
                <c:pt idx="18">
                  <c:v>19841.469552088496</c:v>
                </c:pt>
                <c:pt idx="19">
                  <c:v>20594.917787742921</c:v>
                </c:pt>
                <c:pt idx="20">
                  <c:v>21025.160335471097</c:v>
                </c:pt>
                <c:pt idx="21">
                  <c:v>20818.625060945655</c:v>
                </c:pt>
                <c:pt idx="22">
                  <c:v>21248.435243139142</c:v>
                </c:pt>
                <c:pt idx="23">
                  <c:v>22142.448785136025</c:v>
                </c:pt>
                <c:pt idx="24">
                  <c:v>23204.341670599297</c:v>
                </c:pt>
                <c:pt idx="25">
                  <c:v>22860.682561944832</c:v>
                </c:pt>
                <c:pt idx="26">
                  <c:v>22590.277777777756</c:v>
                </c:pt>
                <c:pt idx="27">
                  <c:v>23583.944954128521</c:v>
                </c:pt>
                <c:pt idx="28">
                  <c:v>24421.889191643961</c:v>
                </c:pt>
                <c:pt idx="29">
                  <c:v>25505.840071877526</c:v>
                </c:pt>
                <c:pt idx="30">
                  <c:v>26010.661928031896</c:v>
                </c:pt>
                <c:pt idx="31">
                  <c:v>25699.823943661973</c:v>
                </c:pt>
                <c:pt idx="32">
                  <c:v>26088.0174291939</c:v>
                </c:pt>
                <c:pt idx="33">
                  <c:v>25338.368580060425</c:v>
                </c:pt>
                <c:pt idx="34">
                  <c:v>26245.508982035917</c:v>
                </c:pt>
                <c:pt idx="35">
                  <c:v>27892.705682782125</c:v>
                </c:pt>
                <c:pt idx="36">
                  <c:v>28790.668348045296</c:v>
                </c:pt>
                <c:pt idx="37">
                  <c:v>29514.785506039116</c:v>
                </c:pt>
                <c:pt idx="38">
                  <c:v>30182.831200990284</c:v>
                </c:pt>
                <c:pt idx="39">
                  <c:v>31140.695296523514</c:v>
                </c:pt>
                <c:pt idx="40">
                  <c:v>31952.593192868721</c:v>
                </c:pt>
                <c:pt idx="41">
                  <c:v>32187.099358974079</c:v>
                </c:pt>
                <c:pt idx="42">
                  <c:v>31680.237154150225</c:v>
                </c:pt>
                <c:pt idx="43">
                  <c:v>32308.382066276696</c:v>
                </c:pt>
                <c:pt idx="44">
                  <c:v>32794.921123508975</c:v>
                </c:pt>
                <c:pt idx="45">
                  <c:v>33716.077537058212</c:v>
                </c:pt>
                <c:pt idx="46">
                  <c:v>34148.328952309443</c:v>
                </c:pt>
                <c:pt idx="47">
                  <c:v>35018.188567186342</c:v>
                </c:pt>
                <c:pt idx="48">
                  <c:v>36149.303008070441</c:v>
                </c:pt>
                <c:pt idx="49">
                  <c:v>37272.562522653134</c:v>
                </c:pt>
                <c:pt idx="50">
                  <c:v>38637.275985662483</c:v>
                </c:pt>
                <c:pt idx="51">
                  <c:v>39780.297661232638</c:v>
                </c:pt>
                <c:pt idx="52">
                  <c:v>39800.771659066995</c:v>
                </c:pt>
                <c:pt idx="53">
                  <c:v>40142.460041695624</c:v>
                </c:pt>
                <c:pt idx="54">
                  <c:v>40787.805718222611</c:v>
                </c:pt>
                <c:pt idx="55">
                  <c:v>41855.972696245743</c:v>
                </c:pt>
                <c:pt idx="56">
                  <c:v>42726.166328600375</c:v>
                </c:pt>
                <c:pt idx="57">
                  <c:v>43456.798392498342</c:v>
                </c:pt>
                <c:pt idx="58">
                  <c:v>43945.954907161802</c:v>
                </c:pt>
                <c:pt idx="59">
                  <c:v>43732.588699080203</c:v>
                </c:pt>
                <c:pt idx="60">
                  <c:v>42304.234527687186</c:v>
                </c:pt>
              </c:numCache>
            </c:numRef>
          </c:yVal>
          <c:bubbleSize>
            <c:numRef>
              <c:f>'stb0103'!$BD$10:$BD$70</c:f>
              <c:numCache>
                <c:formatCode>General</c:formatCode>
                <c:ptCount val="61"/>
                <c:pt idx="0">
                  <c:v>24438.136127209382</c:v>
                </c:pt>
                <c:pt idx="1">
                  <c:v>25296.266530383855</c:v>
                </c:pt>
                <c:pt idx="2">
                  <c:v>24371.311535141296</c:v>
                </c:pt>
                <c:pt idx="3">
                  <c:v>25347.040770644224</c:v>
                </c:pt>
                <c:pt idx="4">
                  <c:v>26387.276581836632</c:v>
                </c:pt>
                <c:pt idx="5">
                  <c:v>26990.906262700548</c:v>
                </c:pt>
                <c:pt idx="6">
                  <c:v>30158.223066036018</c:v>
                </c:pt>
                <c:pt idx="7">
                  <c:v>30750.381310196455</c:v>
                </c:pt>
                <c:pt idx="8">
                  <c:v>30832.555163839752</c:v>
                </c:pt>
                <c:pt idx="9">
                  <c:v>31261.395332557917</c:v>
                </c:pt>
                <c:pt idx="10">
                  <c:v>33253.262758361176</c:v>
                </c:pt>
                <c:pt idx="11">
                  <c:v>34130.097346018425</c:v>
                </c:pt>
                <c:pt idx="12">
                  <c:v>35342.497344118325</c:v>
                </c:pt>
                <c:pt idx="13">
                  <c:v>37028.101247745064</c:v>
                </c:pt>
                <c:pt idx="14">
                  <c:v>38911.029503859085</c:v>
                </c:pt>
                <c:pt idx="15">
                  <c:v>40984.230472157324</c:v>
                </c:pt>
                <c:pt idx="16">
                  <c:v>39500.143965340103</c:v>
                </c:pt>
                <c:pt idx="17">
                  <c:v>40712.596339110569</c:v>
                </c:pt>
                <c:pt idx="18">
                  <c:v>41724.376418851316</c:v>
                </c:pt>
                <c:pt idx="19">
                  <c:v>42928.739475585127</c:v>
                </c:pt>
                <c:pt idx="20">
                  <c:v>43758.727595983175</c:v>
                </c:pt>
                <c:pt idx="21">
                  <c:v>43896.267869886135</c:v>
                </c:pt>
                <c:pt idx="22">
                  <c:v>45435.725218081476</c:v>
                </c:pt>
                <c:pt idx="23">
                  <c:v>48149.532840449203</c:v>
                </c:pt>
                <c:pt idx="24">
                  <c:v>50415.412234849857</c:v>
                </c:pt>
                <c:pt idx="25">
                  <c:v>49880.280542321962</c:v>
                </c:pt>
                <c:pt idx="26">
                  <c:v>49203.228847932594</c:v>
                </c:pt>
                <c:pt idx="27">
                  <c:v>51125.763253878948</c:v>
                </c:pt>
                <c:pt idx="28">
                  <c:v>53874.007383250828</c:v>
                </c:pt>
                <c:pt idx="29">
                  <c:v>56849.635652088284</c:v>
                </c:pt>
                <c:pt idx="30">
                  <c:v>57127.318756257213</c:v>
                </c:pt>
                <c:pt idx="31">
                  <c:v>55099.014561888041</c:v>
                </c:pt>
                <c:pt idx="32">
                  <c:v>55024.988628772211</c:v>
                </c:pt>
                <c:pt idx="33">
                  <c:v>56333.949428685104</c:v>
                </c:pt>
                <c:pt idx="34">
                  <c:v>60619.130461341185</c:v>
                </c:pt>
                <c:pt idx="35">
                  <c:v>66219.992151956278</c:v>
                </c:pt>
                <c:pt idx="36">
                  <c:v>73540.119836357073</c:v>
                </c:pt>
                <c:pt idx="37">
                  <c:v>81399.81425756801</c:v>
                </c:pt>
                <c:pt idx="38">
                  <c:v>85853.474462128783</c:v>
                </c:pt>
                <c:pt idx="39">
                  <c:v>89563.151852719689</c:v>
                </c:pt>
                <c:pt idx="40">
                  <c:v>91590.863277233308</c:v>
                </c:pt>
                <c:pt idx="41">
                  <c:v>92127.044307354139</c:v>
                </c:pt>
                <c:pt idx="42">
                  <c:v>91366.625248936427</c:v>
                </c:pt>
                <c:pt idx="43">
                  <c:v>92288.431069843602</c:v>
                </c:pt>
                <c:pt idx="44">
                  <c:v>94058.488407752608</c:v>
                </c:pt>
                <c:pt idx="45">
                  <c:v>96346.046131502706</c:v>
                </c:pt>
                <c:pt idx="46">
                  <c:v>99347.166969132028</c:v>
                </c:pt>
                <c:pt idx="47">
                  <c:v>102287.16012975202</c:v>
                </c:pt>
                <c:pt idx="48">
                  <c:v>105960.87284182197</c:v>
                </c:pt>
                <c:pt idx="49">
                  <c:v>113243.15298543872</c:v>
                </c:pt>
                <c:pt idx="50">
                  <c:v>119246.1096022745</c:v>
                </c:pt>
                <c:pt idx="51">
                  <c:v>121919.09288468631</c:v>
                </c:pt>
                <c:pt idx="52">
                  <c:v>126842.60177541967</c:v>
                </c:pt>
                <c:pt idx="53">
                  <c:v>134221.57671873836</c:v>
                </c:pt>
                <c:pt idx="54">
                  <c:v>141606.16610036924</c:v>
                </c:pt>
                <c:pt idx="55">
                  <c:v>149165.51793803411</c:v>
                </c:pt>
                <c:pt idx="56">
                  <c:v>155987.78376525053</c:v>
                </c:pt>
                <c:pt idx="57">
                  <c:v>164474.15471025268</c:v>
                </c:pt>
                <c:pt idx="58">
                  <c:v>174702.06395514112</c:v>
                </c:pt>
                <c:pt idx="59">
                  <c:v>174671.32600048895</c:v>
                </c:pt>
                <c:pt idx="60">
                  <c:v>173291.65187207022</c:v>
                </c:pt>
              </c:numCache>
            </c:numRef>
          </c:bubbleSize>
          <c:bubble3D val="0"/>
        </c:ser>
        <c:dLbls>
          <c:showLegendKey val="0"/>
          <c:showVal val="0"/>
          <c:showCatName val="0"/>
          <c:showSerName val="0"/>
          <c:showPercent val="0"/>
          <c:showBubbleSize val="0"/>
        </c:dLbls>
        <c:bubbleScale val="50"/>
        <c:showNegBubbles val="0"/>
        <c:axId val="104916480"/>
        <c:axId val="104918400"/>
      </c:bubbleChart>
      <c:valAx>
        <c:axId val="104916480"/>
        <c:scaling>
          <c:orientation val="minMax"/>
          <c:min val="10"/>
        </c:scaling>
        <c:delete val="0"/>
        <c:axPos val="b"/>
        <c:title>
          <c:tx>
            <c:rich>
              <a:bodyPr/>
              <a:lstStyle/>
              <a:p>
                <a:pPr>
                  <a:defRPr/>
                </a:pPr>
                <a:r>
                  <a:rPr lang="en-US" dirty="0"/>
                  <a:t>Annual Barrels </a:t>
                </a:r>
                <a:r>
                  <a:rPr lang="en-US" dirty="0" smtClean="0"/>
                  <a:t>of Oil Consumed Per-Capita</a:t>
                </a:r>
                <a:endParaRPr lang="en-US" dirty="0"/>
              </a:p>
            </c:rich>
          </c:tx>
          <c:layout/>
          <c:overlay val="0"/>
        </c:title>
        <c:numFmt formatCode="#,##0.00" sourceLinked="1"/>
        <c:majorTickMark val="out"/>
        <c:minorTickMark val="none"/>
        <c:tickLblPos val="nextTo"/>
        <c:crossAx val="104918400"/>
        <c:crosses val="autoZero"/>
        <c:crossBetween val="midCat"/>
      </c:valAx>
      <c:valAx>
        <c:axId val="104918400"/>
        <c:scaling>
          <c:orientation val="minMax"/>
          <c:min val="10000"/>
        </c:scaling>
        <c:delete val="0"/>
        <c:axPos val="l"/>
        <c:majorGridlines/>
        <c:title>
          <c:tx>
            <c:rich>
              <a:bodyPr rot="-5400000" vert="horz"/>
              <a:lstStyle/>
              <a:p>
                <a:pPr>
                  <a:defRPr/>
                </a:pPr>
                <a:r>
                  <a:rPr lang="en-US" dirty="0"/>
                  <a:t>Real GDP </a:t>
                </a:r>
                <a:r>
                  <a:rPr lang="en-US" dirty="0" smtClean="0"/>
                  <a:t>Per-Capita </a:t>
                </a:r>
                <a:r>
                  <a:rPr lang="en-US" dirty="0"/>
                  <a:t>(Normalized 2005)</a:t>
                </a:r>
              </a:p>
            </c:rich>
          </c:tx>
          <c:layout/>
          <c:overlay val="0"/>
        </c:title>
        <c:numFmt formatCode="#,##0.00" sourceLinked="1"/>
        <c:majorTickMark val="out"/>
        <c:minorTickMark val="none"/>
        <c:tickLblPos val="nextTo"/>
        <c:crossAx val="104916480"/>
        <c:crosses val="autoZero"/>
        <c:crossBetween val="midCat"/>
      </c:valAx>
    </c:plotArea>
    <c:legend>
      <c:legendPos val="t"/>
      <c:layout/>
      <c:overlay val="0"/>
    </c:legend>
    <c:plotVisOnly val="1"/>
    <c:dispBlanksAs val="gap"/>
    <c:showDLblsOverMax val="0"/>
  </c:chart>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v>World Oil Use</c:v>
          </c:tx>
          <c:dPt>
            <c:idx val="2"/>
            <c:bubble3D val="0"/>
            <c:spPr>
              <a:solidFill>
                <a:schemeClr val="bg2">
                  <a:lumMod val="60000"/>
                  <a:lumOff val="40000"/>
                </a:schemeClr>
              </a:solidFill>
            </c:spPr>
          </c:dPt>
          <c:dPt>
            <c:idx val="5"/>
            <c:bubble3D val="0"/>
            <c:spPr>
              <a:solidFill>
                <a:srgbClr val="7B6817"/>
              </a:solidFill>
            </c:spPr>
          </c:dPt>
          <c:dPt>
            <c:idx val="6"/>
            <c:bubble3D val="0"/>
            <c:explosion val="7"/>
            <c:spPr>
              <a:solidFill>
                <a:srgbClr val="CC9900"/>
              </a:solidFill>
            </c:spPr>
          </c:dPt>
          <c:dLbls>
            <c:dLbl>
              <c:idx val="0"/>
              <c:layout>
                <c:manualLayout>
                  <c:x val="2.3250019883878151E-2"/>
                  <c:y val="4.2341207349081414E-3"/>
                </c:manualLayout>
              </c:layout>
              <c:dLblPos val="bestFit"/>
              <c:showLegendKey val="0"/>
              <c:showVal val="1"/>
              <c:showCatName val="1"/>
              <c:showSerName val="0"/>
              <c:showPercent val="0"/>
              <c:showBubbleSize val="0"/>
            </c:dLbl>
            <c:dLbl>
              <c:idx val="1"/>
              <c:layout>
                <c:manualLayout>
                  <c:x val="2.4012566610991798E-2"/>
                  <c:y val="9.6648293963254653E-3"/>
                </c:manualLayout>
              </c:layout>
              <c:dLblPos val="bestFit"/>
              <c:showLegendKey val="0"/>
              <c:showVal val="1"/>
              <c:showCatName val="1"/>
              <c:showSerName val="0"/>
              <c:showPercent val="0"/>
              <c:showBubbleSize val="0"/>
            </c:dLbl>
            <c:dLbl>
              <c:idx val="3"/>
              <c:layout>
                <c:manualLayout>
                  <c:x val="-1.1397477754305113E-2"/>
                  <c:y val="2.7905704003031479E-3"/>
                </c:manualLayout>
              </c:layout>
              <c:dLblPos val="bestFit"/>
              <c:showLegendKey val="0"/>
              <c:showVal val="1"/>
              <c:showCatName val="1"/>
              <c:showSerName val="0"/>
              <c:showPercent val="0"/>
              <c:showBubbleSize val="0"/>
            </c:dLbl>
            <c:dLbl>
              <c:idx val="4"/>
              <c:layout>
                <c:manualLayout>
                  <c:x val="7.1896126620536122E-3"/>
                  <c:y val="3.532519685039371E-2"/>
                </c:manualLayout>
              </c:layout>
              <c:dLblPos val="bestFit"/>
              <c:showLegendKey val="0"/>
              <c:showVal val="1"/>
              <c:showCatName val="1"/>
              <c:showSerName val="0"/>
              <c:showPercent val="0"/>
              <c:showBubbleSize val="0"/>
            </c:dLbl>
            <c:dLbl>
              <c:idx val="5"/>
              <c:layout>
                <c:manualLayout>
                  <c:x val="3.5252922930088283E-2"/>
                  <c:y val="-2.0288713910761092E-3"/>
                </c:manualLayout>
              </c:layout>
              <c:dLblPos val="bestFit"/>
              <c:showLegendKey val="0"/>
              <c:showVal val="1"/>
              <c:showCatName val="1"/>
              <c:showSerName val="0"/>
              <c:showPercent val="0"/>
              <c:showBubbleSize val="0"/>
            </c:dLbl>
            <c:dLbl>
              <c:idx val="6"/>
              <c:delete val="1"/>
            </c:dLbl>
            <c:dLbl>
              <c:idx val="10"/>
              <c:tx>
                <c:rich>
                  <a:bodyPr/>
                  <a:lstStyle/>
                  <a:p>
                    <a:r>
                      <a:rPr lang="en-US"/>
                      <a:t>Transportation, 64%</a:t>
                    </a:r>
                  </a:p>
                </c:rich>
              </c:tx>
              <c:dLblPos val="bestFit"/>
              <c:showLegendKey val="0"/>
              <c:showVal val="1"/>
              <c:showCatName val="1"/>
              <c:showSerName val="0"/>
              <c:showPercent val="0"/>
              <c:showBubbleSize val="0"/>
            </c:dLbl>
            <c:numFmt formatCode="0%" sourceLinked="0"/>
            <c:dLblPos val="bestFit"/>
            <c:showLegendKey val="0"/>
            <c:showVal val="1"/>
            <c:showCatName val="1"/>
            <c:showSerName val="0"/>
            <c:showPercent val="0"/>
            <c:showBubbleSize val="0"/>
            <c:showLeaderLines val="1"/>
          </c:dLbls>
          <c:cat>
            <c:strRef>
              <c:f>'stb1101'!$Q$36:$Q$46</c:f>
              <c:strCache>
                <c:ptCount val="11"/>
                <c:pt idx="0">
                  <c:v>Road Construction</c:v>
                </c:pt>
                <c:pt idx="1">
                  <c:v>Lubes, Waxes, Other</c:v>
                </c:pt>
                <c:pt idx="2">
                  <c:v>Refinery Fuel</c:v>
                </c:pt>
                <c:pt idx="3">
                  <c:v>Plastics and Petrochemicals</c:v>
                </c:pt>
                <c:pt idx="4">
                  <c:v>Industrial Fuel</c:v>
                </c:pt>
                <c:pt idx="5">
                  <c:v>Heating</c:v>
                </c:pt>
                <c:pt idx="6">
                  <c:v>Transportation</c:v>
                </c:pt>
                <c:pt idx="7">
                  <c:v>Jet Fuel</c:v>
                </c:pt>
                <c:pt idx="8">
                  <c:v>Residual fuel oil</c:v>
                </c:pt>
                <c:pt idx="9">
                  <c:v>Diesel</c:v>
                </c:pt>
                <c:pt idx="10">
                  <c:v>Gasoline</c:v>
                </c:pt>
              </c:strCache>
            </c:strRef>
          </c:cat>
          <c:val>
            <c:numRef>
              <c:f>'stb1101'!$T$36:$T$42</c:f>
              <c:numCache>
                <c:formatCode>General</c:formatCode>
                <c:ptCount val="7"/>
                <c:pt idx="0">
                  <c:v>4.0000000000000008E-2</c:v>
                </c:pt>
                <c:pt idx="1">
                  <c:v>7.0000000000000021E-2</c:v>
                </c:pt>
                <c:pt idx="2">
                  <c:v>4.0000000000000008E-2</c:v>
                </c:pt>
                <c:pt idx="3">
                  <c:v>6.0000000000000005E-2</c:v>
                </c:pt>
                <c:pt idx="4">
                  <c:v>8.0000000000000016E-2</c:v>
                </c:pt>
                <c:pt idx="5">
                  <c:v>7.0000000000000021E-2</c:v>
                </c:pt>
                <c:pt idx="6">
                  <c:v>0.64000000000000012</c:v>
                </c:pt>
              </c:numCache>
            </c:numRef>
          </c:val>
        </c:ser>
        <c:dLbls>
          <c:showLegendKey val="0"/>
          <c:showVal val="0"/>
          <c:showCatName val="0"/>
          <c:showSerName val="0"/>
          <c:showPercent val="0"/>
          <c:showBubbleSize val="0"/>
          <c:showLeaderLines val="1"/>
        </c:dLbls>
        <c:firstSliceAng val="221"/>
      </c:pieChart>
    </c:plotArea>
    <c:plotVisOnly val="1"/>
    <c:dispBlanksAs val="gap"/>
    <c:showDLblsOverMax val="0"/>
  </c:chart>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v>World Energy Production by Source</c:v>
          </c:tx>
          <c:dPt>
            <c:idx val="0"/>
            <c:bubble3D val="0"/>
            <c:spPr>
              <a:solidFill>
                <a:schemeClr val="tx1">
                  <a:lumMod val="75000"/>
                  <a:lumOff val="25000"/>
                </a:schemeClr>
              </a:solidFill>
            </c:spPr>
          </c:dPt>
          <c:dPt>
            <c:idx val="1"/>
            <c:bubble3D val="0"/>
            <c:spPr>
              <a:solidFill>
                <a:srgbClr val="E20000"/>
              </a:solidFill>
            </c:spPr>
          </c:dPt>
          <c:dPt>
            <c:idx val="2"/>
            <c:bubble3D val="0"/>
            <c:explosion val="7"/>
            <c:spPr>
              <a:solidFill>
                <a:srgbClr val="990000"/>
              </a:solidFill>
            </c:spPr>
          </c:dPt>
          <c:dPt>
            <c:idx val="3"/>
            <c:bubble3D val="0"/>
            <c:spPr>
              <a:solidFill>
                <a:srgbClr val="FFFF00"/>
              </a:solidFill>
            </c:spPr>
          </c:dPt>
          <c:dLbls>
            <c:dLbl>
              <c:idx val="0"/>
              <c:layout>
                <c:manualLayout>
                  <c:x val="2.7777777777777861E-3"/>
                  <c:y val="-3.2407407407407454E-2"/>
                </c:manualLayout>
              </c:layout>
              <c:dLblPos val="bestFit"/>
              <c:showLegendKey val="0"/>
              <c:showVal val="1"/>
              <c:showCatName val="1"/>
              <c:showSerName val="0"/>
              <c:showPercent val="0"/>
              <c:showBubbleSize val="0"/>
            </c:dLbl>
            <c:dLbl>
              <c:idx val="1"/>
              <c:layout>
                <c:manualLayout>
                  <c:x val="2.5000000000000001E-2"/>
                  <c:y val="1.3888888888888911E-2"/>
                </c:manualLayout>
              </c:layout>
              <c:dLblPos val="bestFit"/>
              <c:showLegendKey val="0"/>
              <c:showVal val="1"/>
              <c:showCatName val="1"/>
              <c:showSerName val="0"/>
              <c:showPercent val="0"/>
              <c:showBubbleSize val="0"/>
            </c:dLbl>
            <c:dLbl>
              <c:idx val="2"/>
              <c:layout/>
              <c:tx>
                <c:rich>
                  <a:bodyPr/>
                  <a:lstStyle/>
                  <a:p>
                    <a:pPr>
                      <a:defRPr b="1"/>
                    </a:pPr>
                    <a:r>
                      <a:rPr lang="en-US" sz="1200" dirty="0"/>
                      <a:t>Crude Oil, 35%</a:t>
                    </a:r>
                  </a:p>
                </c:rich>
              </c:tx>
              <c:numFmt formatCode="0%" sourceLinked="0"/>
              <c:spPr/>
              <c:dLblPos val="outEnd"/>
              <c:showLegendKey val="0"/>
              <c:showVal val="1"/>
              <c:showCatName val="1"/>
              <c:showSerName val="0"/>
              <c:showPercent val="0"/>
              <c:showBubbleSize val="0"/>
            </c:dLbl>
            <c:dLbl>
              <c:idx val="3"/>
              <c:layout>
                <c:manualLayout>
                  <c:x val="0"/>
                  <c:y val="-1.8518518518518538E-2"/>
                </c:manualLayout>
              </c:layout>
              <c:dLblPos val="bestFit"/>
              <c:showLegendKey val="0"/>
              <c:showVal val="1"/>
              <c:showCatName val="1"/>
              <c:showSerName val="0"/>
              <c:showPercent val="0"/>
              <c:showBubbleSize val="0"/>
            </c:dLbl>
            <c:dLbl>
              <c:idx val="5"/>
              <c:layout>
                <c:manualLayout>
                  <c:x val="-6.666666666666668E-2"/>
                  <c:y val="0"/>
                </c:manualLayout>
              </c:layout>
              <c:dLblPos val="bestFit"/>
              <c:showLegendKey val="0"/>
              <c:showVal val="1"/>
              <c:showCatName val="1"/>
              <c:showSerName val="0"/>
              <c:showPercent val="0"/>
              <c:showBubbleSize val="0"/>
            </c:dLbl>
            <c:numFmt formatCode="0%" sourceLinked="0"/>
            <c:dLblPos val="outEnd"/>
            <c:showLegendKey val="0"/>
            <c:showVal val="1"/>
            <c:showCatName val="1"/>
            <c:showSerName val="0"/>
            <c:showPercent val="0"/>
            <c:showBubbleSize val="0"/>
            <c:showLeaderLines val="1"/>
          </c:dLbls>
          <c:cat>
            <c:strRef>
              <c:f>'stb1101'!$Q$7:$Q$12</c:f>
              <c:strCache>
                <c:ptCount val="6"/>
                <c:pt idx="0">
                  <c:v>Coal</c:v>
                </c:pt>
                <c:pt idx="1">
                  <c:v>Natural Gas</c:v>
                </c:pt>
                <c:pt idx="2">
                  <c:v>Crude Oil</c:v>
                </c:pt>
                <c:pt idx="3">
                  <c:v>Nuclear</c:v>
                </c:pt>
                <c:pt idx="4">
                  <c:v>Hydroelectric</c:v>
                </c:pt>
                <c:pt idx="5">
                  <c:v>Other</c:v>
                </c:pt>
              </c:strCache>
            </c:strRef>
          </c:cat>
          <c:val>
            <c:numRef>
              <c:f>'stb1101'!$S$7:$S$12</c:f>
              <c:numCache>
                <c:formatCode>General</c:formatCode>
                <c:ptCount val="6"/>
                <c:pt idx="0">
                  <c:v>0.27934336525307801</c:v>
                </c:pt>
                <c:pt idx="1">
                  <c:v>0.22935914974218671</c:v>
                </c:pt>
                <c:pt idx="2">
                  <c:v>0.35334105019467538</c:v>
                </c:pt>
                <c:pt idx="3">
                  <c:v>5.7034620646111783E-2</c:v>
                </c:pt>
                <c:pt idx="4">
                  <c:v>6.2380300957592373E-2</c:v>
                </c:pt>
                <c:pt idx="5">
                  <c:v>1.8520467220877624E-2</c:v>
                </c:pt>
              </c:numCache>
            </c:numRef>
          </c:val>
        </c:ser>
        <c:dLbls>
          <c:showLegendKey val="0"/>
          <c:showVal val="0"/>
          <c:showCatName val="0"/>
          <c:showSerName val="0"/>
          <c:showPercent val="0"/>
          <c:showBubbleSize val="0"/>
          <c:showLeaderLines val="1"/>
        </c:dLbls>
        <c:firstSliceAng val="177"/>
      </c:pieChart>
    </c:plotArea>
    <c:plotVisOnly val="1"/>
    <c:dispBlanksAs val="gap"/>
    <c:showDLblsOverMax val="0"/>
  </c:chart>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v>Transportation</c:v>
          </c:tx>
          <c:spPr>
            <a:solidFill>
              <a:srgbClr val="C00000"/>
            </a:solidFill>
          </c:spPr>
          <c:dPt>
            <c:idx val="0"/>
            <c:bubble3D val="0"/>
            <c:spPr>
              <a:solidFill>
                <a:srgbClr val="990000"/>
              </a:solidFill>
            </c:spPr>
          </c:dPt>
          <c:dPt>
            <c:idx val="1"/>
            <c:bubble3D val="0"/>
            <c:spPr>
              <a:solidFill>
                <a:srgbClr val="FF0000"/>
              </a:solidFill>
            </c:spPr>
          </c:dPt>
          <c:dPt>
            <c:idx val="3"/>
            <c:bubble3D val="0"/>
            <c:spPr>
              <a:solidFill>
                <a:schemeClr val="accent1">
                  <a:lumMod val="75000"/>
                </a:schemeClr>
              </a:solidFill>
            </c:spPr>
          </c:dPt>
          <c:dLbls>
            <c:dLbl>
              <c:idx val="0"/>
              <c:layout>
                <c:manualLayout>
                  <c:x val="-0.11420299534936319"/>
                  <c:y val="-0.2790031147395885"/>
                </c:manualLayout>
              </c:layout>
              <c:spPr/>
              <c:txPr>
                <a:bodyPr/>
                <a:lstStyle/>
                <a:p>
                  <a:pPr>
                    <a:defRPr b="1">
                      <a:solidFill>
                        <a:schemeClr val="bg1"/>
                      </a:solidFill>
                    </a:defRPr>
                  </a:pPr>
                  <a:endParaRPr lang="en-US"/>
                </a:p>
              </c:txPr>
              <c:showLegendKey val="0"/>
              <c:showVal val="0"/>
              <c:showCatName val="1"/>
              <c:showSerName val="0"/>
              <c:showPercent val="1"/>
              <c:showBubbleSize val="0"/>
            </c:dLbl>
            <c:dLbl>
              <c:idx val="1"/>
              <c:layout>
                <c:manualLayout>
                  <c:x val="-0.1328674879120679"/>
                  <c:y val="5.0256465382100275E-2"/>
                </c:manualLayout>
              </c:layout>
              <c:showLegendKey val="0"/>
              <c:showVal val="0"/>
              <c:showCatName val="1"/>
              <c:showSerName val="0"/>
              <c:showPercent val="1"/>
              <c:showBubbleSize val="0"/>
            </c:dLbl>
            <c:dLbl>
              <c:idx val="2"/>
              <c:delete val="1"/>
            </c:dLbl>
            <c:dLbl>
              <c:idx val="3"/>
              <c:layout>
                <c:manualLayout>
                  <c:x val="0.22718222415409769"/>
                  <c:y val="1.0204085276513749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Sheet1!$A$8:$A$11</c:f>
              <c:strCache>
                <c:ptCount val="4"/>
                <c:pt idx="0">
                  <c:v>Oil</c:v>
                </c:pt>
                <c:pt idx="1">
                  <c:v>Natural Gas</c:v>
                </c:pt>
                <c:pt idx="2">
                  <c:v>Coal</c:v>
                </c:pt>
                <c:pt idx="3">
                  <c:v>Biomass</c:v>
                </c:pt>
              </c:strCache>
            </c:strRef>
          </c:cat>
          <c:val>
            <c:numRef>
              <c:f>Sheet1!$B$8:$B$11</c:f>
              <c:numCache>
                <c:formatCode>General</c:formatCode>
                <c:ptCount val="4"/>
                <c:pt idx="0">
                  <c:v>0.94</c:v>
                </c:pt>
                <c:pt idx="1">
                  <c:v>0.02</c:v>
                </c:pt>
                <c:pt idx="2">
                  <c:v>0</c:v>
                </c:pt>
                <c:pt idx="3">
                  <c:v>0.04</c:v>
                </c:pt>
              </c:numCache>
            </c:numRef>
          </c:val>
        </c:ser>
        <c:dLbls>
          <c:showLegendKey val="0"/>
          <c:showVal val="1"/>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084444801542664E-2"/>
          <c:y val="0.19988644276608281"/>
          <c:w val="0.81831110396914675"/>
          <c:h val="0.65464888317531733"/>
        </c:manualLayout>
      </c:layout>
      <c:pieChart>
        <c:varyColors val="1"/>
        <c:ser>
          <c:idx val="0"/>
          <c:order val="0"/>
          <c:tx>
            <c:v>Industrial</c:v>
          </c:tx>
          <c:dPt>
            <c:idx val="0"/>
            <c:bubble3D val="0"/>
            <c:spPr>
              <a:solidFill>
                <a:srgbClr val="990000"/>
              </a:solidFill>
            </c:spPr>
          </c:dPt>
          <c:dPt>
            <c:idx val="1"/>
            <c:bubble3D val="0"/>
            <c:spPr>
              <a:solidFill>
                <a:srgbClr val="FF0000"/>
              </a:solidFill>
            </c:spPr>
          </c:dPt>
          <c:dPt>
            <c:idx val="2"/>
            <c:bubble3D val="0"/>
            <c:spPr>
              <a:solidFill>
                <a:schemeClr val="tx1">
                  <a:lumMod val="50000"/>
                  <a:lumOff val="50000"/>
                </a:schemeClr>
              </a:solidFill>
            </c:spPr>
          </c:dPt>
          <c:dPt>
            <c:idx val="3"/>
            <c:bubble3D val="0"/>
            <c:spPr>
              <a:solidFill>
                <a:schemeClr val="accent1">
                  <a:lumMod val="50000"/>
                </a:schemeClr>
              </a:solidFill>
            </c:spPr>
          </c:dPt>
          <c:dLbls>
            <c:dLbl>
              <c:idx val="0"/>
              <c:layout>
                <c:manualLayout>
                  <c:x val="-0.21144465412361182"/>
                  <c:y val="9.0826710664103555E-2"/>
                </c:manualLayout>
              </c:layout>
              <c:spPr/>
              <c:txPr>
                <a:bodyPr/>
                <a:lstStyle/>
                <a:p>
                  <a:pPr>
                    <a:defRPr b="1">
                      <a:solidFill>
                        <a:schemeClr val="bg1"/>
                      </a:solidFill>
                    </a:defRPr>
                  </a:pPr>
                  <a:endParaRPr lang="en-US"/>
                </a:p>
              </c:txPr>
              <c:showLegendKey val="0"/>
              <c:showVal val="0"/>
              <c:showCatName val="1"/>
              <c:showSerName val="0"/>
              <c:showPercent val="1"/>
              <c:showBubbleSize val="0"/>
            </c:dLbl>
            <c:dLbl>
              <c:idx val="1"/>
              <c:layout>
                <c:manualLayout>
                  <c:x val="0.21869861093441517"/>
                  <c:y val="-0.20935885562727949"/>
                </c:manualLayout>
              </c:layout>
              <c:spPr/>
              <c:txPr>
                <a:bodyPr/>
                <a:lstStyle/>
                <a:p>
                  <a:pPr>
                    <a:defRPr sz="900"/>
                  </a:pPr>
                  <a:endParaRPr lang="en-US"/>
                </a:p>
              </c:txPr>
              <c:showLegendKey val="0"/>
              <c:showVal val="0"/>
              <c:showCatName val="1"/>
              <c:showSerName val="0"/>
              <c:showPercent val="1"/>
              <c:showBubbleSize val="0"/>
            </c:dLbl>
            <c:dLbl>
              <c:idx val="2"/>
              <c:layout>
                <c:manualLayout>
                  <c:x val="-1.5218187012337743E-2"/>
                  <c:y val="2.7377649222418626E-2"/>
                </c:manualLayout>
              </c:layout>
              <c:showLegendKey val="0"/>
              <c:showVal val="0"/>
              <c:showCatName val="1"/>
              <c:showSerName val="0"/>
              <c:showPercent val="1"/>
              <c:showBubbleSize val="0"/>
            </c:dLbl>
            <c:dLbl>
              <c:idx val="3"/>
              <c:layout>
                <c:manualLayout>
                  <c:x val="0.1382670916135483"/>
                  <c:y val="-8.1929044583712654E-3"/>
                </c:manualLayout>
              </c:layout>
              <c:tx>
                <c:rich>
                  <a:bodyPr/>
                  <a:lstStyle/>
                  <a:p>
                    <a:r>
                      <a:rPr lang="en-US" dirty="0" smtClean="0"/>
                      <a:t>Hydro11</a:t>
                    </a:r>
                    <a:r>
                      <a:rPr lang="en-US" dirty="0"/>
                      <a:t>%</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Sheet1!$A$14:$A$17</c:f>
              <c:strCache>
                <c:ptCount val="4"/>
                <c:pt idx="0">
                  <c:v>Oil</c:v>
                </c:pt>
                <c:pt idx="1">
                  <c:v>Natural Gas</c:v>
                </c:pt>
                <c:pt idx="2">
                  <c:v>Coal</c:v>
                </c:pt>
                <c:pt idx="3">
                  <c:v>Renewable</c:v>
                </c:pt>
              </c:strCache>
            </c:strRef>
          </c:cat>
          <c:val>
            <c:numRef>
              <c:f>Sheet1!$B$14:$B$17</c:f>
              <c:numCache>
                <c:formatCode>General</c:formatCode>
                <c:ptCount val="4"/>
                <c:pt idx="0">
                  <c:v>0.4</c:v>
                </c:pt>
                <c:pt idx="1">
                  <c:v>0.41</c:v>
                </c:pt>
                <c:pt idx="2">
                  <c:v>0.08</c:v>
                </c:pt>
                <c:pt idx="3">
                  <c:v>0.11</c:v>
                </c:pt>
              </c:numCache>
            </c:numRef>
          </c:val>
        </c:ser>
        <c:dLbls>
          <c:showLegendKey val="0"/>
          <c:showVal val="1"/>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23592884222806"/>
          <c:y val="0.23721241741334056"/>
          <c:w val="0.52337999416739578"/>
          <c:h val="0.6497130962078016"/>
        </c:manualLayout>
      </c:layout>
      <c:pieChart>
        <c:varyColors val="1"/>
        <c:ser>
          <c:idx val="0"/>
          <c:order val="0"/>
          <c:tx>
            <c:v>Residential and Commercial</c:v>
          </c:tx>
          <c:dPt>
            <c:idx val="0"/>
            <c:bubble3D val="0"/>
            <c:spPr>
              <a:solidFill>
                <a:srgbClr val="990000"/>
              </a:solidFill>
            </c:spPr>
          </c:dPt>
          <c:dPt>
            <c:idx val="1"/>
            <c:bubble3D val="0"/>
            <c:spPr>
              <a:solidFill>
                <a:srgbClr val="FF0000"/>
              </a:solidFill>
            </c:spPr>
          </c:dPt>
          <c:dPt>
            <c:idx val="2"/>
            <c:bubble3D val="0"/>
            <c:spPr>
              <a:solidFill>
                <a:schemeClr val="tx1">
                  <a:lumMod val="50000"/>
                  <a:lumOff val="50000"/>
                </a:schemeClr>
              </a:solidFill>
            </c:spPr>
          </c:dPt>
          <c:dPt>
            <c:idx val="3"/>
            <c:bubble3D val="0"/>
            <c:spPr>
              <a:solidFill>
                <a:schemeClr val="accent1">
                  <a:lumMod val="50000"/>
                </a:schemeClr>
              </a:solidFill>
            </c:spPr>
          </c:dPt>
          <c:dLbls>
            <c:dLbl>
              <c:idx val="0"/>
              <c:layout>
                <c:manualLayout>
                  <c:x val="-0.10403732866724992"/>
                  <c:y val="0.1873784052855462"/>
                </c:manualLayout>
              </c:layout>
              <c:spPr/>
              <c:txPr>
                <a:bodyPr/>
                <a:lstStyle/>
                <a:p>
                  <a:pPr>
                    <a:defRPr b="1">
                      <a:solidFill>
                        <a:schemeClr val="bg1"/>
                      </a:solidFill>
                    </a:defRPr>
                  </a:pPr>
                  <a:endParaRPr lang="en-US"/>
                </a:p>
              </c:txPr>
              <c:showLegendKey val="0"/>
              <c:showVal val="0"/>
              <c:showCatName val="1"/>
              <c:showSerName val="0"/>
              <c:showPercent val="1"/>
              <c:showBubbleSize val="0"/>
            </c:dLbl>
            <c:dLbl>
              <c:idx val="1"/>
              <c:layout>
                <c:manualLayout>
                  <c:x val="0.16314319043452902"/>
                  <c:y val="-0.20476097384378669"/>
                </c:manualLayout>
              </c:layout>
              <c:showLegendKey val="0"/>
              <c:showVal val="0"/>
              <c:showCatName val="1"/>
              <c:showSerName val="0"/>
              <c:showPercent val="1"/>
              <c:showBubbleSize val="0"/>
            </c:dLbl>
            <c:dLbl>
              <c:idx val="2"/>
              <c:layout>
                <c:manualLayout>
                  <c:x val="-4.8324584426946635E-2"/>
                  <c:y val="3.6072766766223188E-2"/>
                </c:manualLayout>
              </c:layout>
              <c:showLegendKey val="0"/>
              <c:showVal val="0"/>
              <c:showCatName val="1"/>
              <c:showSerName val="0"/>
              <c:showPercent val="1"/>
              <c:showBubbleSize val="0"/>
            </c:dLbl>
            <c:dLbl>
              <c:idx val="3"/>
              <c:layout>
                <c:manualLayout>
                  <c:x val="0.18104870224555264"/>
                  <c:y val="-1.3541858991763961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Sheet1!$A$20:$A$23</c:f>
              <c:strCache>
                <c:ptCount val="4"/>
                <c:pt idx="0">
                  <c:v>Oil</c:v>
                </c:pt>
                <c:pt idx="1">
                  <c:v>Natural Gas</c:v>
                </c:pt>
                <c:pt idx="2">
                  <c:v>Coal</c:v>
                </c:pt>
                <c:pt idx="3">
                  <c:v>Renewable</c:v>
                </c:pt>
              </c:strCache>
            </c:strRef>
          </c:cat>
          <c:val>
            <c:numRef>
              <c:f>Sheet1!$B$20:$B$23</c:f>
              <c:numCache>
                <c:formatCode>General</c:formatCode>
                <c:ptCount val="4"/>
                <c:pt idx="0">
                  <c:v>0.18</c:v>
                </c:pt>
                <c:pt idx="1">
                  <c:v>0.76</c:v>
                </c:pt>
                <c:pt idx="2">
                  <c:v>0.01</c:v>
                </c:pt>
                <c:pt idx="3">
                  <c:v>0.06</c:v>
                </c:pt>
              </c:numCache>
            </c:numRef>
          </c:val>
        </c:ser>
        <c:dLbls>
          <c:showLegendKey val="0"/>
          <c:showVal val="1"/>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57812516711701E-2"/>
          <c:y val="0.11053058209222406"/>
          <c:w val="0.71519314975603598"/>
          <c:h val="0.84297982204673982"/>
        </c:manualLayout>
      </c:layout>
      <c:pieChart>
        <c:varyColors val="1"/>
        <c:ser>
          <c:idx val="0"/>
          <c:order val="0"/>
          <c:tx>
            <c:v>Electric Power</c:v>
          </c:tx>
          <c:dPt>
            <c:idx val="0"/>
            <c:bubble3D val="0"/>
            <c:spPr>
              <a:solidFill>
                <a:srgbClr val="990000"/>
              </a:solidFill>
            </c:spPr>
          </c:dPt>
          <c:dPt>
            <c:idx val="1"/>
            <c:bubble3D val="0"/>
            <c:spPr>
              <a:solidFill>
                <a:srgbClr val="FF0000"/>
              </a:solidFill>
            </c:spPr>
          </c:dPt>
          <c:dPt>
            <c:idx val="2"/>
            <c:bubble3D val="0"/>
            <c:spPr>
              <a:solidFill>
                <a:schemeClr val="tx1">
                  <a:lumMod val="50000"/>
                  <a:lumOff val="50000"/>
                </a:schemeClr>
              </a:solidFill>
            </c:spPr>
          </c:dPt>
          <c:dPt>
            <c:idx val="3"/>
            <c:bubble3D val="0"/>
            <c:spPr>
              <a:solidFill>
                <a:schemeClr val="accent1">
                  <a:lumMod val="50000"/>
                </a:schemeClr>
              </a:solidFill>
            </c:spPr>
          </c:dPt>
          <c:dPt>
            <c:idx val="4"/>
            <c:bubble3D val="0"/>
            <c:spPr>
              <a:solidFill>
                <a:srgbClr val="FFFF00"/>
              </a:solidFill>
            </c:spPr>
          </c:dPt>
          <c:dLbls>
            <c:dLbl>
              <c:idx val="0"/>
              <c:layout>
                <c:manualLayout>
                  <c:x val="0.18212592007906103"/>
                  <c:y val="1.4450823330080858E-2"/>
                </c:manualLayout>
              </c:layout>
              <c:showLegendKey val="0"/>
              <c:showVal val="0"/>
              <c:showCatName val="1"/>
              <c:showSerName val="0"/>
              <c:showPercent val="1"/>
              <c:showBubbleSize val="0"/>
            </c:dLbl>
            <c:dLbl>
              <c:idx val="1"/>
              <c:layout>
                <c:manualLayout>
                  <c:x val="-0.16366444414497089"/>
                  <c:y val="0.19389952876927849"/>
                </c:manualLayout>
              </c:layout>
              <c:showLegendKey val="0"/>
              <c:showVal val="0"/>
              <c:showCatName val="1"/>
              <c:showSerName val="0"/>
              <c:showPercent val="1"/>
              <c:showBubbleSize val="0"/>
            </c:dLbl>
            <c:dLbl>
              <c:idx val="2"/>
              <c:layout>
                <c:manualLayout>
                  <c:x val="-0.12271571188075818"/>
                  <c:y val="-0.25619892794380522"/>
                </c:manualLayout>
              </c:layout>
              <c:showLegendKey val="0"/>
              <c:showVal val="0"/>
              <c:showCatName val="1"/>
              <c:showSerName val="0"/>
              <c:showPercent val="1"/>
              <c:showBubbleSize val="0"/>
            </c:dLbl>
            <c:dLbl>
              <c:idx val="3"/>
              <c:layout>
                <c:manualLayout>
                  <c:x val="0.15609177367498989"/>
                  <c:y val="-1.3809783143101275E-2"/>
                </c:manualLayout>
              </c:layout>
              <c:tx>
                <c:rich>
                  <a:bodyPr/>
                  <a:lstStyle/>
                  <a:p>
                    <a:r>
                      <a:rPr lang="en-US" dirty="0" smtClean="0"/>
                      <a:t>Hydro</a:t>
                    </a:r>
                    <a:r>
                      <a:rPr lang="en-US" dirty="0"/>
                      <a:t>
10%</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Sheet1!$A$26:$A$30</c:f>
              <c:strCache>
                <c:ptCount val="5"/>
                <c:pt idx="0">
                  <c:v>Oil</c:v>
                </c:pt>
                <c:pt idx="1">
                  <c:v>Natural Gas</c:v>
                </c:pt>
                <c:pt idx="2">
                  <c:v>Coal</c:v>
                </c:pt>
                <c:pt idx="3">
                  <c:v>Renewable</c:v>
                </c:pt>
                <c:pt idx="4">
                  <c:v>Nuclear Power</c:v>
                </c:pt>
              </c:strCache>
            </c:strRef>
          </c:cat>
          <c:val>
            <c:numRef>
              <c:f>Sheet1!$B$26:$B$30</c:f>
              <c:numCache>
                <c:formatCode>General</c:formatCode>
                <c:ptCount val="5"/>
                <c:pt idx="0">
                  <c:v>0.01</c:v>
                </c:pt>
                <c:pt idx="1">
                  <c:v>0.19</c:v>
                </c:pt>
                <c:pt idx="2">
                  <c:v>0.48</c:v>
                </c:pt>
                <c:pt idx="3">
                  <c:v>0.1</c:v>
                </c:pt>
                <c:pt idx="4">
                  <c:v>0.21</c:v>
                </c:pt>
              </c:numCache>
            </c:numRef>
          </c:val>
        </c:ser>
        <c:dLbls>
          <c:showLegendKey val="0"/>
          <c:showVal val="1"/>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Real and Nominal Annual Oil Prices, 1946-2011</a:t>
            </a:r>
          </a:p>
        </c:rich>
      </c:tx>
      <c:layout/>
      <c:overlay val="0"/>
    </c:title>
    <c:autoTitleDeleted val="0"/>
    <c:plotArea>
      <c:layout/>
      <c:lineChart>
        <c:grouping val="standard"/>
        <c:varyColors val="0"/>
        <c:ser>
          <c:idx val="0"/>
          <c:order val="0"/>
          <c:tx>
            <c:v>Nominal Oil Prices</c:v>
          </c:tx>
          <c:cat>
            <c:numRef>
              <c:f>Sheet1!$E$6:$E$71</c:f>
              <c:numCache>
                <c:formatCode>General</c:formatCode>
                <c:ptCount val="66"/>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numCache>
            </c:numRef>
          </c:cat>
          <c:val>
            <c:numRef>
              <c:f>Sheet1!$F$6:$F$71</c:f>
              <c:numCache>
                <c:formatCode>"$"#,##0.00_);[Red]\("$"#,##0.00\)</c:formatCode>
                <c:ptCount val="66"/>
                <c:pt idx="0">
                  <c:v>1.63</c:v>
                </c:pt>
                <c:pt idx="1">
                  <c:v>2.16</c:v>
                </c:pt>
                <c:pt idx="2">
                  <c:v>2.77</c:v>
                </c:pt>
                <c:pt idx="3">
                  <c:v>2.77</c:v>
                </c:pt>
                <c:pt idx="4">
                  <c:v>2.77</c:v>
                </c:pt>
                <c:pt idx="5">
                  <c:v>2.77</c:v>
                </c:pt>
                <c:pt idx="6">
                  <c:v>2.77</c:v>
                </c:pt>
                <c:pt idx="7">
                  <c:v>2.92</c:v>
                </c:pt>
                <c:pt idx="8">
                  <c:v>2.99</c:v>
                </c:pt>
                <c:pt idx="9">
                  <c:v>2.93</c:v>
                </c:pt>
                <c:pt idx="10">
                  <c:v>2.94</c:v>
                </c:pt>
                <c:pt idx="11">
                  <c:v>3.14</c:v>
                </c:pt>
                <c:pt idx="12">
                  <c:v>3</c:v>
                </c:pt>
                <c:pt idx="13">
                  <c:v>3</c:v>
                </c:pt>
                <c:pt idx="14">
                  <c:v>2.91</c:v>
                </c:pt>
                <c:pt idx="15">
                  <c:v>2.85</c:v>
                </c:pt>
                <c:pt idx="16">
                  <c:v>2.85</c:v>
                </c:pt>
                <c:pt idx="17">
                  <c:v>2.91</c:v>
                </c:pt>
                <c:pt idx="18">
                  <c:v>3</c:v>
                </c:pt>
                <c:pt idx="19">
                  <c:v>3.01</c:v>
                </c:pt>
                <c:pt idx="20">
                  <c:v>3.1</c:v>
                </c:pt>
                <c:pt idx="21">
                  <c:v>3.12</c:v>
                </c:pt>
                <c:pt idx="22">
                  <c:v>3.18</c:v>
                </c:pt>
                <c:pt idx="23">
                  <c:v>3.32</c:v>
                </c:pt>
                <c:pt idx="24">
                  <c:v>3.39</c:v>
                </c:pt>
                <c:pt idx="25">
                  <c:v>3.6</c:v>
                </c:pt>
                <c:pt idx="26">
                  <c:v>3.6</c:v>
                </c:pt>
                <c:pt idx="27">
                  <c:v>4.75</c:v>
                </c:pt>
                <c:pt idx="28">
                  <c:v>9.35</c:v>
                </c:pt>
                <c:pt idx="29">
                  <c:v>12.21</c:v>
                </c:pt>
                <c:pt idx="30">
                  <c:v>13.1</c:v>
                </c:pt>
                <c:pt idx="31">
                  <c:v>14.4</c:v>
                </c:pt>
                <c:pt idx="32">
                  <c:v>14.95</c:v>
                </c:pt>
                <c:pt idx="33">
                  <c:v>25.1</c:v>
                </c:pt>
                <c:pt idx="34">
                  <c:v>37.42</c:v>
                </c:pt>
                <c:pt idx="35">
                  <c:v>35.75</c:v>
                </c:pt>
                <c:pt idx="36">
                  <c:v>31.83</c:v>
                </c:pt>
                <c:pt idx="37">
                  <c:v>29.08</c:v>
                </c:pt>
                <c:pt idx="38">
                  <c:v>28.75</c:v>
                </c:pt>
                <c:pt idx="39">
                  <c:v>26.92</c:v>
                </c:pt>
                <c:pt idx="40">
                  <c:v>14.44</c:v>
                </c:pt>
                <c:pt idx="41">
                  <c:v>17.75</c:v>
                </c:pt>
                <c:pt idx="42">
                  <c:v>14.87</c:v>
                </c:pt>
                <c:pt idx="43">
                  <c:v>18.329999999999998</c:v>
                </c:pt>
                <c:pt idx="44">
                  <c:v>23.19</c:v>
                </c:pt>
                <c:pt idx="45">
                  <c:v>20.2</c:v>
                </c:pt>
                <c:pt idx="46">
                  <c:v>19.25</c:v>
                </c:pt>
                <c:pt idx="47">
                  <c:v>16.75</c:v>
                </c:pt>
                <c:pt idx="48">
                  <c:v>15.66</c:v>
                </c:pt>
                <c:pt idx="49">
                  <c:v>16.75</c:v>
                </c:pt>
                <c:pt idx="50">
                  <c:v>20.46</c:v>
                </c:pt>
                <c:pt idx="51">
                  <c:v>18.64</c:v>
                </c:pt>
                <c:pt idx="52">
                  <c:v>11.91</c:v>
                </c:pt>
                <c:pt idx="53">
                  <c:v>16.559999999999999</c:v>
                </c:pt>
                <c:pt idx="54">
                  <c:v>27.39</c:v>
                </c:pt>
                <c:pt idx="55">
                  <c:v>23</c:v>
                </c:pt>
                <c:pt idx="56">
                  <c:v>22.81</c:v>
                </c:pt>
                <c:pt idx="57">
                  <c:v>27.69</c:v>
                </c:pt>
                <c:pt idx="58">
                  <c:v>37.659999999999997</c:v>
                </c:pt>
                <c:pt idx="59">
                  <c:v>50.04</c:v>
                </c:pt>
                <c:pt idx="60">
                  <c:v>58.3</c:v>
                </c:pt>
                <c:pt idx="61">
                  <c:v>64.2</c:v>
                </c:pt>
                <c:pt idx="62">
                  <c:v>91.48</c:v>
                </c:pt>
                <c:pt idx="63">
                  <c:v>53.48</c:v>
                </c:pt>
                <c:pt idx="64">
                  <c:v>71.209999999999994</c:v>
                </c:pt>
                <c:pt idx="65">
                  <c:v>86.84</c:v>
                </c:pt>
              </c:numCache>
            </c:numRef>
          </c:val>
          <c:smooth val="0"/>
        </c:ser>
        <c:ser>
          <c:idx val="1"/>
          <c:order val="1"/>
          <c:tx>
            <c:v>Real Oil Prices</c:v>
          </c:tx>
          <c:cat>
            <c:numRef>
              <c:f>Sheet1!$E$6:$E$71</c:f>
              <c:numCache>
                <c:formatCode>General</c:formatCode>
                <c:ptCount val="66"/>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numCache>
            </c:numRef>
          </c:cat>
          <c:val>
            <c:numRef>
              <c:f>Sheet1!$G$6:$G$71</c:f>
              <c:numCache>
                <c:formatCode>"$"#,##0.00_);[Red]\("$"#,##0.00\)</c:formatCode>
                <c:ptCount val="66"/>
                <c:pt idx="0">
                  <c:v>18.489999999999998</c:v>
                </c:pt>
                <c:pt idx="1">
                  <c:v>21.73</c:v>
                </c:pt>
                <c:pt idx="2">
                  <c:v>25.92</c:v>
                </c:pt>
                <c:pt idx="3">
                  <c:v>26.17</c:v>
                </c:pt>
                <c:pt idx="4">
                  <c:v>25.9</c:v>
                </c:pt>
                <c:pt idx="5">
                  <c:v>24</c:v>
                </c:pt>
                <c:pt idx="6">
                  <c:v>23.47</c:v>
                </c:pt>
                <c:pt idx="7">
                  <c:v>24.5</c:v>
                </c:pt>
                <c:pt idx="8">
                  <c:v>25.04</c:v>
                </c:pt>
                <c:pt idx="9">
                  <c:v>24.57</c:v>
                </c:pt>
                <c:pt idx="10">
                  <c:v>24.35</c:v>
                </c:pt>
                <c:pt idx="11">
                  <c:v>25.12</c:v>
                </c:pt>
                <c:pt idx="12">
                  <c:v>23.38</c:v>
                </c:pt>
                <c:pt idx="13">
                  <c:v>23.15</c:v>
                </c:pt>
                <c:pt idx="14">
                  <c:v>22.15</c:v>
                </c:pt>
                <c:pt idx="15">
                  <c:v>21.44</c:v>
                </c:pt>
                <c:pt idx="16">
                  <c:v>21.19</c:v>
                </c:pt>
                <c:pt idx="17">
                  <c:v>21.39</c:v>
                </c:pt>
                <c:pt idx="18">
                  <c:v>21.75</c:v>
                </c:pt>
                <c:pt idx="19">
                  <c:v>21.47</c:v>
                </c:pt>
                <c:pt idx="20">
                  <c:v>21.48</c:v>
                </c:pt>
                <c:pt idx="21">
                  <c:v>21.04</c:v>
                </c:pt>
                <c:pt idx="22">
                  <c:v>20.53</c:v>
                </c:pt>
                <c:pt idx="23">
                  <c:v>20.36</c:v>
                </c:pt>
                <c:pt idx="24">
                  <c:v>19.649999999999999</c:v>
                </c:pt>
                <c:pt idx="25">
                  <c:v>20</c:v>
                </c:pt>
                <c:pt idx="26">
                  <c:v>21.44</c:v>
                </c:pt>
                <c:pt idx="27">
                  <c:v>23.87</c:v>
                </c:pt>
                <c:pt idx="28">
                  <c:v>42.58</c:v>
                </c:pt>
                <c:pt idx="29">
                  <c:v>51</c:v>
                </c:pt>
                <c:pt idx="30">
                  <c:v>51.78</c:v>
                </c:pt>
                <c:pt idx="31">
                  <c:v>53.41</c:v>
                </c:pt>
                <c:pt idx="32">
                  <c:v>51.58</c:v>
                </c:pt>
                <c:pt idx="33">
                  <c:v>77.05</c:v>
                </c:pt>
                <c:pt idx="34">
                  <c:v>102.26</c:v>
                </c:pt>
                <c:pt idx="35">
                  <c:v>88.55</c:v>
                </c:pt>
                <c:pt idx="36">
                  <c:v>74.239999999999995</c:v>
                </c:pt>
                <c:pt idx="37">
                  <c:v>65.69</c:v>
                </c:pt>
                <c:pt idx="38">
                  <c:v>62.26</c:v>
                </c:pt>
                <c:pt idx="39">
                  <c:v>56.28</c:v>
                </c:pt>
                <c:pt idx="40">
                  <c:v>29.62</c:v>
                </c:pt>
                <c:pt idx="41">
                  <c:v>35.130000000000003</c:v>
                </c:pt>
                <c:pt idx="42">
                  <c:v>28.32</c:v>
                </c:pt>
                <c:pt idx="43">
                  <c:v>33.24</c:v>
                </c:pt>
                <c:pt idx="44">
                  <c:v>39.799999999999997</c:v>
                </c:pt>
                <c:pt idx="45">
                  <c:v>33.36</c:v>
                </c:pt>
                <c:pt idx="46">
                  <c:v>30.85</c:v>
                </c:pt>
                <c:pt idx="47">
                  <c:v>26.09</c:v>
                </c:pt>
                <c:pt idx="48">
                  <c:v>23.76</c:v>
                </c:pt>
                <c:pt idx="49">
                  <c:v>24.73</c:v>
                </c:pt>
                <c:pt idx="50">
                  <c:v>29.32</c:v>
                </c:pt>
                <c:pt idx="51">
                  <c:v>26.12</c:v>
                </c:pt>
                <c:pt idx="52">
                  <c:v>16.440000000000001</c:v>
                </c:pt>
                <c:pt idx="53">
                  <c:v>22.3</c:v>
                </c:pt>
                <c:pt idx="54">
                  <c:v>35.76</c:v>
                </c:pt>
                <c:pt idx="55">
                  <c:v>29.23</c:v>
                </c:pt>
                <c:pt idx="56">
                  <c:v>28.5</c:v>
                </c:pt>
                <c:pt idx="57">
                  <c:v>33.86</c:v>
                </c:pt>
                <c:pt idx="58">
                  <c:v>44.81</c:v>
                </c:pt>
                <c:pt idx="59">
                  <c:v>57.57</c:v>
                </c:pt>
                <c:pt idx="60">
                  <c:v>65.03</c:v>
                </c:pt>
                <c:pt idx="61">
                  <c:v>69.510000000000005</c:v>
                </c:pt>
                <c:pt idx="62">
                  <c:v>95.25</c:v>
                </c:pt>
                <c:pt idx="63">
                  <c:v>55.96</c:v>
                </c:pt>
                <c:pt idx="64">
                  <c:v>73.44</c:v>
                </c:pt>
                <c:pt idx="65" formatCode="General">
                  <c:v>86.84</c:v>
                </c:pt>
              </c:numCache>
            </c:numRef>
          </c:val>
          <c:smooth val="0"/>
        </c:ser>
        <c:dLbls>
          <c:showLegendKey val="0"/>
          <c:showVal val="0"/>
          <c:showCatName val="0"/>
          <c:showSerName val="0"/>
          <c:showPercent val="0"/>
          <c:showBubbleSize val="0"/>
        </c:dLbls>
        <c:marker val="1"/>
        <c:smooth val="0"/>
        <c:axId val="105129856"/>
        <c:axId val="105131392"/>
      </c:lineChart>
      <c:catAx>
        <c:axId val="105129856"/>
        <c:scaling>
          <c:orientation val="minMax"/>
        </c:scaling>
        <c:delete val="0"/>
        <c:axPos val="b"/>
        <c:numFmt formatCode="General" sourceLinked="1"/>
        <c:majorTickMark val="out"/>
        <c:minorTickMark val="none"/>
        <c:tickLblPos val="nextTo"/>
        <c:crossAx val="105131392"/>
        <c:crosses val="autoZero"/>
        <c:auto val="1"/>
        <c:lblAlgn val="ctr"/>
        <c:lblOffset val="100"/>
        <c:noMultiLvlLbl val="0"/>
      </c:catAx>
      <c:valAx>
        <c:axId val="105131392"/>
        <c:scaling>
          <c:orientation val="minMax"/>
        </c:scaling>
        <c:delete val="0"/>
        <c:axPos val="l"/>
        <c:majorGridlines/>
        <c:title>
          <c:tx>
            <c:rich>
              <a:bodyPr rot="-5400000" vert="horz"/>
              <a:lstStyle/>
              <a:p>
                <a:pPr>
                  <a:defRPr/>
                </a:pPr>
                <a:r>
                  <a:rPr lang="en-US"/>
                  <a:t>Price of a Barrel of Oil</a:t>
                </a:r>
              </a:p>
            </c:rich>
          </c:tx>
          <c:layout/>
          <c:overlay val="0"/>
        </c:title>
        <c:numFmt formatCode="&quot;$&quot;#,##0.00_);[Red]\(&quot;$&quot;#,##0.00\)" sourceLinked="1"/>
        <c:majorTickMark val="out"/>
        <c:minorTickMark val="none"/>
        <c:tickLblPos val="nextTo"/>
        <c:crossAx val="105129856"/>
        <c:crosses val="autoZero"/>
        <c:crossBetween val="between"/>
      </c:valAx>
    </c:plotArea>
    <c:legend>
      <c:legendPos val="t"/>
      <c:layout/>
      <c:overlay val="0"/>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US Population v. Oil Consumption, 1949-2010</a:t>
            </a:r>
          </a:p>
        </c:rich>
      </c:tx>
      <c:layout/>
      <c:overlay val="0"/>
    </c:title>
    <c:autoTitleDeleted val="0"/>
    <c:plotArea>
      <c:layout/>
      <c:scatterChart>
        <c:scatterStyle val="lineMarker"/>
        <c:varyColors val="0"/>
        <c:ser>
          <c:idx val="0"/>
          <c:order val="0"/>
          <c:tx>
            <c:v>Population v. Oil Consumption</c:v>
          </c:tx>
          <c:dLbls>
            <c:dLbl>
              <c:idx val="0"/>
              <c:layout/>
              <c:tx>
                <c:strRef>
                  <c:f>'stb0103'!$AL$10</c:f>
                  <c:strCache>
                    <c:ptCount val="1"/>
                  </c:strCache>
                </c:strRef>
              </c:tx>
              <c:dLblPos val="t"/>
              <c:showLegendKey val="0"/>
              <c:showVal val="1"/>
              <c:showCatName val="0"/>
              <c:showSerName val="0"/>
              <c:showPercent val="0"/>
              <c:showBubbleSize val="0"/>
            </c:dLbl>
            <c:dLbl>
              <c:idx val="1"/>
              <c:layout>
                <c:manualLayout>
                  <c:x val="-8.3042505592841424E-3"/>
                  <c:y val="8.4167910383751068E-3"/>
                </c:manualLayout>
              </c:layout>
              <c:tx>
                <c:strRef>
                  <c:f>'stb0103'!$AL$11</c:f>
                  <c:strCache>
                    <c:ptCount val="1"/>
                    <c:pt idx="0">
                      <c:v>1950</c:v>
                    </c:pt>
                  </c:strCache>
                </c:strRef>
              </c:tx>
              <c:dLblPos val="r"/>
              <c:showLegendKey val="0"/>
              <c:showVal val="1"/>
              <c:showCatName val="0"/>
              <c:showSerName val="0"/>
              <c:showPercent val="0"/>
              <c:showBubbleSize val="0"/>
            </c:dLbl>
            <c:dLbl>
              <c:idx val="2"/>
              <c:layout/>
              <c:tx>
                <c:strRef>
                  <c:f>'stb0103'!$AL$12</c:f>
                  <c:strCache>
                    <c:ptCount val="1"/>
                  </c:strCache>
                </c:strRef>
              </c:tx>
              <c:dLblPos val="t"/>
              <c:showLegendKey val="0"/>
              <c:showVal val="1"/>
              <c:showCatName val="0"/>
              <c:showSerName val="0"/>
              <c:showPercent val="0"/>
              <c:showBubbleSize val="0"/>
            </c:dLbl>
            <c:dLbl>
              <c:idx val="3"/>
              <c:layout/>
              <c:tx>
                <c:strRef>
                  <c:f>'stb0103'!$AL$13</c:f>
                  <c:strCache>
                    <c:ptCount val="1"/>
                  </c:strCache>
                </c:strRef>
              </c:tx>
              <c:dLblPos val="t"/>
              <c:showLegendKey val="0"/>
              <c:showVal val="1"/>
              <c:showCatName val="0"/>
              <c:showSerName val="0"/>
              <c:showPercent val="0"/>
              <c:showBubbleSize val="0"/>
            </c:dLbl>
            <c:dLbl>
              <c:idx val="4"/>
              <c:layout/>
              <c:tx>
                <c:strRef>
                  <c:f>'stb0103'!$AL$14</c:f>
                  <c:strCache>
                    <c:ptCount val="1"/>
                  </c:strCache>
                </c:strRef>
              </c:tx>
              <c:dLblPos val="t"/>
              <c:showLegendKey val="0"/>
              <c:showVal val="1"/>
              <c:showCatName val="0"/>
              <c:showSerName val="0"/>
              <c:showPercent val="0"/>
              <c:showBubbleSize val="0"/>
            </c:dLbl>
            <c:dLbl>
              <c:idx val="5"/>
              <c:delete val="1"/>
            </c:dLbl>
            <c:dLbl>
              <c:idx val="6"/>
              <c:layout>
                <c:manualLayout>
                  <c:x val="-6.1995525727069345E-2"/>
                  <c:y val="-1.1917268511370718E-2"/>
                </c:manualLayout>
              </c:layout>
              <c:tx>
                <c:strRef>
                  <c:f>'stb0103'!$AL$16</c:f>
                  <c:strCache>
                    <c:ptCount val="1"/>
                    <c:pt idx="0">
                      <c:v>1955</c:v>
                    </c:pt>
                  </c:strCache>
                </c:strRef>
              </c:tx>
              <c:dLblPos val="r"/>
              <c:showLegendKey val="0"/>
              <c:showVal val="1"/>
              <c:showCatName val="0"/>
              <c:showSerName val="0"/>
              <c:showPercent val="0"/>
              <c:showBubbleSize val="0"/>
            </c:dLbl>
            <c:dLbl>
              <c:idx val="7"/>
              <c:layout/>
              <c:tx>
                <c:strRef>
                  <c:f>'stb0103'!$AL$17</c:f>
                  <c:strCache>
                    <c:ptCount val="1"/>
                  </c:strCache>
                </c:strRef>
              </c:tx>
              <c:dLblPos val="t"/>
              <c:showLegendKey val="0"/>
              <c:showVal val="1"/>
              <c:showCatName val="0"/>
              <c:showSerName val="0"/>
              <c:showPercent val="0"/>
              <c:showBubbleSize val="0"/>
            </c:dLbl>
            <c:dLbl>
              <c:idx val="8"/>
              <c:layout/>
              <c:tx>
                <c:strRef>
                  <c:f>'stb0103'!$AL$18</c:f>
                  <c:strCache>
                    <c:ptCount val="1"/>
                  </c:strCache>
                </c:strRef>
              </c:tx>
              <c:dLblPos val="t"/>
              <c:showLegendKey val="0"/>
              <c:showVal val="1"/>
              <c:showCatName val="0"/>
              <c:showSerName val="0"/>
              <c:showPercent val="0"/>
              <c:showBubbleSize val="0"/>
            </c:dLbl>
            <c:dLbl>
              <c:idx val="9"/>
              <c:layout/>
              <c:tx>
                <c:strRef>
                  <c:f>'stb0103'!$AL$19</c:f>
                  <c:strCache>
                    <c:ptCount val="1"/>
                  </c:strCache>
                </c:strRef>
              </c:tx>
              <c:dLblPos val="t"/>
              <c:showLegendKey val="0"/>
              <c:showVal val="1"/>
              <c:showCatName val="0"/>
              <c:showSerName val="0"/>
              <c:showPercent val="0"/>
              <c:showBubbleSize val="0"/>
            </c:dLbl>
            <c:dLbl>
              <c:idx val="10"/>
              <c:layout/>
              <c:tx>
                <c:strRef>
                  <c:f>'stb0103'!$AL$20</c:f>
                  <c:strCache>
                    <c:ptCount val="1"/>
                  </c:strCache>
                </c:strRef>
              </c:tx>
              <c:dLblPos val="t"/>
              <c:showLegendKey val="0"/>
              <c:showVal val="1"/>
              <c:showCatName val="0"/>
              <c:showSerName val="0"/>
              <c:showPercent val="0"/>
              <c:showBubbleSize val="0"/>
            </c:dLbl>
            <c:dLbl>
              <c:idx val="11"/>
              <c:layout>
                <c:manualLayout>
                  <c:x val="-5.6626398210290807E-2"/>
                  <c:y val="-1.7726999811298102E-2"/>
                </c:manualLayout>
              </c:layout>
              <c:tx>
                <c:strRef>
                  <c:f>'stb0103'!$AL$21</c:f>
                  <c:strCache>
                    <c:ptCount val="1"/>
                    <c:pt idx="0">
                      <c:v>1960</c:v>
                    </c:pt>
                  </c:strCache>
                </c:strRef>
              </c:tx>
              <c:dLblPos val="r"/>
              <c:showLegendKey val="0"/>
              <c:showVal val="1"/>
              <c:showCatName val="0"/>
              <c:showSerName val="0"/>
              <c:showPercent val="0"/>
              <c:showBubbleSize val="0"/>
            </c:dLbl>
            <c:dLbl>
              <c:idx val="12"/>
              <c:layout/>
              <c:tx>
                <c:strRef>
                  <c:f>'stb0103'!$AL$22</c:f>
                  <c:strCache>
                    <c:ptCount val="1"/>
                  </c:strCache>
                </c:strRef>
              </c:tx>
              <c:dLblPos val="t"/>
              <c:showLegendKey val="0"/>
              <c:showVal val="1"/>
              <c:showCatName val="0"/>
              <c:showSerName val="0"/>
              <c:showPercent val="0"/>
              <c:showBubbleSize val="0"/>
            </c:dLbl>
            <c:dLbl>
              <c:idx val="13"/>
              <c:layout/>
              <c:tx>
                <c:strRef>
                  <c:f>'stb0103'!$AL$23</c:f>
                  <c:strCache>
                    <c:ptCount val="1"/>
                  </c:strCache>
                </c:strRef>
              </c:tx>
              <c:dLblPos val="t"/>
              <c:showLegendKey val="0"/>
              <c:showVal val="1"/>
              <c:showCatName val="0"/>
              <c:showSerName val="0"/>
              <c:showPercent val="0"/>
              <c:showBubbleSize val="0"/>
            </c:dLbl>
            <c:dLbl>
              <c:idx val="14"/>
              <c:layout/>
              <c:tx>
                <c:strRef>
                  <c:f>'stb0103'!$AL$24</c:f>
                  <c:strCache>
                    <c:ptCount val="1"/>
                  </c:strCache>
                </c:strRef>
              </c:tx>
              <c:dLblPos val="t"/>
              <c:showLegendKey val="0"/>
              <c:showVal val="1"/>
              <c:showCatName val="0"/>
              <c:showSerName val="0"/>
              <c:showPercent val="0"/>
              <c:showBubbleSize val="0"/>
            </c:dLbl>
            <c:dLbl>
              <c:idx val="15"/>
              <c:layout/>
              <c:tx>
                <c:strRef>
                  <c:f>'stb0103'!$AL$25</c:f>
                  <c:strCache>
                    <c:ptCount val="1"/>
                  </c:strCache>
                </c:strRef>
              </c:tx>
              <c:dLblPos val="t"/>
              <c:showLegendKey val="0"/>
              <c:showVal val="1"/>
              <c:showCatName val="0"/>
              <c:showSerName val="0"/>
              <c:showPercent val="0"/>
              <c:showBubbleSize val="0"/>
            </c:dLbl>
            <c:dLbl>
              <c:idx val="16"/>
              <c:layout>
                <c:manualLayout>
                  <c:x val="-5.8416107382550313E-2"/>
                  <c:y val="-2.3536731111225475E-2"/>
                </c:manualLayout>
              </c:layout>
              <c:tx>
                <c:strRef>
                  <c:f>'stb0103'!$AL$26</c:f>
                  <c:strCache>
                    <c:ptCount val="1"/>
                    <c:pt idx="0">
                      <c:v>1965</c:v>
                    </c:pt>
                  </c:strCache>
                </c:strRef>
              </c:tx>
              <c:dLblPos val="r"/>
              <c:showLegendKey val="0"/>
              <c:showVal val="1"/>
              <c:showCatName val="0"/>
              <c:showSerName val="0"/>
              <c:showPercent val="0"/>
              <c:showBubbleSize val="0"/>
            </c:dLbl>
            <c:dLbl>
              <c:idx val="17"/>
              <c:layout/>
              <c:tx>
                <c:strRef>
                  <c:f>'stb0103'!$AL$27</c:f>
                  <c:strCache>
                    <c:ptCount val="1"/>
                  </c:strCache>
                </c:strRef>
              </c:tx>
              <c:dLblPos val="t"/>
              <c:showLegendKey val="0"/>
              <c:showVal val="1"/>
              <c:showCatName val="0"/>
              <c:showSerName val="0"/>
              <c:showPercent val="0"/>
              <c:showBubbleSize val="0"/>
            </c:dLbl>
            <c:dLbl>
              <c:idx val="18"/>
              <c:layout/>
              <c:tx>
                <c:strRef>
                  <c:f>'stb0103'!$AL$28</c:f>
                  <c:strCache>
                    <c:ptCount val="1"/>
                  </c:strCache>
                </c:strRef>
              </c:tx>
              <c:dLblPos val="t"/>
              <c:showLegendKey val="0"/>
              <c:showVal val="1"/>
              <c:showCatName val="0"/>
              <c:showSerName val="0"/>
              <c:showPercent val="0"/>
              <c:showBubbleSize val="0"/>
            </c:dLbl>
            <c:dLbl>
              <c:idx val="19"/>
              <c:layout/>
              <c:tx>
                <c:strRef>
                  <c:f>'stb0103'!$AL$29</c:f>
                  <c:strCache>
                    <c:ptCount val="1"/>
                  </c:strCache>
                </c:strRef>
              </c:tx>
              <c:dLblPos val="t"/>
              <c:showLegendKey val="0"/>
              <c:showVal val="1"/>
              <c:showCatName val="0"/>
              <c:showSerName val="0"/>
              <c:showPercent val="0"/>
              <c:showBubbleSize val="0"/>
            </c:dLbl>
            <c:dLbl>
              <c:idx val="20"/>
              <c:layout/>
              <c:tx>
                <c:strRef>
                  <c:f>'stb0103'!$AL$30</c:f>
                  <c:strCache>
                    <c:ptCount val="1"/>
                  </c:strCache>
                </c:strRef>
              </c:tx>
              <c:dLblPos val="t"/>
              <c:showLegendKey val="0"/>
              <c:showVal val="1"/>
              <c:showCatName val="0"/>
              <c:showSerName val="0"/>
              <c:showPercent val="0"/>
              <c:showBubbleSize val="0"/>
            </c:dLbl>
            <c:dLbl>
              <c:idx val="21"/>
              <c:layout>
                <c:manualLayout>
                  <c:x val="-6.0205816554809846E-2"/>
                  <c:y val="-1.4822362890913201E-2"/>
                </c:manualLayout>
              </c:layout>
              <c:tx>
                <c:strRef>
                  <c:f>'stb0103'!$AL$31</c:f>
                  <c:strCache>
                    <c:ptCount val="1"/>
                    <c:pt idx="0">
                      <c:v>1970</c:v>
                    </c:pt>
                  </c:strCache>
                </c:strRef>
              </c:tx>
              <c:dLblPos val="r"/>
              <c:showLegendKey val="0"/>
              <c:showVal val="1"/>
              <c:showCatName val="0"/>
              <c:showSerName val="0"/>
              <c:showPercent val="0"/>
              <c:showBubbleSize val="0"/>
            </c:dLbl>
            <c:dLbl>
              <c:idx val="22"/>
              <c:delete val="1"/>
            </c:dLbl>
            <c:dLbl>
              <c:idx val="23"/>
              <c:layout/>
              <c:tx>
                <c:strRef>
                  <c:f>'stb0103'!$AL$33</c:f>
                  <c:strCache>
                    <c:ptCount val="1"/>
                  </c:strCache>
                </c:strRef>
              </c:tx>
              <c:dLblPos val="t"/>
              <c:showLegendKey val="0"/>
              <c:showVal val="1"/>
              <c:showCatName val="0"/>
              <c:showSerName val="0"/>
              <c:showPercent val="0"/>
              <c:showBubbleSize val="0"/>
            </c:dLbl>
            <c:dLbl>
              <c:idx val="24"/>
              <c:layout/>
              <c:tx>
                <c:strRef>
                  <c:f>'stb0103'!$AL$34</c:f>
                  <c:strCache>
                    <c:ptCount val="1"/>
                  </c:strCache>
                </c:strRef>
              </c:tx>
              <c:dLblPos val="t"/>
              <c:showLegendKey val="0"/>
              <c:showVal val="1"/>
              <c:showCatName val="0"/>
              <c:showSerName val="0"/>
              <c:showPercent val="0"/>
              <c:showBubbleSize val="0"/>
            </c:dLbl>
            <c:dLbl>
              <c:idx val="25"/>
              <c:layout/>
              <c:tx>
                <c:strRef>
                  <c:f>'stb0103'!$AL$35</c:f>
                  <c:strCache>
                    <c:ptCount val="1"/>
                  </c:strCache>
                </c:strRef>
              </c:tx>
              <c:dLblPos val="t"/>
              <c:showLegendKey val="0"/>
              <c:showVal val="1"/>
              <c:showCatName val="0"/>
              <c:showSerName val="0"/>
              <c:showPercent val="0"/>
              <c:showBubbleSize val="0"/>
            </c:dLbl>
            <c:dLbl>
              <c:idx val="26"/>
              <c:layout>
                <c:manualLayout>
                  <c:x val="-3.3360178970917226E-2"/>
                  <c:y val="2.2941119288193583E-2"/>
                </c:manualLayout>
              </c:layout>
              <c:tx>
                <c:strRef>
                  <c:f>'stb0103'!$AL$36</c:f>
                  <c:strCache>
                    <c:ptCount val="1"/>
                    <c:pt idx="0">
                      <c:v>1975</c:v>
                    </c:pt>
                  </c:strCache>
                </c:strRef>
              </c:tx>
              <c:dLblPos val="r"/>
              <c:showLegendKey val="0"/>
              <c:showVal val="1"/>
              <c:showCatName val="0"/>
              <c:showSerName val="0"/>
              <c:showPercent val="0"/>
              <c:showBubbleSize val="0"/>
            </c:dLbl>
            <c:dLbl>
              <c:idx val="27"/>
              <c:layout/>
              <c:tx>
                <c:strRef>
                  <c:f>'stb0103'!$AL$37</c:f>
                  <c:strCache>
                    <c:ptCount val="1"/>
                  </c:strCache>
                </c:strRef>
              </c:tx>
              <c:dLblPos val="t"/>
              <c:showLegendKey val="0"/>
              <c:showVal val="1"/>
              <c:showCatName val="0"/>
              <c:showSerName val="0"/>
              <c:showPercent val="0"/>
              <c:showBubbleSize val="0"/>
            </c:dLbl>
            <c:dLbl>
              <c:idx val="28"/>
              <c:layout/>
              <c:tx>
                <c:strRef>
                  <c:f>'stb0103'!$AL$38</c:f>
                  <c:strCache>
                    <c:ptCount val="1"/>
                  </c:strCache>
                </c:strRef>
              </c:tx>
              <c:dLblPos val="t"/>
              <c:showLegendKey val="0"/>
              <c:showVal val="1"/>
              <c:showCatName val="0"/>
              <c:showSerName val="0"/>
              <c:showPercent val="0"/>
              <c:showBubbleSize val="0"/>
            </c:dLbl>
            <c:dLbl>
              <c:idx val="29"/>
              <c:layout/>
              <c:tx>
                <c:strRef>
                  <c:f>'stb0103'!$AL$39</c:f>
                  <c:strCache>
                    <c:ptCount val="1"/>
                    <c:pt idx="0">
                      <c:v>1978</c:v>
                    </c:pt>
                  </c:strCache>
                </c:strRef>
              </c:tx>
              <c:dLblPos val="t"/>
              <c:showLegendKey val="0"/>
              <c:showVal val="1"/>
              <c:showCatName val="0"/>
              <c:showSerName val="0"/>
              <c:showPercent val="0"/>
              <c:showBubbleSize val="0"/>
            </c:dLbl>
            <c:dLbl>
              <c:idx val="30"/>
              <c:layout/>
              <c:tx>
                <c:strRef>
                  <c:f>'stb0103'!$AL$40</c:f>
                  <c:strCache>
                    <c:ptCount val="1"/>
                  </c:strCache>
                </c:strRef>
              </c:tx>
              <c:dLblPos val="t"/>
              <c:showLegendKey val="0"/>
              <c:showVal val="1"/>
              <c:showCatName val="0"/>
              <c:showSerName val="0"/>
              <c:showPercent val="0"/>
              <c:showBubbleSize val="0"/>
            </c:dLbl>
            <c:dLbl>
              <c:idx val="31"/>
              <c:layout>
                <c:manualLayout>
                  <c:x val="-6.5145413870246098E-3"/>
                  <c:y val="-2.3536731111225475E-2"/>
                </c:manualLayout>
              </c:layout>
              <c:tx>
                <c:strRef>
                  <c:f>'stb0103'!$AL$41</c:f>
                  <c:strCache>
                    <c:ptCount val="1"/>
                    <c:pt idx="0">
                      <c:v>1980</c:v>
                    </c:pt>
                  </c:strCache>
                </c:strRef>
              </c:tx>
              <c:dLblPos val="r"/>
              <c:showLegendKey val="0"/>
              <c:showVal val="1"/>
              <c:showCatName val="0"/>
              <c:showSerName val="0"/>
              <c:showPercent val="0"/>
              <c:showBubbleSize val="0"/>
            </c:dLbl>
            <c:dLbl>
              <c:idx val="32"/>
              <c:layout/>
              <c:tx>
                <c:strRef>
                  <c:f>'stb0103'!$AL$42</c:f>
                  <c:strCache>
                    <c:ptCount val="1"/>
                  </c:strCache>
                </c:strRef>
              </c:tx>
              <c:dLblPos val="t"/>
              <c:showLegendKey val="0"/>
              <c:showVal val="1"/>
              <c:showCatName val="0"/>
              <c:showSerName val="0"/>
              <c:showPercent val="0"/>
              <c:showBubbleSize val="0"/>
            </c:dLbl>
            <c:dLbl>
              <c:idx val="33"/>
              <c:layout/>
              <c:tx>
                <c:strRef>
                  <c:f>'stb0103'!$AL$43</c:f>
                  <c:strCache>
                    <c:ptCount val="1"/>
                  </c:strCache>
                </c:strRef>
              </c:tx>
              <c:dLblPos val="t"/>
              <c:showLegendKey val="0"/>
              <c:showVal val="1"/>
              <c:showCatName val="0"/>
              <c:showSerName val="0"/>
              <c:showPercent val="0"/>
              <c:showBubbleSize val="0"/>
            </c:dLbl>
            <c:dLbl>
              <c:idx val="34"/>
              <c:layout/>
              <c:tx>
                <c:strRef>
                  <c:f>'stb0103'!$AL$44</c:f>
                  <c:strCache>
                    <c:ptCount val="1"/>
                  </c:strCache>
                </c:strRef>
              </c:tx>
              <c:dLblPos val="t"/>
              <c:showLegendKey val="0"/>
              <c:showVal val="1"/>
              <c:showCatName val="0"/>
              <c:showSerName val="0"/>
              <c:showPercent val="0"/>
              <c:showBubbleSize val="0"/>
            </c:dLbl>
            <c:dLbl>
              <c:idx val="35"/>
              <c:layout/>
              <c:tx>
                <c:strRef>
                  <c:f>'stb0103'!$AL$45</c:f>
                  <c:strCache>
                    <c:ptCount val="1"/>
                  </c:strCache>
                </c:strRef>
              </c:tx>
              <c:dLblPos val="t"/>
              <c:showLegendKey val="0"/>
              <c:showVal val="1"/>
              <c:showCatName val="0"/>
              <c:showSerName val="0"/>
              <c:showPercent val="0"/>
              <c:showBubbleSize val="0"/>
            </c:dLbl>
            <c:dLbl>
              <c:idx val="36"/>
              <c:layout>
                <c:manualLayout>
                  <c:x val="-1.7252796420581588E-2"/>
                  <c:y val="1.4226522338302489E-2"/>
                </c:manualLayout>
              </c:layout>
              <c:tx>
                <c:strRef>
                  <c:f>'stb0103'!$AL$46</c:f>
                  <c:strCache>
                    <c:ptCount val="1"/>
                    <c:pt idx="0">
                      <c:v>1985</c:v>
                    </c:pt>
                  </c:strCache>
                </c:strRef>
              </c:tx>
              <c:dLblPos val="r"/>
              <c:showLegendKey val="0"/>
              <c:showVal val="1"/>
              <c:showCatName val="0"/>
              <c:showSerName val="0"/>
              <c:showPercent val="0"/>
              <c:showBubbleSize val="0"/>
            </c:dLbl>
            <c:dLbl>
              <c:idx val="37"/>
              <c:layout/>
              <c:tx>
                <c:strRef>
                  <c:f>'stb0103'!$AL$47</c:f>
                  <c:strCache>
                    <c:ptCount val="1"/>
                  </c:strCache>
                </c:strRef>
              </c:tx>
              <c:dLblPos val="t"/>
              <c:showLegendKey val="0"/>
              <c:showVal val="1"/>
              <c:showCatName val="0"/>
              <c:showSerName val="0"/>
              <c:showPercent val="0"/>
              <c:showBubbleSize val="0"/>
            </c:dLbl>
            <c:dLbl>
              <c:idx val="38"/>
              <c:layout/>
              <c:tx>
                <c:strRef>
                  <c:f>'stb0103'!$AL$48</c:f>
                  <c:strCache>
                    <c:ptCount val="1"/>
                  </c:strCache>
                </c:strRef>
              </c:tx>
              <c:dLblPos val="t"/>
              <c:showLegendKey val="0"/>
              <c:showVal val="1"/>
              <c:showCatName val="0"/>
              <c:showSerName val="0"/>
              <c:showPercent val="0"/>
              <c:showBubbleSize val="0"/>
            </c:dLbl>
            <c:dLbl>
              <c:idx val="39"/>
              <c:layout/>
              <c:tx>
                <c:strRef>
                  <c:f>'stb0103'!$AL$49</c:f>
                  <c:strCache>
                    <c:ptCount val="1"/>
                  </c:strCache>
                </c:strRef>
              </c:tx>
              <c:dLblPos val="t"/>
              <c:showLegendKey val="0"/>
              <c:showVal val="1"/>
              <c:showCatName val="0"/>
              <c:showSerName val="0"/>
              <c:showPercent val="0"/>
              <c:showBubbleSize val="0"/>
            </c:dLbl>
            <c:dLbl>
              <c:idx val="40"/>
              <c:layout/>
              <c:tx>
                <c:strRef>
                  <c:f>'stb0103'!$AL$50</c:f>
                  <c:strCache>
                    <c:ptCount val="1"/>
                  </c:strCache>
                </c:strRef>
              </c:tx>
              <c:dLblPos val="t"/>
              <c:showLegendKey val="0"/>
              <c:showVal val="1"/>
              <c:showCatName val="0"/>
              <c:showSerName val="0"/>
              <c:showPercent val="0"/>
              <c:showBubbleSize val="0"/>
            </c:dLbl>
            <c:dLbl>
              <c:idx val="41"/>
              <c:layout>
                <c:manualLayout>
                  <c:x val="-2.4411774031601753E-2"/>
                  <c:y val="-2.6441596761189186E-2"/>
                </c:manualLayout>
              </c:layout>
              <c:tx>
                <c:strRef>
                  <c:f>'stb0103'!$AL$51</c:f>
                  <c:strCache>
                    <c:ptCount val="1"/>
                    <c:pt idx="0">
                      <c:v>1990</c:v>
                    </c:pt>
                  </c:strCache>
                </c:strRef>
              </c:tx>
              <c:dLblPos val="r"/>
              <c:showLegendKey val="0"/>
              <c:showVal val="1"/>
              <c:showCatName val="0"/>
              <c:showSerName val="0"/>
              <c:showPercent val="0"/>
              <c:showBubbleSize val="0"/>
            </c:dLbl>
            <c:dLbl>
              <c:idx val="42"/>
              <c:layout>
                <c:manualLayout>
                  <c:x val="-1.700674663989149E-2"/>
                  <c:y val="-2.3536731111225475E-2"/>
                </c:manualLayout>
              </c:layout>
              <c:tx>
                <c:strRef>
                  <c:f>'stb0103'!$AL$52</c:f>
                  <c:strCache>
                    <c:ptCount val="1"/>
                  </c:strCache>
                </c:strRef>
              </c:tx>
              <c:dLblPos val="r"/>
              <c:showLegendKey val="0"/>
              <c:showVal val="1"/>
              <c:showCatName val="0"/>
              <c:showSerName val="0"/>
              <c:showPercent val="0"/>
              <c:showBubbleSize val="0"/>
            </c:dLbl>
            <c:dLbl>
              <c:idx val="43"/>
              <c:layout/>
              <c:tx>
                <c:strRef>
                  <c:f>'stb0103'!$AL$53</c:f>
                  <c:strCache>
                    <c:ptCount val="1"/>
                  </c:strCache>
                </c:strRef>
              </c:tx>
              <c:dLblPos val="t"/>
              <c:showLegendKey val="0"/>
              <c:showVal val="1"/>
              <c:showCatName val="0"/>
              <c:showSerName val="0"/>
              <c:showPercent val="0"/>
              <c:showBubbleSize val="0"/>
            </c:dLbl>
            <c:dLbl>
              <c:idx val="44"/>
              <c:layout/>
              <c:tx>
                <c:strRef>
                  <c:f>'stb0103'!$AL$54</c:f>
                  <c:strCache>
                    <c:ptCount val="1"/>
                  </c:strCache>
                </c:strRef>
              </c:tx>
              <c:dLblPos val="t"/>
              <c:showLegendKey val="0"/>
              <c:showVal val="1"/>
              <c:showCatName val="0"/>
              <c:showSerName val="0"/>
              <c:showPercent val="0"/>
              <c:showBubbleSize val="0"/>
            </c:dLbl>
            <c:dLbl>
              <c:idx val="45"/>
              <c:layout/>
              <c:tx>
                <c:strRef>
                  <c:f>'stb0103'!$AL$55</c:f>
                  <c:strCache>
                    <c:ptCount val="1"/>
                  </c:strCache>
                </c:strRef>
              </c:tx>
              <c:dLblPos val="t"/>
              <c:showLegendKey val="0"/>
              <c:showVal val="1"/>
              <c:showCatName val="0"/>
              <c:showSerName val="0"/>
              <c:showPercent val="0"/>
              <c:showBubbleSize val="0"/>
            </c:dLbl>
            <c:dLbl>
              <c:idx val="46"/>
              <c:layout>
                <c:manualLayout>
                  <c:x val="-2.4411633109619701E-2"/>
                  <c:y val="2.0036253638229876E-2"/>
                </c:manualLayout>
              </c:layout>
              <c:tx>
                <c:strRef>
                  <c:f>'stb0103'!$AL$56</c:f>
                  <c:strCache>
                    <c:ptCount val="1"/>
                    <c:pt idx="0">
                      <c:v>1995</c:v>
                    </c:pt>
                  </c:strCache>
                </c:strRef>
              </c:tx>
              <c:dLblPos val="r"/>
              <c:showLegendKey val="0"/>
              <c:showVal val="1"/>
              <c:showCatName val="0"/>
              <c:showSerName val="0"/>
              <c:showPercent val="0"/>
              <c:showBubbleSize val="0"/>
            </c:dLbl>
            <c:dLbl>
              <c:idx val="47"/>
              <c:layout/>
              <c:tx>
                <c:strRef>
                  <c:f>'stb0103'!$AL$57</c:f>
                  <c:strCache>
                    <c:ptCount val="1"/>
                  </c:strCache>
                </c:strRef>
              </c:tx>
              <c:dLblPos val="t"/>
              <c:showLegendKey val="0"/>
              <c:showVal val="1"/>
              <c:showCatName val="0"/>
              <c:showSerName val="0"/>
              <c:showPercent val="0"/>
              <c:showBubbleSize val="0"/>
            </c:dLbl>
            <c:dLbl>
              <c:idx val="48"/>
              <c:layout/>
              <c:tx>
                <c:strRef>
                  <c:f>'stb0103'!$AL$58</c:f>
                  <c:strCache>
                    <c:ptCount val="1"/>
                  </c:strCache>
                </c:strRef>
              </c:tx>
              <c:dLblPos val="t"/>
              <c:showLegendKey val="0"/>
              <c:showVal val="1"/>
              <c:showCatName val="0"/>
              <c:showSerName val="0"/>
              <c:showPercent val="0"/>
              <c:showBubbleSize val="0"/>
            </c:dLbl>
            <c:dLbl>
              <c:idx val="49"/>
              <c:layout/>
              <c:tx>
                <c:strRef>
                  <c:f>'stb0103'!$AL$59</c:f>
                  <c:strCache>
                    <c:ptCount val="1"/>
                  </c:strCache>
                </c:strRef>
              </c:tx>
              <c:dLblPos val="t"/>
              <c:showLegendKey val="0"/>
              <c:showVal val="1"/>
              <c:showCatName val="0"/>
              <c:showSerName val="0"/>
              <c:showPercent val="0"/>
              <c:showBubbleSize val="0"/>
            </c:dLbl>
            <c:dLbl>
              <c:idx val="50"/>
              <c:layout/>
              <c:tx>
                <c:strRef>
                  <c:f>'stb0103'!$AL$60</c:f>
                  <c:strCache>
                    <c:ptCount val="1"/>
                  </c:strCache>
                </c:strRef>
              </c:tx>
              <c:dLblPos val="t"/>
              <c:showLegendKey val="0"/>
              <c:showVal val="1"/>
              <c:showCatName val="0"/>
              <c:showSerName val="0"/>
              <c:showPercent val="0"/>
              <c:showBubbleSize val="0"/>
            </c:dLbl>
            <c:dLbl>
              <c:idx val="51"/>
              <c:layout>
                <c:manualLayout>
                  <c:x val="-3.6939597315436244E-2"/>
                  <c:y val="-2.9346462411152848E-2"/>
                </c:manualLayout>
              </c:layout>
              <c:tx>
                <c:strRef>
                  <c:f>'stb0103'!$AL$61</c:f>
                  <c:strCache>
                    <c:ptCount val="1"/>
                    <c:pt idx="0">
                      <c:v>2000</c:v>
                    </c:pt>
                  </c:strCache>
                </c:strRef>
              </c:tx>
              <c:dLblPos val="r"/>
              <c:showLegendKey val="0"/>
              <c:showVal val="1"/>
              <c:showCatName val="0"/>
              <c:showSerName val="0"/>
              <c:showPercent val="0"/>
              <c:showBubbleSize val="0"/>
            </c:dLbl>
            <c:dLbl>
              <c:idx val="52"/>
              <c:layout>
                <c:manualLayout>
                  <c:x val="-1.700674663989149E-2"/>
                  <c:y val="-2.6441596761189186E-2"/>
                </c:manualLayout>
              </c:layout>
              <c:tx>
                <c:strRef>
                  <c:f>'stb0103'!$AL$62</c:f>
                  <c:strCache>
                    <c:ptCount val="1"/>
                  </c:strCache>
                </c:strRef>
              </c:tx>
              <c:dLblPos val="r"/>
              <c:showLegendKey val="0"/>
              <c:showVal val="1"/>
              <c:showCatName val="0"/>
              <c:showSerName val="0"/>
              <c:showPercent val="0"/>
              <c:showBubbleSize val="0"/>
            </c:dLbl>
            <c:dLbl>
              <c:idx val="53"/>
              <c:layout/>
              <c:tx>
                <c:strRef>
                  <c:f>'stb0103'!$AL$63</c:f>
                  <c:strCache>
                    <c:ptCount val="1"/>
                  </c:strCache>
                </c:strRef>
              </c:tx>
              <c:dLblPos val="t"/>
              <c:showLegendKey val="0"/>
              <c:showVal val="1"/>
              <c:showCatName val="0"/>
              <c:showSerName val="0"/>
              <c:showPercent val="0"/>
              <c:showBubbleSize val="0"/>
            </c:dLbl>
            <c:dLbl>
              <c:idx val="54"/>
              <c:layout/>
              <c:tx>
                <c:strRef>
                  <c:f>'stb0103'!$AL$64</c:f>
                  <c:strCache>
                    <c:ptCount val="1"/>
                  </c:strCache>
                </c:strRef>
              </c:tx>
              <c:dLblPos val="t"/>
              <c:showLegendKey val="0"/>
              <c:showVal val="1"/>
              <c:showCatName val="0"/>
              <c:showSerName val="0"/>
              <c:showPercent val="0"/>
              <c:showBubbleSize val="0"/>
            </c:dLbl>
            <c:dLbl>
              <c:idx val="55"/>
              <c:layout/>
              <c:tx>
                <c:strRef>
                  <c:f>'stb0103'!$AL$65</c:f>
                  <c:strCache>
                    <c:ptCount val="1"/>
                  </c:strCache>
                </c:strRef>
              </c:tx>
              <c:dLblPos val="t"/>
              <c:showLegendKey val="0"/>
              <c:showVal val="1"/>
              <c:showCatName val="0"/>
              <c:showSerName val="0"/>
              <c:showPercent val="0"/>
              <c:showBubbleSize val="0"/>
            </c:dLbl>
            <c:dLbl>
              <c:idx val="56"/>
              <c:layout>
                <c:manualLayout>
                  <c:x val="-3.5149888143176732E-2"/>
                  <c:y val="-2.9346462411152838E-2"/>
                </c:manualLayout>
              </c:layout>
              <c:tx>
                <c:strRef>
                  <c:f>'stb0103'!$AL$66</c:f>
                  <c:strCache>
                    <c:ptCount val="1"/>
                    <c:pt idx="0">
                      <c:v>2005</c:v>
                    </c:pt>
                  </c:strCache>
                </c:strRef>
              </c:tx>
              <c:dLblPos val="r"/>
              <c:showLegendKey val="0"/>
              <c:showVal val="1"/>
              <c:showCatName val="0"/>
              <c:showSerName val="0"/>
              <c:showPercent val="0"/>
              <c:showBubbleSize val="0"/>
            </c:dLbl>
            <c:dLbl>
              <c:idx val="57"/>
              <c:layout>
                <c:manualLayout>
                  <c:x val="-1.879645581215101E-2"/>
                  <c:y val="-3.2251328061116566E-2"/>
                </c:manualLayout>
              </c:layout>
              <c:tx>
                <c:strRef>
                  <c:f>'stb0103'!$AL$67</c:f>
                  <c:strCache>
                    <c:ptCount val="1"/>
                  </c:strCache>
                </c:strRef>
              </c:tx>
              <c:dLblPos val="r"/>
              <c:showLegendKey val="0"/>
              <c:showVal val="1"/>
              <c:showCatName val="0"/>
              <c:showSerName val="0"/>
              <c:showPercent val="0"/>
              <c:showBubbleSize val="0"/>
            </c:dLbl>
            <c:dLbl>
              <c:idx val="58"/>
              <c:delete val="1"/>
            </c:dLbl>
            <c:dLbl>
              <c:idx val="59"/>
              <c:layout/>
              <c:tx>
                <c:strRef>
                  <c:f>'stb0103'!$AL$69</c:f>
                  <c:strCache>
                    <c:ptCount val="1"/>
                  </c:strCache>
                </c:strRef>
              </c:tx>
              <c:dLblPos val="t"/>
              <c:showLegendKey val="0"/>
              <c:showVal val="1"/>
              <c:showCatName val="0"/>
              <c:showSerName val="0"/>
              <c:showPercent val="0"/>
              <c:showBubbleSize val="0"/>
            </c:dLbl>
            <c:dLbl>
              <c:idx val="60"/>
              <c:layout>
                <c:manualLayout>
                  <c:x val="6.4429530201342341E-4"/>
                  <c:y val="2.6070597384477297E-3"/>
                </c:manualLayout>
              </c:layout>
              <c:tx>
                <c:rich>
                  <a:bodyPr/>
                  <a:lstStyle/>
                  <a:p>
                    <a:r>
                      <a:rPr lang="en-US"/>
                      <a:t>2010</a:t>
                    </a:r>
                  </a:p>
                </c:rich>
              </c:tx>
              <c:dLblPos val="r"/>
              <c:showLegendKey val="0"/>
              <c:showVal val="1"/>
              <c:showCatName val="0"/>
              <c:showSerName val="0"/>
              <c:showPercent val="0"/>
              <c:showBubbleSize val="0"/>
            </c:dLbl>
            <c:dLbl>
              <c:idx val="61"/>
              <c:delete val="1"/>
            </c:dLbl>
            <c:showLegendKey val="0"/>
            <c:showVal val="1"/>
            <c:showCatName val="0"/>
            <c:showSerName val="0"/>
            <c:showPercent val="0"/>
            <c:showBubbleSize val="0"/>
            <c:showLeaderLines val="0"/>
          </c:dLbls>
          <c:xVal>
            <c:numRef>
              <c:f>'stb0103'!$AP$10:$AP$71</c:f>
              <c:numCache>
                <c:formatCode>General</c:formatCode>
                <c:ptCount val="62"/>
                <c:pt idx="0">
                  <c:v>149.19999999999999</c:v>
                </c:pt>
                <c:pt idx="1">
                  <c:v>152.30000000000001</c:v>
                </c:pt>
                <c:pt idx="2">
                  <c:v>154.9</c:v>
                </c:pt>
                <c:pt idx="3">
                  <c:v>157.6</c:v>
                </c:pt>
                <c:pt idx="4">
                  <c:v>160.19999999999999</c:v>
                </c:pt>
                <c:pt idx="5">
                  <c:v>163</c:v>
                </c:pt>
                <c:pt idx="6">
                  <c:v>165.9</c:v>
                </c:pt>
                <c:pt idx="7">
                  <c:v>168.9</c:v>
                </c:pt>
                <c:pt idx="8">
                  <c:v>172</c:v>
                </c:pt>
                <c:pt idx="9">
                  <c:v>174.9</c:v>
                </c:pt>
                <c:pt idx="10">
                  <c:v>177.8</c:v>
                </c:pt>
                <c:pt idx="11">
                  <c:v>180.7</c:v>
                </c:pt>
                <c:pt idx="12">
                  <c:v>183.7</c:v>
                </c:pt>
                <c:pt idx="13">
                  <c:v>186.5</c:v>
                </c:pt>
                <c:pt idx="14">
                  <c:v>189.2</c:v>
                </c:pt>
                <c:pt idx="15">
                  <c:v>191.9</c:v>
                </c:pt>
                <c:pt idx="16">
                  <c:v>194.3</c:v>
                </c:pt>
                <c:pt idx="17">
                  <c:v>196.6</c:v>
                </c:pt>
                <c:pt idx="18">
                  <c:v>198.7</c:v>
                </c:pt>
                <c:pt idx="19">
                  <c:v>200.7</c:v>
                </c:pt>
                <c:pt idx="20">
                  <c:v>202.7</c:v>
                </c:pt>
                <c:pt idx="21">
                  <c:v>205.1</c:v>
                </c:pt>
                <c:pt idx="22">
                  <c:v>207.7</c:v>
                </c:pt>
                <c:pt idx="23">
                  <c:v>209.9</c:v>
                </c:pt>
                <c:pt idx="24">
                  <c:v>211.9</c:v>
                </c:pt>
                <c:pt idx="25">
                  <c:v>213.9</c:v>
                </c:pt>
                <c:pt idx="26">
                  <c:v>216</c:v>
                </c:pt>
                <c:pt idx="27">
                  <c:v>218</c:v>
                </c:pt>
                <c:pt idx="28">
                  <c:v>220.2</c:v>
                </c:pt>
                <c:pt idx="29">
                  <c:v>222.6</c:v>
                </c:pt>
                <c:pt idx="30">
                  <c:v>225.1</c:v>
                </c:pt>
                <c:pt idx="31">
                  <c:v>227.2</c:v>
                </c:pt>
                <c:pt idx="32">
                  <c:v>229.5</c:v>
                </c:pt>
                <c:pt idx="33">
                  <c:v>231.7</c:v>
                </c:pt>
                <c:pt idx="34">
                  <c:v>233.8</c:v>
                </c:pt>
                <c:pt idx="35">
                  <c:v>235.8</c:v>
                </c:pt>
                <c:pt idx="36">
                  <c:v>237.9</c:v>
                </c:pt>
                <c:pt idx="37">
                  <c:v>240.1</c:v>
                </c:pt>
                <c:pt idx="38">
                  <c:v>242.3</c:v>
                </c:pt>
                <c:pt idx="39">
                  <c:v>244.5</c:v>
                </c:pt>
                <c:pt idx="40">
                  <c:v>246.8</c:v>
                </c:pt>
                <c:pt idx="41">
                  <c:v>249.6</c:v>
                </c:pt>
                <c:pt idx="42">
                  <c:v>253</c:v>
                </c:pt>
                <c:pt idx="43">
                  <c:v>256.5</c:v>
                </c:pt>
                <c:pt idx="44">
                  <c:v>259.89999999999998</c:v>
                </c:pt>
                <c:pt idx="45">
                  <c:v>263.10000000000002</c:v>
                </c:pt>
                <c:pt idx="46">
                  <c:v>266.3</c:v>
                </c:pt>
                <c:pt idx="47">
                  <c:v>269.39999999999998</c:v>
                </c:pt>
                <c:pt idx="48">
                  <c:v>272.60000000000002</c:v>
                </c:pt>
                <c:pt idx="49">
                  <c:v>275.89999999999998</c:v>
                </c:pt>
                <c:pt idx="50">
                  <c:v>279</c:v>
                </c:pt>
                <c:pt idx="51">
                  <c:v>282.2</c:v>
                </c:pt>
                <c:pt idx="52">
                  <c:v>285</c:v>
                </c:pt>
                <c:pt idx="53">
                  <c:v>287.7</c:v>
                </c:pt>
                <c:pt idx="54">
                  <c:v>290.2</c:v>
                </c:pt>
                <c:pt idx="55">
                  <c:v>292.89999999999998</c:v>
                </c:pt>
                <c:pt idx="56">
                  <c:v>295.60000000000002</c:v>
                </c:pt>
                <c:pt idx="57">
                  <c:v>298.39999999999998</c:v>
                </c:pt>
                <c:pt idx="58">
                  <c:v>301.39999999999998</c:v>
                </c:pt>
                <c:pt idx="59">
                  <c:v>304.2</c:v>
                </c:pt>
                <c:pt idx="60">
                  <c:v>306.7</c:v>
                </c:pt>
                <c:pt idx="61">
                  <c:v>309.10000000000002</c:v>
                </c:pt>
              </c:numCache>
            </c:numRef>
          </c:xVal>
          <c:yVal>
            <c:numRef>
              <c:f>'stb0103'!$J$10:$J$71</c:f>
              <c:numCache>
                <c:formatCode>General</c:formatCode>
                <c:ptCount val="62"/>
                <c:pt idx="0">
                  <c:v>5613.0004723665561</c:v>
                </c:pt>
                <c:pt idx="1">
                  <c:v>6289.7893245158239</c:v>
                </c:pt>
                <c:pt idx="2">
                  <c:v>6815.3249881908359</c:v>
                </c:pt>
                <c:pt idx="3">
                  <c:v>7064.5640056683987</c:v>
                </c:pt>
                <c:pt idx="4">
                  <c:v>7348.0533774208789</c:v>
                </c:pt>
                <c:pt idx="5">
                  <c:v>7481.8970240906947</c:v>
                </c:pt>
                <c:pt idx="6">
                  <c:v>8150.6636750118096</c:v>
                </c:pt>
                <c:pt idx="7">
                  <c:v>8473.062352385452</c:v>
                </c:pt>
                <c:pt idx="8">
                  <c:v>8470.3197921587143</c:v>
                </c:pt>
                <c:pt idx="9">
                  <c:v>8751.5054322153992</c:v>
                </c:pt>
                <c:pt idx="10">
                  <c:v>9127.3736419461511</c:v>
                </c:pt>
                <c:pt idx="11">
                  <c:v>9409.17808219178</c:v>
                </c:pt>
                <c:pt idx="12">
                  <c:v>9549.5451110061404</c:v>
                </c:pt>
                <c:pt idx="13">
                  <c:v>9942.8346717052427</c:v>
                </c:pt>
                <c:pt idx="14">
                  <c:v>10250.745394426074</c:v>
                </c:pt>
                <c:pt idx="15">
                  <c:v>10534.367973547473</c:v>
                </c:pt>
                <c:pt idx="16">
                  <c:v>10980.481813887576</c:v>
                </c:pt>
                <c:pt idx="17">
                  <c:v>11525.991025035428</c:v>
                </c:pt>
                <c:pt idx="18">
                  <c:v>11943.155880963628</c:v>
                </c:pt>
                <c:pt idx="19">
                  <c:v>12744.188474256023</c:v>
                </c:pt>
                <c:pt idx="20">
                  <c:v>13386.082191780823</c:v>
                </c:pt>
                <c:pt idx="21">
                  <c:v>13944.589041095891</c:v>
                </c:pt>
                <c:pt idx="22">
                  <c:v>14436.131317902693</c:v>
                </c:pt>
                <c:pt idx="23">
                  <c:v>15562.937175247993</c:v>
                </c:pt>
                <c:pt idx="24">
                  <c:v>17308</c:v>
                </c:pt>
                <c:pt idx="25">
                  <c:v>16653</c:v>
                </c:pt>
                <c:pt idx="26">
                  <c:v>16322</c:v>
                </c:pt>
                <c:pt idx="27">
                  <c:v>17461</c:v>
                </c:pt>
                <c:pt idx="28">
                  <c:v>18431</c:v>
                </c:pt>
                <c:pt idx="29">
                  <c:v>18847</c:v>
                </c:pt>
                <c:pt idx="30">
                  <c:v>18513</c:v>
                </c:pt>
                <c:pt idx="31">
                  <c:v>17056</c:v>
                </c:pt>
                <c:pt idx="32">
                  <c:v>16058</c:v>
                </c:pt>
                <c:pt idx="33">
                  <c:v>15296</c:v>
                </c:pt>
                <c:pt idx="34">
                  <c:v>15231</c:v>
                </c:pt>
                <c:pt idx="35">
                  <c:v>15726</c:v>
                </c:pt>
                <c:pt idx="36">
                  <c:v>15726</c:v>
                </c:pt>
                <c:pt idx="37">
                  <c:v>16281</c:v>
                </c:pt>
                <c:pt idx="38">
                  <c:v>16665</c:v>
                </c:pt>
                <c:pt idx="39">
                  <c:v>17283</c:v>
                </c:pt>
                <c:pt idx="40">
                  <c:v>17325</c:v>
                </c:pt>
                <c:pt idx="41">
                  <c:v>16988</c:v>
                </c:pt>
                <c:pt idx="42">
                  <c:v>16714</c:v>
                </c:pt>
                <c:pt idx="43">
                  <c:v>17033</c:v>
                </c:pt>
                <c:pt idx="44">
                  <c:v>17237</c:v>
                </c:pt>
                <c:pt idx="45">
                  <c:v>17718</c:v>
                </c:pt>
                <c:pt idx="46">
                  <c:v>17725</c:v>
                </c:pt>
                <c:pt idx="47">
                  <c:v>18309</c:v>
                </c:pt>
                <c:pt idx="48">
                  <c:v>18620</c:v>
                </c:pt>
                <c:pt idx="49">
                  <c:v>18917</c:v>
                </c:pt>
                <c:pt idx="50">
                  <c:v>19519</c:v>
                </c:pt>
                <c:pt idx="51">
                  <c:v>19701</c:v>
                </c:pt>
                <c:pt idx="52">
                  <c:v>19649</c:v>
                </c:pt>
                <c:pt idx="53">
                  <c:v>19761</c:v>
                </c:pt>
                <c:pt idx="54">
                  <c:v>20034</c:v>
                </c:pt>
                <c:pt idx="55">
                  <c:v>20731</c:v>
                </c:pt>
                <c:pt idx="56">
                  <c:v>20802</c:v>
                </c:pt>
                <c:pt idx="57">
                  <c:v>20687</c:v>
                </c:pt>
                <c:pt idx="58">
                  <c:v>20680</c:v>
                </c:pt>
                <c:pt idx="59">
                  <c:v>19498</c:v>
                </c:pt>
                <c:pt idx="60">
                  <c:v>18771</c:v>
                </c:pt>
                <c:pt idx="61" formatCode="#,##0">
                  <c:v>19180</c:v>
                </c:pt>
              </c:numCache>
            </c:numRef>
          </c:yVal>
          <c:smooth val="0"/>
        </c:ser>
        <c:dLbls>
          <c:showLegendKey val="0"/>
          <c:showVal val="0"/>
          <c:showCatName val="0"/>
          <c:showSerName val="0"/>
          <c:showPercent val="0"/>
          <c:showBubbleSize val="0"/>
        </c:dLbls>
        <c:axId val="76590080"/>
        <c:axId val="76596352"/>
      </c:scatterChart>
      <c:valAx>
        <c:axId val="76590080"/>
        <c:scaling>
          <c:orientation val="minMax"/>
          <c:min val="148"/>
        </c:scaling>
        <c:delete val="0"/>
        <c:axPos val="b"/>
        <c:title>
          <c:tx>
            <c:rich>
              <a:bodyPr/>
              <a:lstStyle/>
              <a:p>
                <a:pPr>
                  <a:defRPr/>
                </a:pPr>
                <a:r>
                  <a:rPr lang="en-US"/>
                  <a:t>US Population, Millions</a:t>
                </a:r>
              </a:p>
            </c:rich>
          </c:tx>
          <c:layout/>
          <c:overlay val="0"/>
        </c:title>
        <c:numFmt formatCode="General" sourceLinked="1"/>
        <c:majorTickMark val="out"/>
        <c:minorTickMark val="none"/>
        <c:tickLblPos val="nextTo"/>
        <c:crossAx val="76596352"/>
        <c:crosses val="autoZero"/>
        <c:crossBetween val="midCat"/>
      </c:valAx>
      <c:valAx>
        <c:axId val="76596352"/>
        <c:scaling>
          <c:orientation val="minMax"/>
          <c:max val="21000"/>
          <c:min val="5000"/>
        </c:scaling>
        <c:delete val="0"/>
        <c:axPos val="l"/>
        <c:majorGridlines/>
        <c:title>
          <c:tx>
            <c:rich>
              <a:bodyPr rot="-5400000" vert="horz"/>
              <a:lstStyle/>
              <a:p>
                <a:pPr>
                  <a:defRPr/>
                </a:pPr>
                <a:r>
                  <a:rPr lang="en-US"/>
                  <a:t>Oil Consumption (kbpd)</a:t>
                </a:r>
              </a:p>
            </c:rich>
          </c:tx>
          <c:layout/>
          <c:overlay val="0"/>
        </c:title>
        <c:numFmt formatCode="#,##0" sourceLinked="0"/>
        <c:majorTickMark val="out"/>
        <c:minorTickMark val="none"/>
        <c:tickLblPos val="nextTo"/>
        <c:crossAx val="76590080"/>
        <c:crosses val="autoZero"/>
        <c:crossBetween val="midCat"/>
      </c:valAx>
    </c:plotArea>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Real and Nominal Annual Oil Prices, </a:t>
            </a:r>
            <a:r>
              <a:rPr lang="en-US" dirty="0" smtClean="0"/>
              <a:t>1946-2011, With</a:t>
            </a:r>
            <a:r>
              <a:rPr lang="en-US" baseline="0" dirty="0" smtClean="0"/>
              <a:t> Shocks</a:t>
            </a:r>
            <a:endParaRPr lang="en-US" dirty="0"/>
          </a:p>
        </c:rich>
      </c:tx>
      <c:layout/>
      <c:overlay val="0"/>
    </c:title>
    <c:autoTitleDeleted val="0"/>
    <c:plotArea>
      <c:layout/>
      <c:lineChart>
        <c:grouping val="standard"/>
        <c:varyColors val="0"/>
        <c:ser>
          <c:idx val="0"/>
          <c:order val="0"/>
          <c:tx>
            <c:v>Nominal Oil Prices</c:v>
          </c:tx>
          <c:cat>
            <c:numRef>
              <c:f>Sheet1!$E$6:$E$71</c:f>
              <c:numCache>
                <c:formatCode>General</c:formatCode>
                <c:ptCount val="66"/>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numCache>
            </c:numRef>
          </c:cat>
          <c:val>
            <c:numRef>
              <c:f>Sheet1!$F$6:$F$71</c:f>
              <c:numCache>
                <c:formatCode>"$"#,##0.00_);[Red]\("$"#,##0.00\)</c:formatCode>
                <c:ptCount val="66"/>
                <c:pt idx="0">
                  <c:v>1.63</c:v>
                </c:pt>
                <c:pt idx="1">
                  <c:v>2.16</c:v>
                </c:pt>
                <c:pt idx="2">
                  <c:v>2.77</c:v>
                </c:pt>
                <c:pt idx="3">
                  <c:v>2.77</c:v>
                </c:pt>
                <c:pt idx="4">
                  <c:v>2.77</c:v>
                </c:pt>
                <c:pt idx="5">
                  <c:v>2.77</c:v>
                </c:pt>
                <c:pt idx="6">
                  <c:v>2.77</c:v>
                </c:pt>
                <c:pt idx="7">
                  <c:v>2.92</c:v>
                </c:pt>
                <c:pt idx="8">
                  <c:v>2.99</c:v>
                </c:pt>
                <c:pt idx="9">
                  <c:v>2.93</c:v>
                </c:pt>
                <c:pt idx="10">
                  <c:v>2.94</c:v>
                </c:pt>
                <c:pt idx="11">
                  <c:v>3.14</c:v>
                </c:pt>
                <c:pt idx="12">
                  <c:v>3</c:v>
                </c:pt>
                <c:pt idx="13">
                  <c:v>3</c:v>
                </c:pt>
                <c:pt idx="14">
                  <c:v>2.91</c:v>
                </c:pt>
                <c:pt idx="15">
                  <c:v>2.85</c:v>
                </c:pt>
                <c:pt idx="16">
                  <c:v>2.85</c:v>
                </c:pt>
                <c:pt idx="17">
                  <c:v>2.91</c:v>
                </c:pt>
                <c:pt idx="18">
                  <c:v>3</c:v>
                </c:pt>
                <c:pt idx="19">
                  <c:v>3.01</c:v>
                </c:pt>
                <c:pt idx="20">
                  <c:v>3.1</c:v>
                </c:pt>
                <c:pt idx="21">
                  <c:v>3.12</c:v>
                </c:pt>
                <c:pt idx="22">
                  <c:v>3.18</c:v>
                </c:pt>
                <c:pt idx="23">
                  <c:v>3.32</c:v>
                </c:pt>
                <c:pt idx="24">
                  <c:v>3.39</c:v>
                </c:pt>
                <c:pt idx="25">
                  <c:v>3.6</c:v>
                </c:pt>
                <c:pt idx="26">
                  <c:v>3.6</c:v>
                </c:pt>
                <c:pt idx="27">
                  <c:v>4.75</c:v>
                </c:pt>
                <c:pt idx="28">
                  <c:v>9.35</c:v>
                </c:pt>
                <c:pt idx="29">
                  <c:v>12.21</c:v>
                </c:pt>
                <c:pt idx="30">
                  <c:v>13.1</c:v>
                </c:pt>
                <c:pt idx="31">
                  <c:v>14.4</c:v>
                </c:pt>
                <c:pt idx="32">
                  <c:v>14.95</c:v>
                </c:pt>
                <c:pt idx="33">
                  <c:v>25.1</c:v>
                </c:pt>
                <c:pt idx="34">
                  <c:v>37.42</c:v>
                </c:pt>
                <c:pt idx="35">
                  <c:v>35.75</c:v>
                </c:pt>
                <c:pt idx="36">
                  <c:v>31.83</c:v>
                </c:pt>
                <c:pt idx="37">
                  <c:v>29.08</c:v>
                </c:pt>
                <c:pt idx="38">
                  <c:v>28.75</c:v>
                </c:pt>
                <c:pt idx="39">
                  <c:v>26.92</c:v>
                </c:pt>
                <c:pt idx="40">
                  <c:v>14.44</c:v>
                </c:pt>
                <c:pt idx="41">
                  <c:v>17.75</c:v>
                </c:pt>
                <c:pt idx="42">
                  <c:v>14.87</c:v>
                </c:pt>
                <c:pt idx="43">
                  <c:v>18.329999999999998</c:v>
                </c:pt>
                <c:pt idx="44">
                  <c:v>23.19</c:v>
                </c:pt>
                <c:pt idx="45">
                  <c:v>20.2</c:v>
                </c:pt>
                <c:pt idx="46">
                  <c:v>19.25</c:v>
                </c:pt>
                <c:pt idx="47">
                  <c:v>16.75</c:v>
                </c:pt>
                <c:pt idx="48">
                  <c:v>15.66</c:v>
                </c:pt>
                <c:pt idx="49">
                  <c:v>16.75</c:v>
                </c:pt>
                <c:pt idx="50">
                  <c:v>20.46</c:v>
                </c:pt>
                <c:pt idx="51">
                  <c:v>18.64</c:v>
                </c:pt>
                <c:pt idx="52">
                  <c:v>11.91</c:v>
                </c:pt>
                <c:pt idx="53">
                  <c:v>16.559999999999999</c:v>
                </c:pt>
                <c:pt idx="54">
                  <c:v>27.39</c:v>
                </c:pt>
                <c:pt idx="55">
                  <c:v>23</c:v>
                </c:pt>
                <c:pt idx="56">
                  <c:v>22.81</c:v>
                </c:pt>
                <c:pt idx="57">
                  <c:v>27.69</c:v>
                </c:pt>
                <c:pt idx="58">
                  <c:v>37.659999999999997</c:v>
                </c:pt>
                <c:pt idx="59">
                  <c:v>50.04</c:v>
                </c:pt>
                <c:pt idx="60">
                  <c:v>58.3</c:v>
                </c:pt>
                <c:pt idx="61">
                  <c:v>64.2</c:v>
                </c:pt>
                <c:pt idx="62">
                  <c:v>91.48</c:v>
                </c:pt>
                <c:pt idx="63">
                  <c:v>53.48</c:v>
                </c:pt>
                <c:pt idx="64">
                  <c:v>71.209999999999994</c:v>
                </c:pt>
                <c:pt idx="65">
                  <c:v>86.84</c:v>
                </c:pt>
              </c:numCache>
            </c:numRef>
          </c:val>
          <c:smooth val="0"/>
        </c:ser>
        <c:ser>
          <c:idx val="1"/>
          <c:order val="1"/>
          <c:tx>
            <c:v>Real Oil Prices</c:v>
          </c:tx>
          <c:cat>
            <c:numRef>
              <c:f>Sheet1!$E$6:$E$71</c:f>
              <c:numCache>
                <c:formatCode>General</c:formatCode>
                <c:ptCount val="66"/>
                <c:pt idx="0">
                  <c:v>1946</c:v>
                </c:pt>
                <c:pt idx="1">
                  <c:v>1947</c:v>
                </c:pt>
                <c:pt idx="2">
                  <c:v>1948</c:v>
                </c:pt>
                <c:pt idx="3">
                  <c:v>1949</c:v>
                </c:pt>
                <c:pt idx="4">
                  <c:v>1950</c:v>
                </c:pt>
                <c:pt idx="5">
                  <c:v>1951</c:v>
                </c:pt>
                <c:pt idx="6">
                  <c:v>1952</c:v>
                </c:pt>
                <c:pt idx="7">
                  <c:v>1953</c:v>
                </c:pt>
                <c:pt idx="8">
                  <c:v>1954</c:v>
                </c:pt>
                <c:pt idx="9">
                  <c:v>1955</c:v>
                </c:pt>
                <c:pt idx="10">
                  <c:v>1956</c:v>
                </c:pt>
                <c:pt idx="11">
                  <c:v>1957</c:v>
                </c:pt>
                <c:pt idx="12">
                  <c:v>1958</c:v>
                </c:pt>
                <c:pt idx="13">
                  <c:v>1959</c:v>
                </c:pt>
                <c:pt idx="14">
                  <c:v>1960</c:v>
                </c:pt>
                <c:pt idx="15">
                  <c:v>1961</c:v>
                </c:pt>
                <c:pt idx="16">
                  <c:v>1962</c:v>
                </c:pt>
                <c:pt idx="17">
                  <c:v>1963</c:v>
                </c:pt>
                <c:pt idx="18">
                  <c:v>1964</c:v>
                </c:pt>
                <c:pt idx="19">
                  <c:v>1965</c:v>
                </c:pt>
                <c:pt idx="20">
                  <c:v>1966</c:v>
                </c:pt>
                <c:pt idx="21">
                  <c:v>1967</c:v>
                </c:pt>
                <c:pt idx="22">
                  <c:v>1968</c:v>
                </c:pt>
                <c:pt idx="23">
                  <c:v>1969</c:v>
                </c:pt>
                <c:pt idx="24">
                  <c:v>1970</c:v>
                </c:pt>
                <c:pt idx="25">
                  <c:v>1971</c:v>
                </c:pt>
                <c:pt idx="26">
                  <c:v>1972</c:v>
                </c:pt>
                <c:pt idx="27">
                  <c:v>1973</c:v>
                </c:pt>
                <c:pt idx="28">
                  <c:v>1974</c:v>
                </c:pt>
                <c:pt idx="29">
                  <c:v>1975</c:v>
                </c:pt>
                <c:pt idx="30">
                  <c:v>1976</c:v>
                </c:pt>
                <c:pt idx="31">
                  <c:v>1977</c:v>
                </c:pt>
                <c:pt idx="32">
                  <c:v>1978</c:v>
                </c:pt>
                <c:pt idx="33">
                  <c:v>1979</c:v>
                </c:pt>
                <c:pt idx="34">
                  <c:v>1980</c:v>
                </c:pt>
                <c:pt idx="35">
                  <c:v>1981</c:v>
                </c:pt>
                <c:pt idx="36">
                  <c:v>1982</c:v>
                </c:pt>
                <c:pt idx="37">
                  <c:v>1983</c:v>
                </c:pt>
                <c:pt idx="38">
                  <c:v>1984</c:v>
                </c:pt>
                <c:pt idx="39">
                  <c:v>1985</c:v>
                </c:pt>
                <c:pt idx="40">
                  <c:v>1986</c:v>
                </c:pt>
                <c:pt idx="41">
                  <c:v>1987</c:v>
                </c:pt>
                <c:pt idx="42">
                  <c:v>1988</c:v>
                </c:pt>
                <c:pt idx="43">
                  <c:v>1989</c:v>
                </c:pt>
                <c:pt idx="44">
                  <c:v>1990</c:v>
                </c:pt>
                <c:pt idx="45">
                  <c:v>1991</c:v>
                </c:pt>
                <c:pt idx="46">
                  <c:v>1992</c:v>
                </c:pt>
                <c:pt idx="47">
                  <c:v>1993</c:v>
                </c:pt>
                <c:pt idx="48">
                  <c:v>1994</c:v>
                </c:pt>
                <c:pt idx="49">
                  <c:v>1995</c:v>
                </c:pt>
                <c:pt idx="50">
                  <c:v>1996</c:v>
                </c:pt>
                <c:pt idx="51">
                  <c:v>1997</c:v>
                </c:pt>
                <c:pt idx="52">
                  <c:v>1998</c:v>
                </c:pt>
                <c:pt idx="53">
                  <c:v>1999</c:v>
                </c:pt>
                <c:pt idx="54">
                  <c:v>2000</c:v>
                </c:pt>
                <c:pt idx="55">
                  <c:v>2001</c:v>
                </c:pt>
                <c:pt idx="56">
                  <c:v>2002</c:v>
                </c:pt>
                <c:pt idx="57">
                  <c:v>2003</c:v>
                </c:pt>
                <c:pt idx="58">
                  <c:v>2004</c:v>
                </c:pt>
                <c:pt idx="59">
                  <c:v>2005</c:v>
                </c:pt>
                <c:pt idx="60">
                  <c:v>2006</c:v>
                </c:pt>
                <c:pt idx="61">
                  <c:v>2007</c:v>
                </c:pt>
                <c:pt idx="62">
                  <c:v>2008</c:v>
                </c:pt>
                <c:pt idx="63">
                  <c:v>2009</c:v>
                </c:pt>
                <c:pt idx="64">
                  <c:v>2010</c:v>
                </c:pt>
                <c:pt idx="65">
                  <c:v>2011</c:v>
                </c:pt>
              </c:numCache>
            </c:numRef>
          </c:cat>
          <c:val>
            <c:numRef>
              <c:f>Sheet1!$G$6:$G$71</c:f>
              <c:numCache>
                <c:formatCode>"$"#,##0.00_);[Red]\("$"#,##0.00\)</c:formatCode>
                <c:ptCount val="66"/>
                <c:pt idx="0">
                  <c:v>18.489999999999998</c:v>
                </c:pt>
                <c:pt idx="1">
                  <c:v>21.73</c:v>
                </c:pt>
                <c:pt idx="2">
                  <c:v>25.92</c:v>
                </c:pt>
                <c:pt idx="3">
                  <c:v>26.17</c:v>
                </c:pt>
                <c:pt idx="4">
                  <c:v>25.9</c:v>
                </c:pt>
                <c:pt idx="5">
                  <c:v>24</c:v>
                </c:pt>
                <c:pt idx="6">
                  <c:v>23.47</c:v>
                </c:pt>
                <c:pt idx="7">
                  <c:v>24.5</c:v>
                </c:pt>
                <c:pt idx="8">
                  <c:v>25.04</c:v>
                </c:pt>
                <c:pt idx="9">
                  <c:v>24.57</c:v>
                </c:pt>
                <c:pt idx="10">
                  <c:v>24.35</c:v>
                </c:pt>
                <c:pt idx="11">
                  <c:v>25.12</c:v>
                </c:pt>
                <c:pt idx="12">
                  <c:v>23.38</c:v>
                </c:pt>
                <c:pt idx="13">
                  <c:v>23.15</c:v>
                </c:pt>
                <c:pt idx="14">
                  <c:v>22.15</c:v>
                </c:pt>
                <c:pt idx="15">
                  <c:v>21.44</c:v>
                </c:pt>
                <c:pt idx="16">
                  <c:v>21.19</c:v>
                </c:pt>
                <c:pt idx="17">
                  <c:v>21.39</c:v>
                </c:pt>
                <c:pt idx="18">
                  <c:v>21.75</c:v>
                </c:pt>
                <c:pt idx="19">
                  <c:v>21.47</c:v>
                </c:pt>
                <c:pt idx="20">
                  <c:v>21.48</c:v>
                </c:pt>
                <c:pt idx="21">
                  <c:v>21.04</c:v>
                </c:pt>
                <c:pt idx="22">
                  <c:v>20.53</c:v>
                </c:pt>
                <c:pt idx="23">
                  <c:v>20.36</c:v>
                </c:pt>
                <c:pt idx="24">
                  <c:v>19.649999999999999</c:v>
                </c:pt>
                <c:pt idx="25">
                  <c:v>20</c:v>
                </c:pt>
                <c:pt idx="26">
                  <c:v>21.44</c:v>
                </c:pt>
                <c:pt idx="27">
                  <c:v>23.87</c:v>
                </c:pt>
                <c:pt idx="28">
                  <c:v>42.58</c:v>
                </c:pt>
                <c:pt idx="29">
                  <c:v>51</c:v>
                </c:pt>
                <c:pt idx="30">
                  <c:v>51.78</c:v>
                </c:pt>
                <c:pt idx="31">
                  <c:v>53.41</c:v>
                </c:pt>
                <c:pt idx="32">
                  <c:v>51.58</c:v>
                </c:pt>
                <c:pt idx="33">
                  <c:v>77.05</c:v>
                </c:pt>
                <c:pt idx="34">
                  <c:v>102.26</c:v>
                </c:pt>
                <c:pt idx="35">
                  <c:v>88.55</c:v>
                </c:pt>
                <c:pt idx="36">
                  <c:v>74.239999999999995</c:v>
                </c:pt>
                <c:pt idx="37">
                  <c:v>65.69</c:v>
                </c:pt>
                <c:pt idx="38">
                  <c:v>62.26</c:v>
                </c:pt>
                <c:pt idx="39">
                  <c:v>56.28</c:v>
                </c:pt>
                <c:pt idx="40">
                  <c:v>29.62</c:v>
                </c:pt>
                <c:pt idx="41">
                  <c:v>35.130000000000003</c:v>
                </c:pt>
                <c:pt idx="42">
                  <c:v>28.32</c:v>
                </c:pt>
                <c:pt idx="43">
                  <c:v>33.24</c:v>
                </c:pt>
                <c:pt idx="44">
                  <c:v>39.799999999999997</c:v>
                </c:pt>
                <c:pt idx="45">
                  <c:v>33.36</c:v>
                </c:pt>
                <c:pt idx="46">
                  <c:v>30.85</c:v>
                </c:pt>
                <c:pt idx="47">
                  <c:v>26.09</c:v>
                </c:pt>
                <c:pt idx="48">
                  <c:v>23.76</c:v>
                </c:pt>
                <c:pt idx="49">
                  <c:v>24.73</c:v>
                </c:pt>
                <c:pt idx="50">
                  <c:v>29.32</c:v>
                </c:pt>
                <c:pt idx="51">
                  <c:v>26.12</c:v>
                </c:pt>
                <c:pt idx="52">
                  <c:v>16.440000000000001</c:v>
                </c:pt>
                <c:pt idx="53">
                  <c:v>22.3</c:v>
                </c:pt>
                <c:pt idx="54">
                  <c:v>35.76</c:v>
                </c:pt>
                <c:pt idx="55">
                  <c:v>29.23</c:v>
                </c:pt>
                <c:pt idx="56">
                  <c:v>28.5</c:v>
                </c:pt>
                <c:pt idx="57">
                  <c:v>33.86</c:v>
                </c:pt>
                <c:pt idx="58">
                  <c:v>44.81</c:v>
                </c:pt>
                <c:pt idx="59">
                  <c:v>57.57</c:v>
                </c:pt>
                <c:pt idx="60">
                  <c:v>65.03</c:v>
                </c:pt>
                <c:pt idx="61">
                  <c:v>69.510000000000005</c:v>
                </c:pt>
                <c:pt idx="62">
                  <c:v>95.25</c:v>
                </c:pt>
                <c:pt idx="63">
                  <c:v>55.96</c:v>
                </c:pt>
                <c:pt idx="64">
                  <c:v>73.44</c:v>
                </c:pt>
                <c:pt idx="65" formatCode="General">
                  <c:v>86.84</c:v>
                </c:pt>
              </c:numCache>
            </c:numRef>
          </c:val>
          <c:smooth val="0"/>
        </c:ser>
        <c:dLbls>
          <c:showLegendKey val="0"/>
          <c:showVal val="0"/>
          <c:showCatName val="0"/>
          <c:showSerName val="0"/>
          <c:showPercent val="0"/>
          <c:showBubbleSize val="0"/>
        </c:dLbls>
        <c:marker val="1"/>
        <c:smooth val="0"/>
        <c:axId val="114245632"/>
        <c:axId val="114247168"/>
      </c:lineChart>
      <c:catAx>
        <c:axId val="114245632"/>
        <c:scaling>
          <c:orientation val="minMax"/>
        </c:scaling>
        <c:delete val="0"/>
        <c:axPos val="b"/>
        <c:numFmt formatCode="General" sourceLinked="1"/>
        <c:majorTickMark val="out"/>
        <c:minorTickMark val="none"/>
        <c:tickLblPos val="nextTo"/>
        <c:crossAx val="114247168"/>
        <c:crosses val="autoZero"/>
        <c:auto val="1"/>
        <c:lblAlgn val="ctr"/>
        <c:lblOffset val="100"/>
        <c:noMultiLvlLbl val="0"/>
      </c:catAx>
      <c:valAx>
        <c:axId val="114247168"/>
        <c:scaling>
          <c:orientation val="minMax"/>
        </c:scaling>
        <c:delete val="0"/>
        <c:axPos val="l"/>
        <c:majorGridlines/>
        <c:title>
          <c:tx>
            <c:rich>
              <a:bodyPr rot="-5400000" vert="horz"/>
              <a:lstStyle/>
              <a:p>
                <a:pPr>
                  <a:defRPr/>
                </a:pPr>
                <a:r>
                  <a:rPr lang="en-US"/>
                  <a:t>Price of a Barrel of Oil</a:t>
                </a:r>
              </a:p>
            </c:rich>
          </c:tx>
          <c:layout/>
          <c:overlay val="0"/>
        </c:title>
        <c:numFmt formatCode="&quot;$&quot;#,##0.00_);[Red]\(&quot;$&quot;#,##0.00\)" sourceLinked="1"/>
        <c:majorTickMark val="out"/>
        <c:minorTickMark val="none"/>
        <c:tickLblPos val="nextTo"/>
        <c:crossAx val="114245632"/>
        <c:crosses val="autoZero"/>
        <c:crossBetween val="between"/>
      </c:valAx>
    </c:plotArea>
    <c:legend>
      <c:legendPos val="t"/>
      <c:layout/>
      <c:overlay val="0"/>
    </c:legend>
    <c:plotVisOnly val="1"/>
    <c:dispBlanksAs val="gap"/>
    <c:showDLblsOverMax val="0"/>
  </c:chart>
  <c:externalData r:id="rId2">
    <c:autoUpdate val="0"/>
  </c:externalData>
  <c:userShapes r:id="rId3"/>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lineChart>
        <c:grouping val="standard"/>
        <c:varyColors val="0"/>
        <c:ser>
          <c:idx val="0"/>
          <c:order val="0"/>
          <c:tx>
            <c:v>US Oil Production (kbpd)</c:v>
          </c:tx>
          <c:marker>
            <c:symbol val="none"/>
          </c:marker>
          <c:cat>
            <c:numRef>
              <c:f>'[MCRFPUS2a.xls]Data 1'!$A$4:$A$114</c:f>
              <c:numCache>
                <c:formatCode>yyyy</c:formatCode>
                <c:ptCount val="111"/>
                <c:pt idx="0">
                  <c:v>182</c:v>
                </c:pt>
                <c:pt idx="1">
                  <c:v>547</c:v>
                </c:pt>
                <c:pt idx="2">
                  <c:v>912</c:v>
                </c:pt>
                <c:pt idx="3">
                  <c:v>1277</c:v>
                </c:pt>
                <c:pt idx="4">
                  <c:v>1643</c:v>
                </c:pt>
                <c:pt idx="5">
                  <c:v>2008</c:v>
                </c:pt>
                <c:pt idx="6">
                  <c:v>2373</c:v>
                </c:pt>
                <c:pt idx="7">
                  <c:v>2738</c:v>
                </c:pt>
                <c:pt idx="8">
                  <c:v>3104</c:v>
                </c:pt>
                <c:pt idx="9">
                  <c:v>3469</c:v>
                </c:pt>
                <c:pt idx="10">
                  <c:v>3834</c:v>
                </c:pt>
                <c:pt idx="11">
                  <c:v>4199</c:v>
                </c:pt>
                <c:pt idx="12">
                  <c:v>4565</c:v>
                </c:pt>
                <c:pt idx="13">
                  <c:v>4930</c:v>
                </c:pt>
                <c:pt idx="14">
                  <c:v>5295</c:v>
                </c:pt>
                <c:pt idx="15">
                  <c:v>5660</c:v>
                </c:pt>
                <c:pt idx="16">
                  <c:v>6026</c:v>
                </c:pt>
                <c:pt idx="17">
                  <c:v>6391</c:v>
                </c:pt>
                <c:pt idx="18">
                  <c:v>6756</c:v>
                </c:pt>
                <c:pt idx="19">
                  <c:v>7121</c:v>
                </c:pt>
                <c:pt idx="20">
                  <c:v>7487</c:v>
                </c:pt>
                <c:pt idx="21">
                  <c:v>7852</c:v>
                </c:pt>
                <c:pt idx="22">
                  <c:v>8217</c:v>
                </c:pt>
                <c:pt idx="23">
                  <c:v>8582</c:v>
                </c:pt>
                <c:pt idx="24">
                  <c:v>8948</c:v>
                </c:pt>
                <c:pt idx="25">
                  <c:v>9313</c:v>
                </c:pt>
                <c:pt idx="26">
                  <c:v>9678</c:v>
                </c:pt>
                <c:pt idx="27">
                  <c:v>10043</c:v>
                </c:pt>
                <c:pt idx="28">
                  <c:v>10409</c:v>
                </c:pt>
                <c:pt idx="29">
                  <c:v>10774</c:v>
                </c:pt>
                <c:pt idx="30">
                  <c:v>11139</c:v>
                </c:pt>
                <c:pt idx="31">
                  <c:v>11504</c:v>
                </c:pt>
                <c:pt idx="32">
                  <c:v>11870</c:v>
                </c:pt>
                <c:pt idx="33">
                  <c:v>12235</c:v>
                </c:pt>
                <c:pt idx="34">
                  <c:v>12600</c:v>
                </c:pt>
                <c:pt idx="35">
                  <c:v>12965</c:v>
                </c:pt>
                <c:pt idx="36">
                  <c:v>13331</c:v>
                </c:pt>
                <c:pt idx="37">
                  <c:v>13696</c:v>
                </c:pt>
                <c:pt idx="38">
                  <c:v>14061</c:v>
                </c:pt>
                <c:pt idx="39">
                  <c:v>14426</c:v>
                </c:pt>
                <c:pt idx="40">
                  <c:v>14792</c:v>
                </c:pt>
                <c:pt idx="41">
                  <c:v>15157</c:v>
                </c:pt>
                <c:pt idx="42">
                  <c:v>15522</c:v>
                </c:pt>
                <c:pt idx="43">
                  <c:v>15887</c:v>
                </c:pt>
                <c:pt idx="44">
                  <c:v>16253</c:v>
                </c:pt>
                <c:pt idx="45">
                  <c:v>16618</c:v>
                </c:pt>
                <c:pt idx="46">
                  <c:v>16983</c:v>
                </c:pt>
                <c:pt idx="47">
                  <c:v>17348</c:v>
                </c:pt>
                <c:pt idx="48">
                  <c:v>17714</c:v>
                </c:pt>
                <c:pt idx="49">
                  <c:v>18079</c:v>
                </c:pt>
                <c:pt idx="50">
                  <c:v>18444</c:v>
                </c:pt>
                <c:pt idx="51">
                  <c:v>18809</c:v>
                </c:pt>
                <c:pt idx="52">
                  <c:v>19175</c:v>
                </c:pt>
                <c:pt idx="53">
                  <c:v>19540</c:v>
                </c:pt>
                <c:pt idx="54">
                  <c:v>19905</c:v>
                </c:pt>
                <c:pt idx="55">
                  <c:v>20270</c:v>
                </c:pt>
                <c:pt idx="56">
                  <c:v>20636</c:v>
                </c:pt>
                <c:pt idx="57">
                  <c:v>21001</c:v>
                </c:pt>
                <c:pt idx="58">
                  <c:v>21366</c:v>
                </c:pt>
                <c:pt idx="59">
                  <c:v>21731</c:v>
                </c:pt>
                <c:pt idx="60">
                  <c:v>22097</c:v>
                </c:pt>
                <c:pt idx="61">
                  <c:v>22462</c:v>
                </c:pt>
                <c:pt idx="62">
                  <c:v>22827</c:v>
                </c:pt>
                <c:pt idx="63">
                  <c:v>23192</c:v>
                </c:pt>
                <c:pt idx="64">
                  <c:v>23558</c:v>
                </c:pt>
                <c:pt idx="65">
                  <c:v>23923</c:v>
                </c:pt>
                <c:pt idx="66">
                  <c:v>24288</c:v>
                </c:pt>
                <c:pt idx="67">
                  <c:v>24653</c:v>
                </c:pt>
                <c:pt idx="68">
                  <c:v>25019</c:v>
                </c:pt>
                <c:pt idx="69">
                  <c:v>25384</c:v>
                </c:pt>
                <c:pt idx="70">
                  <c:v>25749</c:v>
                </c:pt>
                <c:pt idx="71">
                  <c:v>26114</c:v>
                </c:pt>
                <c:pt idx="72">
                  <c:v>26480</c:v>
                </c:pt>
                <c:pt idx="73">
                  <c:v>26845</c:v>
                </c:pt>
                <c:pt idx="74">
                  <c:v>27210</c:v>
                </c:pt>
                <c:pt idx="75">
                  <c:v>27575</c:v>
                </c:pt>
                <c:pt idx="76">
                  <c:v>27941</c:v>
                </c:pt>
                <c:pt idx="77">
                  <c:v>28306</c:v>
                </c:pt>
                <c:pt idx="78">
                  <c:v>28671</c:v>
                </c:pt>
                <c:pt idx="79">
                  <c:v>29036</c:v>
                </c:pt>
                <c:pt idx="80">
                  <c:v>29402</c:v>
                </c:pt>
                <c:pt idx="81">
                  <c:v>29767</c:v>
                </c:pt>
                <c:pt idx="82">
                  <c:v>30132</c:v>
                </c:pt>
                <c:pt idx="83">
                  <c:v>30497</c:v>
                </c:pt>
                <c:pt idx="84">
                  <c:v>30863</c:v>
                </c:pt>
                <c:pt idx="85">
                  <c:v>31228</c:v>
                </c:pt>
                <c:pt idx="86">
                  <c:v>31593</c:v>
                </c:pt>
                <c:pt idx="87">
                  <c:v>31958</c:v>
                </c:pt>
                <c:pt idx="88">
                  <c:v>32324</c:v>
                </c:pt>
                <c:pt idx="89">
                  <c:v>32689</c:v>
                </c:pt>
                <c:pt idx="90">
                  <c:v>33054</c:v>
                </c:pt>
                <c:pt idx="91">
                  <c:v>33419</c:v>
                </c:pt>
                <c:pt idx="92">
                  <c:v>33785</c:v>
                </c:pt>
                <c:pt idx="93">
                  <c:v>34150</c:v>
                </c:pt>
                <c:pt idx="94">
                  <c:v>34515</c:v>
                </c:pt>
                <c:pt idx="95">
                  <c:v>34880</c:v>
                </c:pt>
                <c:pt idx="96">
                  <c:v>35246</c:v>
                </c:pt>
                <c:pt idx="97">
                  <c:v>35611</c:v>
                </c:pt>
                <c:pt idx="98">
                  <c:v>35976</c:v>
                </c:pt>
                <c:pt idx="99">
                  <c:v>36341</c:v>
                </c:pt>
                <c:pt idx="100">
                  <c:v>36707</c:v>
                </c:pt>
                <c:pt idx="101">
                  <c:v>37072</c:v>
                </c:pt>
                <c:pt idx="102">
                  <c:v>37437</c:v>
                </c:pt>
                <c:pt idx="103">
                  <c:v>37802</c:v>
                </c:pt>
                <c:pt idx="104">
                  <c:v>38168</c:v>
                </c:pt>
                <c:pt idx="105">
                  <c:v>38533</c:v>
                </c:pt>
                <c:pt idx="106">
                  <c:v>38898</c:v>
                </c:pt>
                <c:pt idx="107">
                  <c:v>39263</c:v>
                </c:pt>
                <c:pt idx="108">
                  <c:v>39629</c:v>
                </c:pt>
                <c:pt idx="109">
                  <c:v>39994</c:v>
                </c:pt>
                <c:pt idx="110">
                  <c:v>40359</c:v>
                </c:pt>
              </c:numCache>
            </c:numRef>
          </c:cat>
          <c:val>
            <c:numRef>
              <c:f>'[MCRFPUS2a.xls]Data 1'!$B$4:$B$114</c:f>
              <c:numCache>
                <c:formatCode>General</c:formatCode>
                <c:ptCount val="111"/>
                <c:pt idx="0">
                  <c:v>174</c:v>
                </c:pt>
                <c:pt idx="1">
                  <c:v>190</c:v>
                </c:pt>
                <c:pt idx="2">
                  <c:v>243</c:v>
                </c:pt>
                <c:pt idx="3">
                  <c:v>275</c:v>
                </c:pt>
                <c:pt idx="4">
                  <c:v>320</c:v>
                </c:pt>
                <c:pt idx="5">
                  <c:v>369</c:v>
                </c:pt>
                <c:pt idx="6">
                  <c:v>347</c:v>
                </c:pt>
                <c:pt idx="7">
                  <c:v>455</c:v>
                </c:pt>
                <c:pt idx="8">
                  <c:v>488</c:v>
                </c:pt>
                <c:pt idx="9">
                  <c:v>502</c:v>
                </c:pt>
                <c:pt idx="10">
                  <c:v>574</c:v>
                </c:pt>
                <c:pt idx="11">
                  <c:v>604</c:v>
                </c:pt>
                <c:pt idx="12">
                  <c:v>609</c:v>
                </c:pt>
                <c:pt idx="13">
                  <c:v>681</c:v>
                </c:pt>
                <c:pt idx="14">
                  <c:v>728</c:v>
                </c:pt>
                <c:pt idx="15">
                  <c:v>770</c:v>
                </c:pt>
                <c:pt idx="16">
                  <c:v>822</c:v>
                </c:pt>
                <c:pt idx="17">
                  <c:v>919</c:v>
                </c:pt>
                <c:pt idx="18">
                  <c:v>920</c:v>
                </c:pt>
                <c:pt idx="19">
                  <c:v>1037</c:v>
                </c:pt>
                <c:pt idx="20">
                  <c:v>1210</c:v>
                </c:pt>
                <c:pt idx="21">
                  <c:v>1294</c:v>
                </c:pt>
                <c:pt idx="22">
                  <c:v>1527</c:v>
                </c:pt>
                <c:pt idx="23">
                  <c:v>2007</c:v>
                </c:pt>
                <c:pt idx="24">
                  <c:v>1951</c:v>
                </c:pt>
                <c:pt idx="25">
                  <c:v>1700</c:v>
                </c:pt>
                <c:pt idx="26">
                  <c:v>2112</c:v>
                </c:pt>
                <c:pt idx="27">
                  <c:v>2469</c:v>
                </c:pt>
                <c:pt idx="28">
                  <c:v>2463</c:v>
                </c:pt>
                <c:pt idx="29">
                  <c:v>2760</c:v>
                </c:pt>
                <c:pt idx="30">
                  <c:v>2460</c:v>
                </c:pt>
                <c:pt idx="31">
                  <c:v>2332</c:v>
                </c:pt>
                <c:pt idx="32">
                  <c:v>2145</c:v>
                </c:pt>
                <c:pt idx="33">
                  <c:v>2481</c:v>
                </c:pt>
                <c:pt idx="34">
                  <c:v>2488</c:v>
                </c:pt>
                <c:pt idx="35">
                  <c:v>2723</c:v>
                </c:pt>
                <c:pt idx="36">
                  <c:v>3001</c:v>
                </c:pt>
                <c:pt idx="37">
                  <c:v>3500</c:v>
                </c:pt>
                <c:pt idx="38">
                  <c:v>3324</c:v>
                </c:pt>
                <c:pt idx="39">
                  <c:v>3464</c:v>
                </c:pt>
                <c:pt idx="40">
                  <c:v>4107</c:v>
                </c:pt>
                <c:pt idx="41">
                  <c:v>3847</c:v>
                </c:pt>
                <c:pt idx="42">
                  <c:v>3796</c:v>
                </c:pt>
                <c:pt idx="43">
                  <c:v>4125</c:v>
                </c:pt>
                <c:pt idx="44">
                  <c:v>4584</c:v>
                </c:pt>
                <c:pt idx="45">
                  <c:v>4695</c:v>
                </c:pt>
                <c:pt idx="46">
                  <c:v>4749</c:v>
                </c:pt>
                <c:pt idx="47">
                  <c:v>5088</c:v>
                </c:pt>
                <c:pt idx="48">
                  <c:v>5520</c:v>
                </c:pt>
                <c:pt idx="49">
                  <c:v>5046</c:v>
                </c:pt>
                <c:pt idx="50">
                  <c:v>5407</c:v>
                </c:pt>
                <c:pt idx="51">
                  <c:v>6158</c:v>
                </c:pt>
                <c:pt idx="52">
                  <c:v>6256</c:v>
                </c:pt>
                <c:pt idx="53">
                  <c:v>6458</c:v>
                </c:pt>
                <c:pt idx="54">
                  <c:v>6342</c:v>
                </c:pt>
                <c:pt idx="55">
                  <c:v>6807</c:v>
                </c:pt>
                <c:pt idx="56">
                  <c:v>7151</c:v>
                </c:pt>
                <c:pt idx="57">
                  <c:v>7170</c:v>
                </c:pt>
                <c:pt idx="58">
                  <c:v>6710</c:v>
                </c:pt>
                <c:pt idx="59">
                  <c:v>7054</c:v>
                </c:pt>
                <c:pt idx="60">
                  <c:v>7035</c:v>
                </c:pt>
                <c:pt idx="61">
                  <c:v>7183</c:v>
                </c:pt>
                <c:pt idx="62">
                  <c:v>7332</c:v>
                </c:pt>
                <c:pt idx="63">
                  <c:v>7542</c:v>
                </c:pt>
                <c:pt idx="64">
                  <c:v>7614</c:v>
                </c:pt>
                <c:pt idx="65">
                  <c:v>7804</c:v>
                </c:pt>
                <c:pt idx="66">
                  <c:v>8295</c:v>
                </c:pt>
                <c:pt idx="67">
                  <c:v>8810</c:v>
                </c:pt>
                <c:pt idx="68">
                  <c:v>9096</c:v>
                </c:pt>
                <c:pt idx="69">
                  <c:v>9238</c:v>
                </c:pt>
                <c:pt idx="70">
                  <c:v>9637</c:v>
                </c:pt>
                <c:pt idx="71">
                  <c:v>9463</c:v>
                </c:pt>
                <c:pt idx="72">
                  <c:v>9441</c:v>
                </c:pt>
                <c:pt idx="73">
                  <c:v>9208</c:v>
                </c:pt>
                <c:pt idx="74">
                  <c:v>8774</c:v>
                </c:pt>
                <c:pt idx="75">
                  <c:v>8375</c:v>
                </c:pt>
                <c:pt idx="76">
                  <c:v>8132</c:v>
                </c:pt>
                <c:pt idx="77">
                  <c:v>8245</c:v>
                </c:pt>
                <c:pt idx="78">
                  <c:v>8707</c:v>
                </c:pt>
                <c:pt idx="79">
                  <c:v>8552</c:v>
                </c:pt>
                <c:pt idx="80">
                  <c:v>8597</c:v>
                </c:pt>
                <c:pt idx="81">
                  <c:v>8572</c:v>
                </c:pt>
                <c:pt idx="82">
                  <c:v>8649</c:v>
                </c:pt>
                <c:pt idx="83">
                  <c:v>8688</c:v>
                </c:pt>
                <c:pt idx="84">
                  <c:v>8879</c:v>
                </c:pt>
                <c:pt idx="85">
                  <c:v>8971</c:v>
                </c:pt>
                <c:pt idx="86">
                  <c:v>8680</c:v>
                </c:pt>
                <c:pt idx="87">
                  <c:v>8349</c:v>
                </c:pt>
                <c:pt idx="88">
                  <c:v>8140</c:v>
                </c:pt>
                <c:pt idx="89">
                  <c:v>7613</c:v>
                </c:pt>
                <c:pt idx="90">
                  <c:v>7355</c:v>
                </c:pt>
                <c:pt idx="91">
                  <c:v>7417</c:v>
                </c:pt>
                <c:pt idx="92">
                  <c:v>7171</c:v>
                </c:pt>
                <c:pt idx="93">
                  <c:v>6847</c:v>
                </c:pt>
                <c:pt idx="94">
                  <c:v>6662</c:v>
                </c:pt>
                <c:pt idx="95">
                  <c:v>6560</c:v>
                </c:pt>
                <c:pt idx="96">
                  <c:v>6465</c:v>
                </c:pt>
                <c:pt idx="97">
                  <c:v>6452</c:v>
                </c:pt>
                <c:pt idx="98">
                  <c:v>6252</c:v>
                </c:pt>
                <c:pt idx="99">
                  <c:v>5881</c:v>
                </c:pt>
                <c:pt idx="100">
                  <c:v>5822</c:v>
                </c:pt>
                <c:pt idx="101">
                  <c:v>5801</c:v>
                </c:pt>
                <c:pt idx="102">
                  <c:v>5746</c:v>
                </c:pt>
                <c:pt idx="103">
                  <c:v>5681</c:v>
                </c:pt>
                <c:pt idx="104">
                  <c:v>5419</c:v>
                </c:pt>
                <c:pt idx="105">
                  <c:v>5178</c:v>
                </c:pt>
                <c:pt idx="106">
                  <c:v>5102</c:v>
                </c:pt>
                <c:pt idx="107">
                  <c:v>5064</c:v>
                </c:pt>
                <c:pt idx="108">
                  <c:v>4950</c:v>
                </c:pt>
                <c:pt idx="109">
                  <c:v>5361</c:v>
                </c:pt>
                <c:pt idx="110">
                  <c:v>5474</c:v>
                </c:pt>
              </c:numCache>
            </c:numRef>
          </c:val>
          <c:smooth val="0"/>
        </c:ser>
        <c:dLbls>
          <c:showLegendKey val="0"/>
          <c:showVal val="0"/>
          <c:showCatName val="0"/>
          <c:showSerName val="0"/>
          <c:showPercent val="0"/>
          <c:showBubbleSize val="0"/>
        </c:dLbls>
        <c:marker val="1"/>
        <c:smooth val="0"/>
        <c:axId val="114062080"/>
        <c:axId val="114063616"/>
      </c:lineChart>
      <c:dateAx>
        <c:axId val="114062080"/>
        <c:scaling>
          <c:orientation val="minMax"/>
        </c:scaling>
        <c:delete val="0"/>
        <c:axPos val="b"/>
        <c:numFmt formatCode="yyyy" sourceLinked="1"/>
        <c:majorTickMark val="out"/>
        <c:minorTickMark val="none"/>
        <c:tickLblPos val="nextTo"/>
        <c:crossAx val="114063616"/>
        <c:crosses val="autoZero"/>
        <c:auto val="1"/>
        <c:lblOffset val="100"/>
        <c:baseTimeUnit val="years"/>
      </c:dateAx>
      <c:valAx>
        <c:axId val="114063616"/>
        <c:scaling>
          <c:orientation val="minMax"/>
        </c:scaling>
        <c:delete val="0"/>
        <c:axPos val="l"/>
        <c:majorGridlines/>
        <c:numFmt formatCode="General" sourceLinked="1"/>
        <c:majorTickMark val="out"/>
        <c:minorTickMark val="none"/>
        <c:tickLblPos val="nextTo"/>
        <c:crossAx val="114062080"/>
        <c:crosses val="autoZero"/>
        <c:crossBetween val="between"/>
      </c:valAx>
    </c:plotArea>
    <c:plotVisOnly val="1"/>
    <c:dispBlanksAs val="gap"/>
    <c:showDLblsOverMax val="0"/>
  </c:chart>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World Oil Consumption (</a:t>
            </a:r>
            <a:r>
              <a:rPr lang="en-US" dirty="0" err="1"/>
              <a:t>mbpd</a:t>
            </a:r>
            <a:r>
              <a:rPr lang="en-US" dirty="0"/>
              <a:t>)</a:t>
            </a:r>
          </a:p>
        </c:rich>
      </c:tx>
      <c:layout/>
      <c:overlay val="0"/>
    </c:title>
    <c:autoTitleDeleted val="0"/>
    <c:plotArea>
      <c:layout/>
      <c:lineChart>
        <c:grouping val="standard"/>
        <c:varyColors val="0"/>
        <c:ser>
          <c:idx val="0"/>
          <c:order val="0"/>
          <c:tx>
            <c:v>Oil Consumption (mbpd)</c:v>
          </c:tx>
          <c:marker>
            <c:symbol val="none"/>
          </c:marker>
          <c:cat>
            <c:numRef>
              <c:f>Sheet1!$D$14:$D$28</c:f>
              <c:numCache>
                <c:formatCode>General</c:formatCode>
                <c:ptCount val="15"/>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numCache>
            </c:numRef>
          </c:cat>
          <c:val>
            <c:numRef>
              <c:f>Sheet1!$V$14:$V$28</c:f>
              <c:numCache>
                <c:formatCode>General</c:formatCode>
                <c:ptCount val="15"/>
                <c:pt idx="0">
                  <c:v>46.809999999999995</c:v>
                </c:pt>
                <c:pt idx="1">
                  <c:v>49.42</c:v>
                </c:pt>
                <c:pt idx="2">
                  <c:v>53.09</c:v>
                </c:pt>
                <c:pt idx="3">
                  <c:v>57.24</c:v>
                </c:pt>
                <c:pt idx="4">
                  <c:v>56.68</c:v>
                </c:pt>
                <c:pt idx="5">
                  <c:v>56.2</c:v>
                </c:pt>
                <c:pt idx="6">
                  <c:v>59.67</c:v>
                </c:pt>
                <c:pt idx="7">
                  <c:v>61.83</c:v>
                </c:pt>
                <c:pt idx="8">
                  <c:v>64.16</c:v>
                </c:pt>
                <c:pt idx="9">
                  <c:v>65.22</c:v>
                </c:pt>
                <c:pt idx="10">
                  <c:v>63.11</c:v>
                </c:pt>
                <c:pt idx="11">
                  <c:v>60.949999999999996</c:v>
                </c:pt>
                <c:pt idx="12">
                  <c:v>59.55</c:v>
                </c:pt>
                <c:pt idx="13">
                  <c:v>58.78</c:v>
                </c:pt>
                <c:pt idx="14">
                  <c:v>59.82</c:v>
                </c:pt>
              </c:numCache>
            </c:numRef>
          </c:val>
          <c:smooth val="0"/>
        </c:ser>
        <c:dLbls>
          <c:showLegendKey val="0"/>
          <c:showVal val="0"/>
          <c:showCatName val="0"/>
          <c:showSerName val="0"/>
          <c:showPercent val="0"/>
          <c:showBubbleSize val="0"/>
        </c:dLbls>
        <c:marker val="1"/>
        <c:smooth val="0"/>
        <c:axId val="114119040"/>
        <c:axId val="114120576"/>
      </c:lineChart>
      <c:catAx>
        <c:axId val="114119040"/>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14120576"/>
        <c:crosses val="autoZero"/>
        <c:auto val="1"/>
        <c:lblAlgn val="ctr"/>
        <c:lblOffset val="100"/>
        <c:noMultiLvlLbl val="0"/>
      </c:catAx>
      <c:valAx>
        <c:axId val="114120576"/>
        <c:scaling>
          <c:orientation val="minMax"/>
          <c:min val="30"/>
        </c:scaling>
        <c:delete val="0"/>
        <c:axPos val="l"/>
        <c:majorGridlines/>
        <c:numFmt formatCode="General" sourceLinked="1"/>
        <c:majorTickMark val="out"/>
        <c:minorTickMark val="none"/>
        <c:tickLblPos val="nextTo"/>
        <c:crossAx val="114119040"/>
        <c:crosses val="autoZero"/>
        <c:crossBetween val="between"/>
        <c:majorUnit val="10"/>
      </c:valAx>
    </c:plotArea>
    <c:plotVisOnly val="1"/>
    <c:dispBlanksAs val="gap"/>
    <c:showDLblsOverMax val="0"/>
  </c:chart>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Pt>
            <c:idx val="0"/>
            <c:bubble3D val="0"/>
            <c:spPr>
              <a:solidFill>
                <a:srgbClr val="000099"/>
              </a:solidFill>
            </c:spPr>
          </c:dPt>
          <c:dPt>
            <c:idx val="1"/>
            <c:bubble3D val="0"/>
            <c:spPr>
              <a:solidFill>
                <a:srgbClr val="990000"/>
              </a:solidFill>
            </c:spPr>
          </c:dPt>
          <c:dPt>
            <c:idx val="2"/>
            <c:bubble3D val="0"/>
            <c:spPr>
              <a:solidFill>
                <a:srgbClr val="CC9900"/>
              </a:solidFill>
            </c:spPr>
          </c:dPt>
          <c:dLbls>
            <c:dLbl>
              <c:idx val="0"/>
              <c:layout/>
              <c:tx>
                <c:rich>
                  <a:bodyPr/>
                  <a:lstStyle/>
                  <a:p>
                    <a:r>
                      <a:rPr lang="en-US" sz="1200" b="1" baseline="0">
                        <a:solidFill>
                          <a:schemeClr val="bg1"/>
                        </a:solidFill>
                      </a:rPr>
                      <a:t>60</a:t>
                    </a:r>
                  </a:p>
                </c:rich>
              </c:tx>
              <c:dLblPos val="inEnd"/>
              <c:showLegendKey val="0"/>
              <c:showVal val="0"/>
              <c:showCatName val="0"/>
              <c:showSerName val="0"/>
              <c:showPercent val="1"/>
              <c:showBubbleSize val="0"/>
            </c:dLbl>
            <c:dLbl>
              <c:idx val="1"/>
              <c:layout/>
              <c:tx>
                <c:rich>
                  <a:bodyPr/>
                  <a:lstStyle/>
                  <a:p>
                    <a:r>
                      <a:rPr lang="en-US" smtClean="0"/>
                      <a:t>9</a:t>
                    </a:r>
                    <a:endParaRPr lang="en-US"/>
                  </a:p>
                </c:rich>
              </c:tx>
              <c:dLblPos val="inEnd"/>
              <c:showLegendKey val="0"/>
              <c:showVal val="0"/>
              <c:showCatName val="0"/>
              <c:showSerName val="0"/>
              <c:showPercent val="1"/>
              <c:showBubbleSize val="0"/>
            </c:dLbl>
            <c:dLbl>
              <c:idx val="2"/>
              <c:layout/>
              <c:tx>
                <c:rich>
                  <a:bodyPr/>
                  <a:lstStyle/>
                  <a:p>
                    <a:r>
                      <a:rPr lang="en-US" sz="1200" b="1" baseline="0">
                        <a:solidFill>
                          <a:schemeClr val="bg1"/>
                        </a:solidFill>
                      </a:rPr>
                      <a:t>31</a:t>
                    </a:r>
                  </a:p>
                </c:rich>
              </c:tx>
              <c:dLblPos val="inEnd"/>
              <c:showLegendKey val="0"/>
              <c:showVal val="0"/>
              <c:showCatName val="0"/>
              <c:showSerName val="0"/>
              <c:showPercent val="1"/>
              <c:showBubbleSize val="0"/>
            </c:dLbl>
            <c:txPr>
              <a:bodyPr/>
              <a:lstStyle/>
              <a:p>
                <a:pPr>
                  <a:defRPr sz="1200" b="1" baseline="0">
                    <a:solidFill>
                      <a:schemeClr val="bg1"/>
                    </a:solidFill>
                  </a:defRPr>
                </a:pPr>
                <a:endParaRPr lang="en-US"/>
              </a:p>
            </c:txPr>
            <c:dLblPos val="inEnd"/>
            <c:showLegendKey val="0"/>
            <c:showVal val="0"/>
            <c:showCatName val="0"/>
            <c:showSerName val="0"/>
            <c:showPercent val="1"/>
            <c:showBubbleSize val="0"/>
            <c:showLeaderLines val="0"/>
          </c:dLbls>
          <c:val>
            <c:numRef>
              <c:f>Sheet1!$R$9:$R$11</c:f>
              <c:numCache>
                <c:formatCode>#,##0.00</c:formatCode>
                <c:ptCount val="3"/>
                <c:pt idx="0">
                  <c:v>7034487.3000000007</c:v>
                </c:pt>
                <c:pt idx="1">
                  <c:v>1000925.4</c:v>
                </c:pt>
                <c:pt idx="2">
                  <c:v>3580284.7500000005</c:v>
                </c:pt>
              </c:numCache>
            </c:numRef>
          </c:val>
        </c:ser>
        <c:dLbls>
          <c:showLegendKey val="0"/>
          <c:showVal val="0"/>
          <c:showCatName val="0"/>
          <c:showSerName val="0"/>
          <c:showPercent val="0"/>
          <c:showBubbleSize val="0"/>
          <c:showLeaderLines val="0"/>
        </c:dLbls>
        <c:firstSliceAng val="0"/>
      </c:pieChart>
    </c:plotArea>
    <c:plotVisOnly val="1"/>
    <c:dispBlanksAs val="gap"/>
    <c:showDLblsOverMax val="0"/>
  </c:chart>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Pt>
            <c:idx val="0"/>
            <c:bubble3D val="0"/>
            <c:spPr>
              <a:solidFill>
                <a:srgbClr val="000099"/>
              </a:solidFill>
            </c:spPr>
          </c:dPt>
          <c:dPt>
            <c:idx val="1"/>
            <c:bubble3D val="0"/>
            <c:spPr>
              <a:solidFill>
                <a:srgbClr val="0033CC"/>
              </a:solidFill>
            </c:spPr>
          </c:dPt>
          <c:dPt>
            <c:idx val="2"/>
            <c:bubble3D val="0"/>
            <c:spPr>
              <a:solidFill>
                <a:srgbClr val="990000"/>
              </a:solidFill>
            </c:spPr>
          </c:dPt>
          <c:dPt>
            <c:idx val="3"/>
            <c:bubble3D val="0"/>
            <c:spPr>
              <a:solidFill>
                <a:srgbClr val="CC0000"/>
              </a:solidFill>
            </c:spPr>
          </c:dPt>
          <c:dPt>
            <c:idx val="4"/>
            <c:bubble3D val="0"/>
            <c:spPr>
              <a:solidFill>
                <a:srgbClr val="FF5050"/>
              </a:solidFill>
            </c:spPr>
          </c:dPt>
          <c:dPt>
            <c:idx val="5"/>
            <c:bubble3D val="0"/>
            <c:spPr>
              <a:solidFill>
                <a:srgbClr val="FF7C80"/>
              </a:solidFill>
            </c:spPr>
          </c:dPt>
          <c:dPt>
            <c:idx val="6"/>
            <c:bubble3D val="0"/>
            <c:spPr>
              <a:solidFill>
                <a:srgbClr val="CC9900"/>
              </a:solidFill>
            </c:spPr>
          </c:dPt>
          <c:dPt>
            <c:idx val="7"/>
            <c:bubble3D val="0"/>
            <c:spPr>
              <a:solidFill>
                <a:srgbClr val="FFFF00"/>
              </a:solidFill>
            </c:spPr>
          </c:dPt>
          <c:dPt>
            <c:idx val="8"/>
            <c:bubble3D val="0"/>
            <c:spPr>
              <a:solidFill>
                <a:srgbClr val="FFFF99"/>
              </a:solidFill>
            </c:spPr>
          </c:dPt>
          <c:dPt>
            <c:idx val="9"/>
            <c:bubble3D val="0"/>
            <c:spPr>
              <a:solidFill>
                <a:srgbClr val="FFFFCC"/>
              </a:solidFill>
            </c:spPr>
          </c:dPt>
          <c:dLbls>
            <c:dLbl>
              <c:idx val="0"/>
              <c:spPr/>
              <c:txPr>
                <a:bodyPr/>
                <a:lstStyle/>
                <a:p>
                  <a:pPr>
                    <a:defRPr baseline="0">
                      <a:solidFill>
                        <a:schemeClr val="bg1"/>
                      </a:solidFill>
                    </a:defRPr>
                  </a:pPr>
                  <a:endParaRPr lang="en-US"/>
                </a:p>
              </c:txPr>
              <c:dLblPos val="inEnd"/>
              <c:showLegendKey val="0"/>
              <c:showVal val="0"/>
              <c:showCatName val="0"/>
              <c:showSerName val="0"/>
              <c:showPercent val="1"/>
              <c:showBubbleSize val="0"/>
            </c:dLbl>
            <c:dLbl>
              <c:idx val="1"/>
              <c:spPr/>
              <c:txPr>
                <a:bodyPr/>
                <a:lstStyle/>
                <a:p>
                  <a:pPr>
                    <a:defRPr baseline="0">
                      <a:solidFill>
                        <a:schemeClr val="bg1"/>
                      </a:solidFill>
                    </a:defRPr>
                  </a:pPr>
                  <a:endParaRPr lang="en-US"/>
                </a:p>
              </c:txPr>
              <c:dLblPos val="inEnd"/>
              <c:showLegendKey val="0"/>
              <c:showVal val="0"/>
              <c:showCatName val="0"/>
              <c:showSerName val="0"/>
              <c:showPercent val="1"/>
              <c:showBubbleSize val="0"/>
            </c:dLbl>
            <c:dLbl>
              <c:idx val="2"/>
              <c:spPr/>
              <c:txPr>
                <a:bodyPr/>
                <a:lstStyle/>
                <a:p>
                  <a:pPr>
                    <a:defRPr baseline="0">
                      <a:solidFill>
                        <a:schemeClr val="bg1"/>
                      </a:solidFill>
                    </a:defRPr>
                  </a:pPr>
                  <a:endParaRPr lang="en-US"/>
                </a:p>
              </c:txPr>
              <c:dLblPos val="inEnd"/>
              <c:showLegendKey val="0"/>
              <c:showVal val="0"/>
              <c:showCatName val="0"/>
              <c:showSerName val="0"/>
              <c:showPercent val="1"/>
              <c:showBubbleSize val="0"/>
            </c:dLbl>
            <c:dLbl>
              <c:idx val="3"/>
              <c:spPr/>
              <c:txPr>
                <a:bodyPr/>
                <a:lstStyle/>
                <a:p>
                  <a:pPr>
                    <a:defRPr baseline="0">
                      <a:solidFill>
                        <a:schemeClr val="bg1"/>
                      </a:solidFill>
                    </a:defRPr>
                  </a:pPr>
                  <a:endParaRPr lang="en-US"/>
                </a:p>
              </c:txPr>
              <c:dLblPos val="inEnd"/>
              <c:showLegendKey val="0"/>
              <c:showVal val="0"/>
              <c:showCatName val="0"/>
              <c:showSerName val="0"/>
              <c:showPercent val="1"/>
              <c:showBubbleSize val="0"/>
            </c:dLbl>
            <c:dLblPos val="inEnd"/>
            <c:showLegendKey val="0"/>
            <c:showVal val="0"/>
            <c:showCatName val="0"/>
            <c:showSerName val="0"/>
            <c:showPercent val="1"/>
            <c:showBubbleSize val="0"/>
            <c:showLeaderLines val="1"/>
          </c:dLbls>
          <c:val>
            <c:numRef>
              <c:f>Sheet1!$R$17:$R$26</c:f>
              <c:numCache>
                <c:formatCode>#,##0.00</c:formatCode>
                <c:ptCount val="10"/>
                <c:pt idx="0">
                  <c:v>20570796</c:v>
                </c:pt>
                <c:pt idx="1">
                  <c:v>16238290.800000004</c:v>
                </c:pt>
                <c:pt idx="2">
                  <c:v>23746501.200000003</c:v>
                </c:pt>
                <c:pt idx="3">
                  <c:v>3503368.8000000003</c:v>
                </c:pt>
                <c:pt idx="4">
                  <c:v>24094505.200000003</c:v>
                </c:pt>
                <c:pt idx="5">
                  <c:v>3668116.4000000004</c:v>
                </c:pt>
                <c:pt idx="6">
                  <c:v>9128116</c:v>
                </c:pt>
                <c:pt idx="7">
                  <c:v>1602264.4</c:v>
                </c:pt>
                <c:pt idx="8">
                  <c:v>9702756.4000000004</c:v>
                </c:pt>
                <c:pt idx="9">
                  <c:v>2761281.6</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a:t>
            </a:r>
            <a:r>
              <a:rPr lang="en-US" baseline="0"/>
              <a:t> Oil Stocks v. WTI Price</a:t>
            </a:r>
            <a:endParaRPr lang="en-US"/>
          </a:p>
        </c:rich>
      </c:tx>
      <c:layout/>
      <c:overlay val="0"/>
    </c:title>
    <c:autoTitleDeleted val="0"/>
    <c:plotArea>
      <c:layout/>
      <c:lineChart>
        <c:grouping val="standard"/>
        <c:varyColors val="0"/>
        <c:ser>
          <c:idx val="0"/>
          <c:order val="0"/>
          <c:tx>
            <c:v>Stocks</c:v>
          </c:tx>
          <c:marker>
            <c:symbol val="none"/>
          </c:marker>
          <c:cat>
            <c:numRef>
              <c:f>'Data 1'!$A$891:$A$1121</c:f>
              <c:numCache>
                <c:formatCode>mmm\ dd\,\ yyyy</c:formatCode>
                <c:ptCount val="231"/>
                <c:pt idx="0">
                  <c:v>39087</c:v>
                </c:pt>
                <c:pt idx="1">
                  <c:v>39094</c:v>
                </c:pt>
                <c:pt idx="2">
                  <c:v>39101</c:v>
                </c:pt>
                <c:pt idx="3">
                  <c:v>39108</c:v>
                </c:pt>
                <c:pt idx="4">
                  <c:v>39115</c:v>
                </c:pt>
                <c:pt idx="5">
                  <c:v>39122</c:v>
                </c:pt>
                <c:pt idx="6">
                  <c:v>39129</c:v>
                </c:pt>
                <c:pt idx="7">
                  <c:v>39136</c:v>
                </c:pt>
                <c:pt idx="8">
                  <c:v>39143</c:v>
                </c:pt>
                <c:pt idx="9">
                  <c:v>39150</c:v>
                </c:pt>
                <c:pt idx="10">
                  <c:v>39157</c:v>
                </c:pt>
                <c:pt idx="11">
                  <c:v>39164</c:v>
                </c:pt>
                <c:pt idx="12">
                  <c:v>39171</c:v>
                </c:pt>
                <c:pt idx="13">
                  <c:v>39178</c:v>
                </c:pt>
                <c:pt idx="14">
                  <c:v>39185</c:v>
                </c:pt>
                <c:pt idx="15">
                  <c:v>39192</c:v>
                </c:pt>
                <c:pt idx="16">
                  <c:v>39199</c:v>
                </c:pt>
                <c:pt idx="17">
                  <c:v>39206</c:v>
                </c:pt>
                <c:pt idx="18">
                  <c:v>39213</c:v>
                </c:pt>
                <c:pt idx="19">
                  <c:v>39220</c:v>
                </c:pt>
                <c:pt idx="20">
                  <c:v>39227</c:v>
                </c:pt>
                <c:pt idx="21">
                  <c:v>39234</c:v>
                </c:pt>
                <c:pt idx="22">
                  <c:v>39241</c:v>
                </c:pt>
                <c:pt idx="23">
                  <c:v>39248</c:v>
                </c:pt>
                <c:pt idx="24">
                  <c:v>39255</c:v>
                </c:pt>
                <c:pt idx="25">
                  <c:v>39262</c:v>
                </c:pt>
                <c:pt idx="26">
                  <c:v>39269</c:v>
                </c:pt>
                <c:pt idx="27">
                  <c:v>39276</c:v>
                </c:pt>
                <c:pt idx="28">
                  <c:v>39283</c:v>
                </c:pt>
                <c:pt idx="29">
                  <c:v>39290</c:v>
                </c:pt>
                <c:pt idx="30">
                  <c:v>39297</c:v>
                </c:pt>
                <c:pt idx="31">
                  <c:v>39304</c:v>
                </c:pt>
                <c:pt idx="32">
                  <c:v>39311</c:v>
                </c:pt>
                <c:pt idx="33">
                  <c:v>39318</c:v>
                </c:pt>
                <c:pt idx="34">
                  <c:v>39325</c:v>
                </c:pt>
                <c:pt idx="35">
                  <c:v>39332</c:v>
                </c:pt>
                <c:pt idx="36">
                  <c:v>39339</c:v>
                </c:pt>
                <c:pt idx="37">
                  <c:v>39346</c:v>
                </c:pt>
                <c:pt idx="38">
                  <c:v>39353</c:v>
                </c:pt>
                <c:pt idx="39">
                  <c:v>39360</c:v>
                </c:pt>
                <c:pt idx="40">
                  <c:v>39367</c:v>
                </c:pt>
                <c:pt idx="41">
                  <c:v>39374</c:v>
                </c:pt>
                <c:pt idx="42">
                  <c:v>39381</c:v>
                </c:pt>
                <c:pt idx="43">
                  <c:v>39388</c:v>
                </c:pt>
                <c:pt idx="44">
                  <c:v>39395</c:v>
                </c:pt>
                <c:pt idx="45">
                  <c:v>39402</c:v>
                </c:pt>
                <c:pt idx="46">
                  <c:v>39409</c:v>
                </c:pt>
                <c:pt idx="47">
                  <c:v>39416</c:v>
                </c:pt>
                <c:pt idx="48">
                  <c:v>39423</c:v>
                </c:pt>
                <c:pt idx="49">
                  <c:v>39430</c:v>
                </c:pt>
                <c:pt idx="50">
                  <c:v>39437</c:v>
                </c:pt>
                <c:pt idx="51">
                  <c:v>39444</c:v>
                </c:pt>
                <c:pt idx="52">
                  <c:v>39451</c:v>
                </c:pt>
                <c:pt idx="53">
                  <c:v>39458</c:v>
                </c:pt>
                <c:pt idx="54">
                  <c:v>39465</c:v>
                </c:pt>
                <c:pt idx="55">
                  <c:v>39472</c:v>
                </c:pt>
                <c:pt idx="56">
                  <c:v>39479</c:v>
                </c:pt>
                <c:pt idx="57">
                  <c:v>39486</c:v>
                </c:pt>
                <c:pt idx="58">
                  <c:v>39493</c:v>
                </c:pt>
                <c:pt idx="59">
                  <c:v>39500</c:v>
                </c:pt>
                <c:pt idx="60">
                  <c:v>39507</c:v>
                </c:pt>
                <c:pt idx="61">
                  <c:v>39514</c:v>
                </c:pt>
                <c:pt idx="62">
                  <c:v>39521</c:v>
                </c:pt>
                <c:pt idx="63">
                  <c:v>39528</c:v>
                </c:pt>
                <c:pt idx="64">
                  <c:v>39535</c:v>
                </c:pt>
                <c:pt idx="65">
                  <c:v>39542</c:v>
                </c:pt>
                <c:pt idx="66">
                  <c:v>39549</c:v>
                </c:pt>
                <c:pt idx="67">
                  <c:v>39556</c:v>
                </c:pt>
                <c:pt idx="68">
                  <c:v>39563</c:v>
                </c:pt>
                <c:pt idx="69">
                  <c:v>39570</c:v>
                </c:pt>
                <c:pt idx="70">
                  <c:v>39577</c:v>
                </c:pt>
                <c:pt idx="71">
                  <c:v>39584</c:v>
                </c:pt>
                <c:pt idx="72">
                  <c:v>39591</c:v>
                </c:pt>
                <c:pt idx="73">
                  <c:v>39598</c:v>
                </c:pt>
                <c:pt idx="74">
                  <c:v>39605</c:v>
                </c:pt>
                <c:pt idx="75">
                  <c:v>39612</c:v>
                </c:pt>
                <c:pt idx="76">
                  <c:v>39619</c:v>
                </c:pt>
                <c:pt idx="77">
                  <c:v>39626</c:v>
                </c:pt>
                <c:pt idx="78">
                  <c:v>39633</c:v>
                </c:pt>
                <c:pt idx="79">
                  <c:v>39640</c:v>
                </c:pt>
                <c:pt idx="80">
                  <c:v>39647</c:v>
                </c:pt>
                <c:pt idx="81">
                  <c:v>39654</c:v>
                </c:pt>
                <c:pt idx="82">
                  <c:v>39661</c:v>
                </c:pt>
                <c:pt idx="83">
                  <c:v>39668</c:v>
                </c:pt>
                <c:pt idx="84">
                  <c:v>39675</c:v>
                </c:pt>
                <c:pt idx="85">
                  <c:v>39682</c:v>
                </c:pt>
                <c:pt idx="86">
                  <c:v>39689</c:v>
                </c:pt>
                <c:pt idx="87">
                  <c:v>39696</c:v>
                </c:pt>
                <c:pt idx="88">
                  <c:v>39703</c:v>
                </c:pt>
                <c:pt idx="89">
                  <c:v>39710</c:v>
                </c:pt>
                <c:pt idx="90">
                  <c:v>39717</c:v>
                </c:pt>
                <c:pt idx="91">
                  <c:v>39724</c:v>
                </c:pt>
                <c:pt idx="92">
                  <c:v>39731</c:v>
                </c:pt>
                <c:pt idx="93">
                  <c:v>39738</c:v>
                </c:pt>
                <c:pt idx="94">
                  <c:v>39745</c:v>
                </c:pt>
                <c:pt idx="95">
                  <c:v>39752</c:v>
                </c:pt>
                <c:pt idx="96">
                  <c:v>39759</c:v>
                </c:pt>
                <c:pt idx="97">
                  <c:v>39766</c:v>
                </c:pt>
                <c:pt idx="98">
                  <c:v>39773</c:v>
                </c:pt>
                <c:pt idx="99">
                  <c:v>39780</c:v>
                </c:pt>
                <c:pt idx="100">
                  <c:v>39787</c:v>
                </c:pt>
                <c:pt idx="101">
                  <c:v>39794</c:v>
                </c:pt>
                <c:pt idx="102">
                  <c:v>39801</c:v>
                </c:pt>
                <c:pt idx="103">
                  <c:v>39808</c:v>
                </c:pt>
                <c:pt idx="104">
                  <c:v>39815</c:v>
                </c:pt>
                <c:pt idx="105">
                  <c:v>39822</c:v>
                </c:pt>
                <c:pt idx="106">
                  <c:v>39829</c:v>
                </c:pt>
                <c:pt idx="107">
                  <c:v>39836</c:v>
                </c:pt>
                <c:pt idx="108">
                  <c:v>39843</c:v>
                </c:pt>
                <c:pt idx="109">
                  <c:v>39850</c:v>
                </c:pt>
                <c:pt idx="110">
                  <c:v>39857</c:v>
                </c:pt>
                <c:pt idx="111">
                  <c:v>39864</c:v>
                </c:pt>
                <c:pt idx="112">
                  <c:v>39871</c:v>
                </c:pt>
                <c:pt idx="113">
                  <c:v>39878</c:v>
                </c:pt>
                <c:pt idx="114">
                  <c:v>39885</c:v>
                </c:pt>
                <c:pt idx="115">
                  <c:v>39892</c:v>
                </c:pt>
                <c:pt idx="116">
                  <c:v>39899</c:v>
                </c:pt>
                <c:pt idx="117">
                  <c:v>39906</c:v>
                </c:pt>
                <c:pt idx="118">
                  <c:v>39913</c:v>
                </c:pt>
                <c:pt idx="119">
                  <c:v>39920</c:v>
                </c:pt>
                <c:pt idx="120">
                  <c:v>39927</c:v>
                </c:pt>
                <c:pt idx="121">
                  <c:v>39934</c:v>
                </c:pt>
                <c:pt idx="122">
                  <c:v>39941</c:v>
                </c:pt>
                <c:pt idx="123">
                  <c:v>39948</c:v>
                </c:pt>
                <c:pt idx="124">
                  <c:v>39955</c:v>
                </c:pt>
                <c:pt idx="125">
                  <c:v>39962</c:v>
                </c:pt>
                <c:pt idx="126">
                  <c:v>39969</c:v>
                </c:pt>
                <c:pt idx="127">
                  <c:v>39976</c:v>
                </c:pt>
                <c:pt idx="128">
                  <c:v>39983</c:v>
                </c:pt>
                <c:pt idx="129">
                  <c:v>39990</c:v>
                </c:pt>
                <c:pt idx="130">
                  <c:v>39997</c:v>
                </c:pt>
                <c:pt idx="131">
                  <c:v>40004</c:v>
                </c:pt>
                <c:pt idx="132">
                  <c:v>40011</c:v>
                </c:pt>
                <c:pt idx="133">
                  <c:v>40018</c:v>
                </c:pt>
                <c:pt idx="134">
                  <c:v>40025</c:v>
                </c:pt>
                <c:pt idx="135">
                  <c:v>40032</c:v>
                </c:pt>
                <c:pt idx="136">
                  <c:v>40039</c:v>
                </c:pt>
                <c:pt idx="137">
                  <c:v>40046</c:v>
                </c:pt>
                <c:pt idx="138">
                  <c:v>40053</c:v>
                </c:pt>
                <c:pt idx="139">
                  <c:v>40060</c:v>
                </c:pt>
                <c:pt idx="140">
                  <c:v>40067</c:v>
                </c:pt>
                <c:pt idx="141">
                  <c:v>40074</c:v>
                </c:pt>
                <c:pt idx="142">
                  <c:v>40081</c:v>
                </c:pt>
                <c:pt idx="143">
                  <c:v>40088</c:v>
                </c:pt>
                <c:pt idx="144">
                  <c:v>40095</c:v>
                </c:pt>
                <c:pt idx="145">
                  <c:v>40102</c:v>
                </c:pt>
                <c:pt idx="146">
                  <c:v>40109</c:v>
                </c:pt>
                <c:pt idx="147">
                  <c:v>40116</c:v>
                </c:pt>
                <c:pt idx="148">
                  <c:v>40123</c:v>
                </c:pt>
                <c:pt idx="149">
                  <c:v>40130</c:v>
                </c:pt>
                <c:pt idx="150">
                  <c:v>40137</c:v>
                </c:pt>
                <c:pt idx="151">
                  <c:v>40144</c:v>
                </c:pt>
                <c:pt idx="152">
                  <c:v>40151</c:v>
                </c:pt>
                <c:pt idx="153">
                  <c:v>40158</c:v>
                </c:pt>
                <c:pt idx="154">
                  <c:v>40165</c:v>
                </c:pt>
                <c:pt idx="155">
                  <c:v>40172</c:v>
                </c:pt>
                <c:pt idx="156">
                  <c:v>40179</c:v>
                </c:pt>
                <c:pt idx="157">
                  <c:v>40186</c:v>
                </c:pt>
                <c:pt idx="158">
                  <c:v>40193</c:v>
                </c:pt>
                <c:pt idx="159">
                  <c:v>40200</c:v>
                </c:pt>
                <c:pt idx="160">
                  <c:v>40207</c:v>
                </c:pt>
                <c:pt idx="161">
                  <c:v>40214</c:v>
                </c:pt>
                <c:pt idx="162">
                  <c:v>40221</c:v>
                </c:pt>
                <c:pt idx="163">
                  <c:v>40228</c:v>
                </c:pt>
                <c:pt idx="164">
                  <c:v>40235</c:v>
                </c:pt>
                <c:pt idx="165">
                  <c:v>40242</c:v>
                </c:pt>
                <c:pt idx="166">
                  <c:v>40249</c:v>
                </c:pt>
                <c:pt idx="167">
                  <c:v>40256</c:v>
                </c:pt>
                <c:pt idx="168">
                  <c:v>40263</c:v>
                </c:pt>
                <c:pt idx="169">
                  <c:v>40270</c:v>
                </c:pt>
                <c:pt idx="170">
                  <c:v>40277</c:v>
                </c:pt>
                <c:pt idx="171">
                  <c:v>40284</c:v>
                </c:pt>
                <c:pt idx="172">
                  <c:v>40291</c:v>
                </c:pt>
                <c:pt idx="173">
                  <c:v>40298</c:v>
                </c:pt>
                <c:pt idx="174">
                  <c:v>40305</c:v>
                </c:pt>
                <c:pt idx="175">
                  <c:v>40312</c:v>
                </c:pt>
                <c:pt idx="176">
                  <c:v>40319</c:v>
                </c:pt>
                <c:pt idx="177">
                  <c:v>40326</c:v>
                </c:pt>
                <c:pt idx="178">
                  <c:v>40333</c:v>
                </c:pt>
                <c:pt idx="179">
                  <c:v>40340</c:v>
                </c:pt>
                <c:pt idx="180">
                  <c:v>40347</c:v>
                </c:pt>
                <c:pt idx="181">
                  <c:v>40354</c:v>
                </c:pt>
                <c:pt idx="182">
                  <c:v>40361</c:v>
                </c:pt>
                <c:pt idx="183">
                  <c:v>40368</c:v>
                </c:pt>
                <c:pt idx="184">
                  <c:v>40375</c:v>
                </c:pt>
                <c:pt idx="185">
                  <c:v>40382</c:v>
                </c:pt>
                <c:pt idx="186">
                  <c:v>40389</c:v>
                </c:pt>
                <c:pt idx="187">
                  <c:v>40396</c:v>
                </c:pt>
                <c:pt idx="188">
                  <c:v>40403</c:v>
                </c:pt>
                <c:pt idx="189">
                  <c:v>40410</c:v>
                </c:pt>
                <c:pt idx="190">
                  <c:v>40417</c:v>
                </c:pt>
                <c:pt idx="191">
                  <c:v>40424</c:v>
                </c:pt>
                <c:pt idx="192">
                  <c:v>40431</c:v>
                </c:pt>
                <c:pt idx="193">
                  <c:v>40438</c:v>
                </c:pt>
                <c:pt idx="194">
                  <c:v>40445</c:v>
                </c:pt>
                <c:pt idx="195">
                  <c:v>40452</c:v>
                </c:pt>
                <c:pt idx="196">
                  <c:v>40459</c:v>
                </c:pt>
                <c:pt idx="197">
                  <c:v>40466</c:v>
                </c:pt>
                <c:pt idx="198">
                  <c:v>40473</c:v>
                </c:pt>
                <c:pt idx="199">
                  <c:v>40480</c:v>
                </c:pt>
                <c:pt idx="200">
                  <c:v>40487</c:v>
                </c:pt>
                <c:pt idx="201">
                  <c:v>40494</c:v>
                </c:pt>
                <c:pt idx="202">
                  <c:v>40501</c:v>
                </c:pt>
                <c:pt idx="203">
                  <c:v>40508</c:v>
                </c:pt>
                <c:pt idx="204">
                  <c:v>40515</c:v>
                </c:pt>
                <c:pt idx="205">
                  <c:v>40522</c:v>
                </c:pt>
                <c:pt idx="206">
                  <c:v>40529</c:v>
                </c:pt>
                <c:pt idx="207">
                  <c:v>40536</c:v>
                </c:pt>
                <c:pt idx="208">
                  <c:v>40543</c:v>
                </c:pt>
                <c:pt idx="209">
                  <c:v>40550</c:v>
                </c:pt>
                <c:pt idx="210">
                  <c:v>40557</c:v>
                </c:pt>
                <c:pt idx="211">
                  <c:v>40564</c:v>
                </c:pt>
                <c:pt idx="212">
                  <c:v>40571</c:v>
                </c:pt>
                <c:pt idx="213">
                  <c:v>40578</c:v>
                </c:pt>
                <c:pt idx="214">
                  <c:v>40585</c:v>
                </c:pt>
                <c:pt idx="215">
                  <c:v>40592</c:v>
                </c:pt>
                <c:pt idx="216">
                  <c:v>40599</c:v>
                </c:pt>
                <c:pt idx="217">
                  <c:v>40606</c:v>
                </c:pt>
                <c:pt idx="218">
                  <c:v>40613</c:v>
                </c:pt>
                <c:pt idx="219">
                  <c:v>40620</c:v>
                </c:pt>
                <c:pt idx="220">
                  <c:v>40627</c:v>
                </c:pt>
                <c:pt idx="221">
                  <c:v>40634</c:v>
                </c:pt>
                <c:pt idx="222">
                  <c:v>40641</c:v>
                </c:pt>
                <c:pt idx="223">
                  <c:v>40648</c:v>
                </c:pt>
                <c:pt idx="224">
                  <c:v>40655</c:v>
                </c:pt>
                <c:pt idx="225">
                  <c:v>40662</c:v>
                </c:pt>
                <c:pt idx="226">
                  <c:v>40669</c:v>
                </c:pt>
                <c:pt idx="227">
                  <c:v>40676</c:v>
                </c:pt>
                <c:pt idx="228">
                  <c:v>40683</c:v>
                </c:pt>
                <c:pt idx="229">
                  <c:v>40690</c:v>
                </c:pt>
                <c:pt idx="230">
                  <c:v>40697</c:v>
                </c:pt>
              </c:numCache>
            </c:numRef>
          </c:cat>
          <c:val>
            <c:numRef>
              <c:f>'Data 1'!$B$891:$B$1121</c:f>
              <c:numCache>
                <c:formatCode>General</c:formatCode>
                <c:ptCount val="231"/>
                <c:pt idx="0">
                  <c:v>1719887</c:v>
                </c:pt>
                <c:pt idx="1">
                  <c:v>1728942</c:v>
                </c:pt>
                <c:pt idx="2">
                  <c:v>1730402</c:v>
                </c:pt>
                <c:pt idx="3">
                  <c:v>1730705</c:v>
                </c:pt>
                <c:pt idx="4">
                  <c:v>1720278</c:v>
                </c:pt>
                <c:pt idx="5">
                  <c:v>1708986</c:v>
                </c:pt>
                <c:pt idx="6">
                  <c:v>1697925</c:v>
                </c:pt>
                <c:pt idx="7">
                  <c:v>1689048</c:v>
                </c:pt>
                <c:pt idx="8">
                  <c:v>1673205</c:v>
                </c:pt>
                <c:pt idx="9">
                  <c:v>1670640</c:v>
                </c:pt>
                <c:pt idx="10">
                  <c:v>1667730</c:v>
                </c:pt>
                <c:pt idx="11">
                  <c:v>1668125</c:v>
                </c:pt>
                <c:pt idx="12">
                  <c:v>1670773</c:v>
                </c:pt>
                <c:pt idx="13">
                  <c:v>1670590</c:v>
                </c:pt>
                <c:pt idx="14">
                  <c:v>1671068</c:v>
                </c:pt>
                <c:pt idx="15">
                  <c:v>1671059</c:v>
                </c:pt>
                <c:pt idx="16">
                  <c:v>1671508</c:v>
                </c:pt>
                <c:pt idx="17">
                  <c:v>1677982</c:v>
                </c:pt>
                <c:pt idx="18">
                  <c:v>1685035</c:v>
                </c:pt>
                <c:pt idx="19">
                  <c:v>1691495</c:v>
                </c:pt>
                <c:pt idx="20">
                  <c:v>1693530</c:v>
                </c:pt>
                <c:pt idx="21">
                  <c:v>1697482</c:v>
                </c:pt>
                <c:pt idx="22">
                  <c:v>1698149</c:v>
                </c:pt>
                <c:pt idx="23">
                  <c:v>1708031</c:v>
                </c:pt>
                <c:pt idx="24">
                  <c:v>1708593</c:v>
                </c:pt>
                <c:pt idx="25">
                  <c:v>1716834</c:v>
                </c:pt>
                <c:pt idx="26">
                  <c:v>1719401</c:v>
                </c:pt>
                <c:pt idx="27">
                  <c:v>1720650</c:v>
                </c:pt>
                <c:pt idx="28">
                  <c:v>1725390</c:v>
                </c:pt>
                <c:pt idx="29">
                  <c:v>1724648</c:v>
                </c:pt>
                <c:pt idx="30">
                  <c:v>1724351</c:v>
                </c:pt>
                <c:pt idx="31">
                  <c:v>1719844</c:v>
                </c:pt>
                <c:pt idx="32">
                  <c:v>1720355</c:v>
                </c:pt>
                <c:pt idx="33">
                  <c:v>1718196</c:v>
                </c:pt>
                <c:pt idx="34">
                  <c:v>1712779</c:v>
                </c:pt>
                <c:pt idx="35">
                  <c:v>1709585</c:v>
                </c:pt>
                <c:pt idx="36">
                  <c:v>1707196</c:v>
                </c:pt>
                <c:pt idx="37">
                  <c:v>1713009</c:v>
                </c:pt>
                <c:pt idx="38">
                  <c:v>1714223</c:v>
                </c:pt>
                <c:pt idx="39">
                  <c:v>1713838</c:v>
                </c:pt>
                <c:pt idx="40">
                  <c:v>1716875</c:v>
                </c:pt>
                <c:pt idx="41">
                  <c:v>1709575</c:v>
                </c:pt>
                <c:pt idx="42">
                  <c:v>1708582</c:v>
                </c:pt>
                <c:pt idx="43">
                  <c:v>1707767</c:v>
                </c:pt>
                <c:pt idx="44">
                  <c:v>1709056</c:v>
                </c:pt>
                <c:pt idx="45">
                  <c:v>1702271</c:v>
                </c:pt>
                <c:pt idx="46">
                  <c:v>1700488</c:v>
                </c:pt>
                <c:pt idx="47">
                  <c:v>1697333</c:v>
                </c:pt>
                <c:pt idx="48">
                  <c:v>1696248</c:v>
                </c:pt>
                <c:pt idx="49">
                  <c:v>1687994</c:v>
                </c:pt>
                <c:pt idx="50">
                  <c:v>1677437</c:v>
                </c:pt>
                <c:pt idx="51">
                  <c:v>1670952</c:v>
                </c:pt>
                <c:pt idx="52">
                  <c:v>1663053</c:v>
                </c:pt>
                <c:pt idx="53">
                  <c:v>1668186</c:v>
                </c:pt>
                <c:pt idx="54">
                  <c:v>1670415</c:v>
                </c:pt>
                <c:pt idx="55">
                  <c:v>1669462</c:v>
                </c:pt>
                <c:pt idx="56">
                  <c:v>1679112</c:v>
                </c:pt>
                <c:pt idx="57">
                  <c:v>1679983</c:v>
                </c:pt>
                <c:pt idx="58">
                  <c:v>1676276</c:v>
                </c:pt>
                <c:pt idx="59">
                  <c:v>1679162</c:v>
                </c:pt>
                <c:pt idx="60">
                  <c:v>1674838</c:v>
                </c:pt>
                <c:pt idx="61">
                  <c:v>1681534</c:v>
                </c:pt>
                <c:pt idx="62">
                  <c:v>1679305</c:v>
                </c:pt>
                <c:pt idx="63">
                  <c:v>1672771</c:v>
                </c:pt>
                <c:pt idx="64">
                  <c:v>1674518</c:v>
                </c:pt>
                <c:pt idx="65">
                  <c:v>1666537</c:v>
                </c:pt>
                <c:pt idx="66">
                  <c:v>1659173</c:v>
                </c:pt>
                <c:pt idx="67">
                  <c:v>1660080</c:v>
                </c:pt>
                <c:pt idx="68">
                  <c:v>1669119</c:v>
                </c:pt>
                <c:pt idx="69">
                  <c:v>1674603</c:v>
                </c:pt>
                <c:pt idx="70">
                  <c:v>1680305</c:v>
                </c:pt>
                <c:pt idx="71">
                  <c:v>1680545</c:v>
                </c:pt>
                <c:pt idx="72">
                  <c:v>1671441</c:v>
                </c:pt>
                <c:pt idx="73">
                  <c:v>1672516</c:v>
                </c:pt>
                <c:pt idx="74">
                  <c:v>1672916</c:v>
                </c:pt>
                <c:pt idx="75">
                  <c:v>1673999</c:v>
                </c:pt>
                <c:pt idx="76">
                  <c:v>1679575</c:v>
                </c:pt>
                <c:pt idx="77">
                  <c:v>1682792</c:v>
                </c:pt>
                <c:pt idx="78">
                  <c:v>1679648</c:v>
                </c:pt>
                <c:pt idx="79">
                  <c:v>1687249</c:v>
                </c:pt>
                <c:pt idx="80">
                  <c:v>1689328</c:v>
                </c:pt>
                <c:pt idx="81">
                  <c:v>1691981</c:v>
                </c:pt>
                <c:pt idx="82">
                  <c:v>1695142</c:v>
                </c:pt>
                <c:pt idx="83">
                  <c:v>1690080</c:v>
                </c:pt>
                <c:pt idx="84">
                  <c:v>1698362</c:v>
                </c:pt>
                <c:pt idx="85">
                  <c:v>1700622</c:v>
                </c:pt>
                <c:pt idx="86">
                  <c:v>1697008</c:v>
                </c:pt>
                <c:pt idx="87">
                  <c:v>1681861</c:v>
                </c:pt>
                <c:pt idx="88">
                  <c:v>1669885</c:v>
                </c:pt>
                <c:pt idx="89">
                  <c:v>1650595</c:v>
                </c:pt>
                <c:pt idx="90">
                  <c:v>1649700</c:v>
                </c:pt>
                <c:pt idx="91">
                  <c:v>1667304</c:v>
                </c:pt>
                <c:pt idx="92">
                  <c:v>1678787</c:v>
                </c:pt>
                <c:pt idx="93">
                  <c:v>1688055</c:v>
                </c:pt>
                <c:pt idx="94">
                  <c:v>1694711</c:v>
                </c:pt>
                <c:pt idx="95">
                  <c:v>1699867</c:v>
                </c:pt>
                <c:pt idx="96">
                  <c:v>1700982</c:v>
                </c:pt>
                <c:pt idx="97">
                  <c:v>1703758</c:v>
                </c:pt>
                <c:pt idx="98">
                  <c:v>1713451</c:v>
                </c:pt>
                <c:pt idx="99">
                  <c:v>1713065</c:v>
                </c:pt>
                <c:pt idx="100">
                  <c:v>1719726</c:v>
                </c:pt>
                <c:pt idx="101">
                  <c:v>1716992</c:v>
                </c:pt>
                <c:pt idx="102">
                  <c:v>1715401</c:v>
                </c:pt>
                <c:pt idx="103">
                  <c:v>1711261</c:v>
                </c:pt>
                <c:pt idx="104">
                  <c:v>1718882</c:v>
                </c:pt>
                <c:pt idx="105">
                  <c:v>1727238</c:v>
                </c:pt>
                <c:pt idx="106">
                  <c:v>1739202</c:v>
                </c:pt>
                <c:pt idx="107">
                  <c:v>1743469</c:v>
                </c:pt>
                <c:pt idx="108">
                  <c:v>1745615</c:v>
                </c:pt>
                <c:pt idx="109">
                  <c:v>1748537</c:v>
                </c:pt>
                <c:pt idx="110">
                  <c:v>1742448</c:v>
                </c:pt>
                <c:pt idx="111">
                  <c:v>1739732</c:v>
                </c:pt>
                <c:pt idx="112">
                  <c:v>1741497</c:v>
                </c:pt>
                <c:pt idx="113">
                  <c:v>1744915</c:v>
                </c:pt>
                <c:pt idx="114">
                  <c:v>1749767</c:v>
                </c:pt>
                <c:pt idx="115">
                  <c:v>1754450</c:v>
                </c:pt>
                <c:pt idx="116">
                  <c:v>1762537</c:v>
                </c:pt>
                <c:pt idx="117">
                  <c:v>1767313</c:v>
                </c:pt>
                <c:pt idx="118">
                  <c:v>1776741</c:v>
                </c:pt>
                <c:pt idx="119">
                  <c:v>1789377</c:v>
                </c:pt>
                <c:pt idx="120">
                  <c:v>1796026</c:v>
                </c:pt>
                <c:pt idx="121">
                  <c:v>1806080</c:v>
                </c:pt>
                <c:pt idx="122">
                  <c:v>1805689</c:v>
                </c:pt>
                <c:pt idx="123">
                  <c:v>1805664</c:v>
                </c:pt>
                <c:pt idx="124">
                  <c:v>1809152</c:v>
                </c:pt>
                <c:pt idx="125">
                  <c:v>1824313</c:v>
                </c:pt>
                <c:pt idx="126">
                  <c:v>1822599</c:v>
                </c:pt>
                <c:pt idx="127">
                  <c:v>1821637</c:v>
                </c:pt>
                <c:pt idx="128">
                  <c:v>1827446</c:v>
                </c:pt>
                <c:pt idx="129">
                  <c:v>1832472</c:v>
                </c:pt>
                <c:pt idx="130">
                  <c:v>1837609</c:v>
                </c:pt>
                <c:pt idx="131">
                  <c:v>1839792</c:v>
                </c:pt>
                <c:pt idx="132">
                  <c:v>1841648</c:v>
                </c:pt>
                <c:pt idx="133">
                  <c:v>1847231</c:v>
                </c:pt>
                <c:pt idx="134">
                  <c:v>1844473</c:v>
                </c:pt>
                <c:pt idx="135">
                  <c:v>1845640</c:v>
                </c:pt>
                <c:pt idx="136">
                  <c:v>1832842</c:v>
                </c:pt>
                <c:pt idx="137">
                  <c:v>1829701</c:v>
                </c:pt>
                <c:pt idx="138">
                  <c:v>1825238</c:v>
                </c:pt>
                <c:pt idx="139">
                  <c:v>1820119</c:v>
                </c:pt>
                <c:pt idx="140">
                  <c:v>1817345</c:v>
                </c:pt>
                <c:pt idx="141">
                  <c:v>1825893</c:v>
                </c:pt>
                <c:pt idx="142">
                  <c:v>1830502</c:v>
                </c:pt>
                <c:pt idx="143">
                  <c:v>1834251</c:v>
                </c:pt>
                <c:pt idx="144">
                  <c:v>1828449</c:v>
                </c:pt>
                <c:pt idx="145">
                  <c:v>1824307</c:v>
                </c:pt>
                <c:pt idx="146">
                  <c:v>1822699</c:v>
                </c:pt>
                <c:pt idx="147">
                  <c:v>1814306</c:v>
                </c:pt>
                <c:pt idx="148">
                  <c:v>1815249</c:v>
                </c:pt>
                <c:pt idx="149">
                  <c:v>1811089</c:v>
                </c:pt>
                <c:pt idx="150">
                  <c:v>1810213</c:v>
                </c:pt>
                <c:pt idx="151">
                  <c:v>1816155</c:v>
                </c:pt>
                <c:pt idx="152">
                  <c:v>1812398</c:v>
                </c:pt>
                <c:pt idx="153">
                  <c:v>1799718</c:v>
                </c:pt>
                <c:pt idx="154">
                  <c:v>1785573</c:v>
                </c:pt>
                <c:pt idx="155">
                  <c:v>1777446</c:v>
                </c:pt>
                <c:pt idx="156">
                  <c:v>1775647</c:v>
                </c:pt>
                <c:pt idx="157">
                  <c:v>1779189</c:v>
                </c:pt>
                <c:pt idx="158">
                  <c:v>1777609</c:v>
                </c:pt>
                <c:pt idx="159">
                  <c:v>1771874</c:v>
                </c:pt>
                <c:pt idx="160">
                  <c:v>1772645</c:v>
                </c:pt>
                <c:pt idx="161">
                  <c:v>1774535</c:v>
                </c:pt>
                <c:pt idx="162">
                  <c:v>1772118</c:v>
                </c:pt>
                <c:pt idx="163">
                  <c:v>1773561</c:v>
                </c:pt>
                <c:pt idx="164">
                  <c:v>1773209</c:v>
                </c:pt>
                <c:pt idx="165">
                  <c:v>1767891</c:v>
                </c:pt>
                <c:pt idx="166">
                  <c:v>1765448</c:v>
                </c:pt>
                <c:pt idx="167">
                  <c:v>1765798</c:v>
                </c:pt>
                <c:pt idx="168">
                  <c:v>1769004</c:v>
                </c:pt>
                <c:pt idx="169">
                  <c:v>1776160</c:v>
                </c:pt>
                <c:pt idx="170">
                  <c:v>1775873</c:v>
                </c:pt>
                <c:pt idx="171">
                  <c:v>1786615</c:v>
                </c:pt>
                <c:pt idx="172">
                  <c:v>1799507</c:v>
                </c:pt>
                <c:pt idx="173">
                  <c:v>1809298</c:v>
                </c:pt>
                <c:pt idx="174">
                  <c:v>1812723</c:v>
                </c:pt>
                <c:pt idx="175">
                  <c:v>1813921</c:v>
                </c:pt>
                <c:pt idx="176">
                  <c:v>1819755</c:v>
                </c:pt>
                <c:pt idx="177">
                  <c:v>1817489</c:v>
                </c:pt>
                <c:pt idx="178">
                  <c:v>1817042</c:v>
                </c:pt>
                <c:pt idx="179">
                  <c:v>1821477</c:v>
                </c:pt>
                <c:pt idx="180">
                  <c:v>1824156</c:v>
                </c:pt>
                <c:pt idx="181">
                  <c:v>1827729</c:v>
                </c:pt>
                <c:pt idx="182">
                  <c:v>1828090</c:v>
                </c:pt>
                <c:pt idx="183">
                  <c:v>1831276</c:v>
                </c:pt>
                <c:pt idx="184">
                  <c:v>1836405</c:v>
                </c:pt>
                <c:pt idx="185">
                  <c:v>1845401</c:v>
                </c:pt>
                <c:pt idx="186">
                  <c:v>1851503</c:v>
                </c:pt>
                <c:pt idx="187">
                  <c:v>1851636</c:v>
                </c:pt>
                <c:pt idx="188">
                  <c:v>1856973</c:v>
                </c:pt>
                <c:pt idx="189">
                  <c:v>1865892</c:v>
                </c:pt>
                <c:pt idx="190">
                  <c:v>1869928</c:v>
                </c:pt>
                <c:pt idx="191">
                  <c:v>1870122</c:v>
                </c:pt>
                <c:pt idx="192">
                  <c:v>1867204</c:v>
                </c:pt>
                <c:pt idx="193">
                  <c:v>1870097</c:v>
                </c:pt>
                <c:pt idx="194">
                  <c:v>1865156</c:v>
                </c:pt>
                <c:pt idx="195">
                  <c:v>1865241</c:v>
                </c:pt>
                <c:pt idx="196">
                  <c:v>1860730</c:v>
                </c:pt>
                <c:pt idx="197">
                  <c:v>1858706</c:v>
                </c:pt>
                <c:pt idx="198">
                  <c:v>1859333</c:v>
                </c:pt>
                <c:pt idx="199">
                  <c:v>1853873</c:v>
                </c:pt>
                <c:pt idx="200">
                  <c:v>1842057</c:v>
                </c:pt>
                <c:pt idx="201">
                  <c:v>1832953</c:v>
                </c:pt>
                <c:pt idx="202">
                  <c:v>1832695</c:v>
                </c:pt>
                <c:pt idx="203">
                  <c:v>1832651</c:v>
                </c:pt>
                <c:pt idx="204">
                  <c:v>1827337</c:v>
                </c:pt>
                <c:pt idx="205">
                  <c:v>1811702</c:v>
                </c:pt>
                <c:pt idx="206">
                  <c:v>1805697</c:v>
                </c:pt>
                <c:pt idx="207">
                  <c:v>1796538</c:v>
                </c:pt>
                <c:pt idx="208">
                  <c:v>1790212</c:v>
                </c:pt>
                <c:pt idx="209">
                  <c:v>1791153</c:v>
                </c:pt>
                <c:pt idx="210">
                  <c:v>1793516</c:v>
                </c:pt>
                <c:pt idx="211">
                  <c:v>1795912</c:v>
                </c:pt>
                <c:pt idx="212">
                  <c:v>1801451</c:v>
                </c:pt>
                <c:pt idx="213">
                  <c:v>1804627</c:v>
                </c:pt>
                <c:pt idx="214">
                  <c:v>1796241</c:v>
                </c:pt>
                <c:pt idx="215">
                  <c:v>1784155</c:v>
                </c:pt>
                <c:pt idx="216">
                  <c:v>1777626</c:v>
                </c:pt>
                <c:pt idx="217">
                  <c:v>1771352</c:v>
                </c:pt>
                <c:pt idx="218">
                  <c:v>1766230</c:v>
                </c:pt>
                <c:pt idx="219">
                  <c:v>1765332</c:v>
                </c:pt>
                <c:pt idx="220">
                  <c:v>1768661</c:v>
                </c:pt>
                <c:pt idx="221">
                  <c:v>1768903</c:v>
                </c:pt>
                <c:pt idx="222">
                  <c:v>1763952</c:v>
                </c:pt>
                <c:pt idx="223">
                  <c:v>1757213</c:v>
                </c:pt>
                <c:pt idx="224">
                  <c:v>1760122</c:v>
                </c:pt>
                <c:pt idx="225">
                  <c:v>1767643</c:v>
                </c:pt>
                <c:pt idx="226">
                  <c:v>1774066</c:v>
                </c:pt>
                <c:pt idx="227">
                  <c:v>1774000</c:v>
                </c:pt>
                <c:pt idx="228">
                  <c:v>1780761</c:v>
                </c:pt>
                <c:pt idx="229">
                  <c:v>1787998</c:v>
                </c:pt>
                <c:pt idx="230">
                  <c:v>1789476</c:v>
                </c:pt>
              </c:numCache>
            </c:numRef>
          </c:val>
          <c:smooth val="0"/>
        </c:ser>
        <c:dLbls>
          <c:showLegendKey val="0"/>
          <c:showVal val="0"/>
          <c:showCatName val="0"/>
          <c:showSerName val="0"/>
          <c:showPercent val="0"/>
          <c:showBubbleSize val="0"/>
        </c:dLbls>
        <c:marker val="1"/>
        <c:smooth val="0"/>
        <c:axId val="89053056"/>
        <c:axId val="89054592"/>
      </c:lineChart>
      <c:lineChart>
        <c:grouping val="standard"/>
        <c:varyColors val="0"/>
        <c:ser>
          <c:idx val="1"/>
          <c:order val="1"/>
          <c:tx>
            <c:v>Price</c:v>
          </c:tx>
          <c:marker>
            <c:symbol val="none"/>
          </c:marker>
          <c:cat>
            <c:numRef>
              <c:f>'Data 1'!$A$891:$A$1121</c:f>
              <c:numCache>
                <c:formatCode>mmm\ dd\,\ yyyy</c:formatCode>
                <c:ptCount val="231"/>
                <c:pt idx="0">
                  <c:v>39087</c:v>
                </c:pt>
                <c:pt idx="1">
                  <c:v>39094</c:v>
                </c:pt>
                <c:pt idx="2">
                  <c:v>39101</c:v>
                </c:pt>
                <c:pt idx="3">
                  <c:v>39108</c:v>
                </c:pt>
                <c:pt idx="4">
                  <c:v>39115</c:v>
                </c:pt>
                <c:pt idx="5">
                  <c:v>39122</c:v>
                </c:pt>
                <c:pt idx="6">
                  <c:v>39129</c:v>
                </c:pt>
                <c:pt idx="7">
                  <c:v>39136</c:v>
                </c:pt>
                <c:pt idx="8">
                  <c:v>39143</c:v>
                </c:pt>
                <c:pt idx="9">
                  <c:v>39150</c:v>
                </c:pt>
                <c:pt idx="10">
                  <c:v>39157</c:v>
                </c:pt>
                <c:pt idx="11">
                  <c:v>39164</c:v>
                </c:pt>
                <c:pt idx="12">
                  <c:v>39171</c:v>
                </c:pt>
                <c:pt idx="13">
                  <c:v>39178</c:v>
                </c:pt>
                <c:pt idx="14">
                  <c:v>39185</c:v>
                </c:pt>
                <c:pt idx="15">
                  <c:v>39192</c:v>
                </c:pt>
                <c:pt idx="16">
                  <c:v>39199</c:v>
                </c:pt>
                <c:pt idx="17">
                  <c:v>39206</c:v>
                </c:pt>
                <c:pt idx="18">
                  <c:v>39213</c:v>
                </c:pt>
                <c:pt idx="19">
                  <c:v>39220</c:v>
                </c:pt>
                <c:pt idx="20">
                  <c:v>39227</c:v>
                </c:pt>
                <c:pt idx="21">
                  <c:v>39234</c:v>
                </c:pt>
                <c:pt idx="22">
                  <c:v>39241</c:v>
                </c:pt>
                <c:pt idx="23">
                  <c:v>39248</c:v>
                </c:pt>
                <c:pt idx="24">
                  <c:v>39255</c:v>
                </c:pt>
                <c:pt idx="25">
                  <c:v>39262</c:v>
                </c:pt>
                <c:pt idx="26">
                  <c:v>39269</c:v>
                </c:pt>
                <c:pt idx="27">
                  <c:v>39276</c:v>
                </c:pt>
                <c:pt idx="28">
                  <c:v>39283</c:v>
                </c:pt>
                <c:pt idx="29">
                  <c:v>39290</c:v>
                </c:pt>
                <c:pt idx="30">
                  <c:v>39297</c:v>
                </c:pt>
                <c:pt idx="31">
                  <c:v>39304</c:v>
                </c:pt>
                <c:pt idx="32">
                  <c:v>39311</c:v>
                </c:pt>
                <c:pt idx="33">
                  <c:v>39318</c:v>
                </c:pt>
                <c:pt idx="34">
                  <c:v>39325</c:v>
                </c:pt>
                <c:pt idx="35">
                  <c:v>39332</c:v>
                </c:pt>
                <c:pt idx="36">
                  <c:v>39339</c:v>
                </c:pt>
                <c:pt idx="37">
                  <c:v>39346</c:v>
                </c:pt>
                <c:pt idx="38">
                  <c:v>39353</c:v>
                </c:pt>
                <c:pt idx="39">
                  <c:v>39360</c:v>
                </c:pt>
                <c:pt idx="40">
                  <c:v>39367</c:v>
                </c:pt>
                <c:pt idx="41">
                  <c:v>39374</c:v>
                </c:pt>
                <c:pt idx="42">
                  <c:v>39381</c:v>
                </c:pt>
                <c:pt idx="43">
                  <c:v>39388</c:v>
                </c:pt>
                <c:pt idx="44">
                  <c:v>39395</c:v>
                </c:pt>
                <c:pt idx="45">
                  <c:v>39402</c:v>
                </c:pt>
                <c:pt idx="46">
                  <c:v>39409</c:v>
                </c:pt>
                <c:pt idx="47">
                  <c:v>39416</c:v>
                </c:pt>
                <c:pt idx="48">
                  <c:v>39423</c:v>
                </c:pt>
                <c:pt idx="49">
                  <c:v>39430</c:v>
                </c:pt>
                <c:pt idx="50">
                  <c:v>39437</c:v>
                </c:pt>
                <c:pt idx="51">
                  <c:v>39444</c:v>
                </c:pt>
                <c:pt idx="52">
                  <c:v>39451</c:v>
                </c:pt>
                <c:pt idx="53">
                  <c:v>39458</c:v>
                </c:pt>
                <c:pt idx="54">
                  <c:v>39465</c:v>
                </c:pt>
                <c:pt idx="55">
                  <c:v>39472</c:v>
                </c:pt>
                <c:pt idx="56">
                  <c:v>39479</c:v>
                </c:pt>
                <c:pt idx="57">
                  <c:v>39486</c:v>
                </c:pt>
                <c:pt idx="58">
                  <c:v>39493</c:v>
                </c:pt>
                <c:pt idx="59">
                  <c:v>39500</c:v>
                </c:pt>
                <c:pt idx="60">
                  <c:v>39507</c:v>
                </c:pt>
                <c:pt idx="61">
                  <c:v>39514</c:v>
                </c:pt>
                <c:pt idx="62">
                  <c:v>39521</c:v>
                </c:pt>
                <c:pt idx="63">
                  <c:v>39528</c:v>
                </c:pt>
                <c:pt idx="64">
                  <c:v>39535</c:v>
                </c:pt>
                <c:pt idx="65">
                  <c:v>39542</c:v>
                </c:pt>
                <c:pt idx="66">
                  <c:v>39549</c:v>
                </c:pt>
                <c:pt idx="67">
                  <c:v>39556</c:v>
                </c:pt>
                <c:pt idx="68">
                  <c:v>39563</c:v>
                </c:pt>
                <c:pt idx="69">
                  <c:v>39570</c:v>
                </c:pt>
                <c:pt idx="70">
                  <c:v>39577</c:v>
                </c:pt>
                <c:pt idx="71">
                  <c:v>39584</c:v>
                </c:pt>
                <c:pt idx="72">
                  <c:v>39591</c:v>
                </c:pt>
                <c:pt idx="73">
                  <c:v>39598</c:v>
                </c:pt>
                <c:pt idx="74">
                  <c:v>39605</c:v>
                </c:pt>
                <c:pt idx="75">
                  <c:v>39612</c:v>
                </c:pt>
                <c:pt idx="76">
                  <c:v>39619</c:v>
                </c:pt>
                <c:pt idx="77">
                  <c:v>39626</c:v>
                </c:pt>
                <c:pt idx="78">
                  <c:v>39633</c:v>
                </c:pt>
                <c:pt idx="79">
                  <c:v>39640</c:v>
                </c:pt>
                <c:pt idx="80">
                  <c:v>39647</c:v>
                </c:pt>
                <c:pt idx="81">
                  <c:v>39654</c:v>
                </c:pt>
                <c:pt idx="82">
                  <c:v>39661</c:v>
                </c:pt>
                <c:pt idx="83">
                  <c:v>39668</c:v>
                </c:pt>
                <c:pt idx="84">
                  <c:v>39675</c:v>
                </c:pt>
                <c:pt idx="85">
                  <c:v>39682</c:v>
                </c:pt>
                <c:pt idx="86">
                  <c:v>39689</c:v>
                </c:pt>
                <c:pt idx="87">
                  <c:v>39696</c:v>
                </c:pt>
                <c:pt idx="88">
                  <c:v>39703</c:v>
                </c:pt>
                <c:pt idx="89">
                  <c:v>39710</c:v>
                </c:pt>
                <c:pt idx="90">
                  <c:v>39717</c:v>
                </c:pt>
                <c:pt idx="91">
                  <c:v>39724</c:v>
                </c:pt>
                <c:pt idx="92">
                  <c:v>39731</c:v>
                </c:pt>
                <c:pt idx="93">
                  <c:v>39738</c:v>
                </c:pt>
                <c:pt idx="94">
                  <c:v>39745</c:v>
                </c:pt>
                <c:pt idx="95">
                  <c:v>39752</c:v>
                </c:pt>
                <c:pt idx="96">
                  <c:v>39759</c:v>
                </c:pt>
                <c:pt idx="97">
                  <c:v>39766</c:v>
                </c:pt>
                <c:pt idx="98">
                  <c:v>39773</c:v>
                </c:pt>
                <c:pt idx="99">
                  <c:v>39780</c:v>
                </c:pt>
                <c:pt idx="100">
                  <c:v>39787</c:v>
                </c:pt>
                <c:pt idx="101">
                  <c:v>39794</c:v>
                </c:pt>
                <c:pt idx="102">
                  <c:v>39801</c:v>
                </c:pt>
                <c:pt idx="103">
                  <c:v>39808</c:v>
                </c:pt>
                <c:pt idx="104">
                  <c:v>39815</c:v>
                </c:pt>
                <c:pt idx="105">
                  <c:v>39822</c:v>
                </c:pt>
                <c:pt idx="106">
                  <c:v>39829</c:v>
                </c:pt>
                <c:pt idx="107">
                  <c:v>39836</c:v>
                </c:pt>
                <c:pt idx="108">
                  <c:v>39843</c:v>
                </c:pt>
                <c:pt idx="109">
                  <c:v>39850</c:v>
                </c:pt>
                <c:pt idx="110">
                  <c:v>39857</c:v>
                </c:pt>
                <c:pt idx="111">
                  <c:v>39864</c:v>
                </c:pt>
                <c:pt idx="112">
                  <c:v>39871</c:v>
                </c:pt>
                <c:pt idx="113">
                  <c:v>39878</c:v>
                </c:pt>
                <c:pt idx="114">
                  <c:v>39885</c:v>
                </c:pt>
                <c:pt idx="115">
                  <c:v>39892</c:v>
                </c:pt>
                <c:pt idx="116">
                  <c:v>39899</c:v>
                </c:pt>
                <c:pt idx="117">
                  <c:v>39906</c:v>
                </c:pt>
                <c:pt idx="118">
                  <c:v>39913</c:v>
                </c:pt>
                <c:pt idx="119">
                  <c:v>39920</c:v>
                </c:pt>
                <c:pt idx="120">
                  <c:v>39927</c:v>
                </c:pt>
                <c:pt idx="121">
                  <c:v>39934</c:v>
                </c:pt>
                <c:pt idx="122">
                  <c:v>39941</c:v>
                </c:pt>
                <c:pt idx="123">
                  <c:v>39948</c:v>
                </c:pt>
                <c:pt idx="124">
                  <c:v>39955</c:v>
                </c:pt>
                <c:pt idx="125">
                  <c:v>39962</c:v>
                </c:pt>
                <c:pt idx="126">
                  <c:v>39969</c:v>
                </c:pt>
                <c:pt idx="127">
                  <c:v>39976</c:v>
                </c:pt>
                <c:pt idx="128">
                  <c:v>39983</c:v>
                </c:pt>
                <c:pt idx="129">
                  <c:v>39990</c:v>
                </c:pt>
                <c:pt idx="130">
                  <c:v>39997</c:v>
                </c:pt>
                <c:pt idx="131">
                  <c:v>40004</c:v>
                </c:pt>
                <c:pt idx="132">
                  <c:v>40011</c:v>
                </c:pt>
                <c:pt idx="133">
                  <c:v>40018</c:v>
                </c:pt>
                <c:pt idx="134">
                  <c:v>40025</c:v>
                </c:pt>
                <c:pt idx="135">
                  <c:v>40032</c:v>
                </c:pt>
                <c:pt idx="136">
                  <c:v>40039</c:v>
                </c:pt>
                <c:pt idx="137">
                  <c:v>40046</c:v>
                </c:pt>
                <c:pt idx="138">
                  <c:v>40053</c:v>
                </c:pt>
                <c:pt idx="139">
                  <c:v>40060</c:v>
                </c:pt>
                <c:pt idx="140">
                  <c:v>40067</c:v>
                </c:pt>
                <c:pt idx="141">
                  <c:v>40074</c:v>
                </c:pt>
                <c:pt idx="142">
                  <c:v>40081</c:v>
                </c:pt>
                <c:pt idx="143">
                  <c:v>40088</c:v>
                </c:pt>
                <c:pt idx="144">
                  <c:v>40095</c:v>
                </c:pt>
                <c:pt idx="145">
                  <c:v>40102</c:v>
                </c:pt>
                <c:pt idx="146">
                  <c:v>40109</c:v>
                </c:pt>
                <c:pt idx="147">
                  <c:v>40116</c:v>
                </c:pt>
                <c:pt idx="148">
                  <c:v>40123</c:v>
                </c:pt>
                <c:pt idx="149">
                  <c:v>40130</c:v>
                </c:pt>
                <c:pt idx="150">
                  <c:v>40137</c:v>
                </c:pt>
                <c:pt idx="151">
                  <c:v>40144</c:v>
                </c:pt>
                <c:pt idx="152">
                  <c:v>40151</c:v>
                </c:pt>
                <c:pt idx="153">
                  <c:v>40158</c:v>
                </c:pt>
                <c:pt idx="154">
                  <c:v>40165</c:v>
                </c:pt>
                <c:pt idx="155">
                  <c:v>40172</c:v>
                </c:pt>
                <c:pt idx="156">
                  <c:v>40179</c:v>
                </c:pt>
                <c:pt idx="157">
                  <c:v>40186</c:v>
                </c:pt>
                <c:pt idx="158">
                  <c:v>40193</c:v>
                </c:pt>
                <c:pt idx="159">
                  <c:v>40200</c:v>
                </c:pt>
                <c:pt idx="160">
                  <c:v>40207</c:v>
                </c:pt>
                <c:pt idx="161">
                  <c:v>40214</c:v>
                </c:pt>
                <c:pt idx="162">
                  <c:v>40221</c:v>
                </c:pt>
                <c:pt idx="163">
                  <c:v>40228</c:v>
                </c:pt>
                <c:pt idx="164">
                  <c:v>40235</c:v>
                </c:pt>
                <c:pt idx="165">
                  <c:v>40242</c:v>
                </c:pt>
                <c:pt idx="166">
                  <c:v>40249</c:v>
                </c:pt>
                <c:pt idx="167">
                  <c:v>40256</c:v>
                </c:pt>
                <c:pt idx="168">
                  <c:v>40263</c:v>
                </c:pt>
                <c:pt idx="169">
                  <c:v>40270</c:v>
                </c:pt>
                <c:pt idx="170">
                  <c:v>40277</c:v>
                </c:pt>
                <c:pt idx="171">
                  <c:v>40284</c:v>
                </c:pt>
                <c:pt idx="172">
                  <c:v>40291</c:v>
                </c:pt>
                <c:pt idx="173">
                  <c:v>40298</c:v>
                </c:pt>
                <c:pt idx="174">
                  <c:v>40305</c:v>
                </c:pt>
                <c:pt idx="175">
                  <c:v>40312</c:v>
                </c:pt>
                <c:pt idx="176">
                  <c:v>40319</c:v>
                </c:pt>
                <c:pt idx="177">
                  <c:v>40326</c:v>
                </c:pt>
                <c:pt idx="178">
                  <c:v>40333</c:v>
                </c:pt>
                <c:pt idx="179">
                  <c:v>40340</c:v>
                </c:pt>
                <c:pt idx="180">
                  <c:v>40347</c:v>
                </c:pt>
                <c:pt idx="181">
                  <c:v>40354</c:v>
                </c:pt>
                <c:pt idx="182">
                  <c:v>40361</c:v>
                </c:pt>
                <c:pt idx="183">
                  <c:v>40368</c:v>
                </c:pt>
                <c:pt idx="184">
                  <c:v>40375</c:v>
                </c:pt>
                <c:pt idx="185">
                  <c:v>40382</c:v>
                </c:pt>
                <c:pt idx="186">
                  <c:v>40389</c:v>
                </c:pt>
                <c:pt idx="187">
                  <c:v>40396</c:v>
                </c:pt>
                <c:pt idx="188">
                  <c:v>40403</c:v>
                </c:pt>
                <c:pt idx="189">
                  <c:v>40410</c:v>
                </c:pt>
                <c:pt idx="190">
                  <c:v>40417</c:v>
                </c:pt>
                <c:pt idx="191">
                  <c:v>40424</c:v>
                </c:pt>
                <c:pt idx="192">
                  <c:v>40431</c:v>
                </c:pt>
                <c:pt idx="193">
                  <c:v>40438</c:v>
                </c:pt>
                <c:pt idx="194">
                  <c:v>40445</c:v>
                </c:pt>
                <c:pt idx="195">
                  <c:v>40452</c:v>
                </c:pt>
                <c:pt idx="196">
                  <c:v>40459</c:v>
                </c:pt>
                <c:pt idx="197">
                  <c:v>40466</c:v>
                </c:pt>
                <c:pt idx="198">
                  <c:v>40473</c:v>
                </c:pt>
                <c:pt idx="199">
                  <c:v>40480</c:v>
                </c:pt>
                <c:pt idx="200">
                  <c:v>40487</c:v>
                </c:pt>
                <c:pt idx="201">
                  <c:v>40494</c:v>
                </c:pt>
                <c:pt idx="202">
                  <c:v>40501</c:v>
                </c:pt>
                <c:pt idx="203">
                  <c:v>40508</c:v>
                </c:pt>
                <c:pt idx="204">
                  <c:v>40515</c:v>
                </c:pt>
                <c:pt idx="205">
                  <c:v>40522</c:v>
                </c:pt>
                <c:pt idx="206">
                  <c:v>40529</c:v>
                </c:pt>
                <c:pt idx="207">
                  <c:v>40536</c:v>
                </c:pt>
                <c:pt idx="208">
                  <c:v>40543</c:v>
                </c:pt>
                <c:pt idx="209">
                  <c:v>40550</c:v>
                </c:pt>
                <c:pt idx="210">
                  <c:v>40557</c:v>
                </c:pt>
                <c:pt idx="211">
                  <c:v>40564</c:v>
                </c:pt>
                <c:pt idx="212">
                  <c:v>40571</c:v>
                </c:pt>
                <c:pt idx="213">
                  <c:v>40578</c:v>
                </c:pt>
                <c:pt idx="214">
                  <c:v>40585</c:v>
                </c:pt>
                <c:pt idx="215">
                  <c:v>40592</c:v>
                </c:pt>
                <c:pt idx="216">
                  <c:v>40599</c:v>
                </c:pt>
                <c:pt idx="217">
                  <c:v>40606</c:v>
                </c:pt>
                <c:pt idx="218">
                  <c:v>40613</c:v>
                </c:pt>
                <c:pt idx="219">
                  <c:v>40620</c:v>
                </c:pt>
                <c:pt idx="220">
                  <c:v>40627</c:v>
                </c:pt>
                <c:pt idx="221">
                  <c:v>40634</c:v>
                </c:pt>
                <c:pt idx="222">
                  <c:v>40641</c:v>
                </c:pt>
                <c:pt idx="223">
                  <c:v>40648</c:v>
                </c:pt>
                <c:pt idx="224">
                  <c:v>40655</c:v>
                </c:pt>
                <c:pt idx="225">
                  <c:v>40662</c:v>
                </c:pt>
                <c:pt idx="226">
                  <c:v>40669</c:v>
                </c:pt>
                <c:pt idx="227">
                  <c:v>40676</c:v>
                </c:pt>
                <c:pt idx="228">
                  <c:v>40683</c:v>
                </c:pt>
                <c:pt idx="229">
                  <c:v>40690</c:v>
                </c:pt>
                <c:pt idx="230">
                  <c:v>40697</c:v>
                </c:pt>
              </c:numCache>
            </c:numRef>
          </c:cat>
          <c:val>
            <c:numRef>
              <c:f>'Data 1'!$D$891:$D$1121</c:f>
              <c:numCache>
                <c:formatCode>0.00</c:formatCode>
                <c:ptCount val="231"/>
                <c:pt idx="0">
                  <c:v>57.760000000000012</c:v>
                </c:pt>
                <c:pt idx="1">
                  <c:v>54.11</c:v>
                </c:pt>
                <c:pt idx="2">
                  <c:v>51.51</c:v>
                </c:pt>
                <c:pt idx="3">
                  <c:v>53.57</c:v>
                </c:pt>
                <c:pt idx="4">
                  <c:v>57.11</c:v>
                </c:pt>
                <c:pt idx="5">
                  <c:v>58.99</c:v>
                </c:pt>
                <c:pt idx="6">
                  <c:v>58.41</c:v>
                </c:pt>
                <c:pt idx="7">
                  <c:v>59.57</c:v>
                </c:pt>
                <c:pt idx="8">
                  <c:v>61.64</c:v>
                </c:pt>
                <c:pt idx="9">
                  <c:v>60.849999999999994</c:v>
                </c:pt>
                <c:pt idx="10">
                  <c:v>57.94</c:v>
                </c:pt>
                <c:pt idx="11">
                  <c:v>58.260000000000012</c:v>
                </c:pt>
                <c:pt idx="12">
                  <c:v>64.179999999999978</c:v>
                </c:pt>
                <c:pt idx="13">
                  <c:v>64.819999999999993</c:v>
                </c:pt>
                <c:pt idx="14">
                  <c:v>62.58</c:v>
                </c:pt>
                <c:pt idx="15">
                  <c:v>63.06</c:v>
                </c:pt>
                <c:pt idx="16">
                  <c:v>65.260000000000005</c:v>
                </c:pt>
                <c:pt idx="17">
                  <c:v>63.82</c:v>
                </c:pt>
                <c:pt idx="18">
                  <c:v>61.9</c:v>
                </c:pt>
                <c:pt idx="19">
                  <c:v>63.61</c:v>
                </c:pt>
                <c:pt idx="20">
                  <c:v>64.89</c:v>
                </c:pt>
                <c:pt idx="21">
                  <c:v>63.94</c:v>
                </c:pt>
                <c:pt idx="22">
                  <c:v>65.900000000000006</c:v>
                </c:pt>
                <c:pt idx="23">
                  <c:v>66.61999999999999</c:v>
                </c:pt>
                <c:pt idx="24">
                  <c:v>68.78</c:v>
                </c:pt>
                <c:pt idx="25">
                  <c:v>69.13</c:v>
                </c:pt>
                <c:pt idx="26">
                  <c:v>71.78</c:v>
                </c:pt>
                <c:pt idx="27">
                  <c:v>72.790000000000006</c:v>
                </c:pt>
                <c:pt idx="28">
                  <c:v>74.92</c:v>
                </c:pt>
                <c:pt idx="29">
                  <c:v>75.149999999999991</c:v>
                </c:pt>
                <c:pt idx="30">
                  <c:v>76.75</c:v>
                </c:pt>
                <c:pt idx="31">
                  <c:v>71.92</c:v>
                </c:pt>
                <c:pt idx="32">
                  <c:v>72.05</c:v>
                </c:pt>
                <c:pt idx="33">
                  <c:v>70.19</c:v>
                </c:pt>
                <c:pt idx="34">
                  <c:v>72.930000000000007</c:v>
                </c:pt>
                <c:pt idx="35">
                  <c:v>75.959999999999994</c:v>
                </c:pt>
                <c:pt idx="36">
                  <c:v>78.95</c:v>
                </c:pt>
                <c:pt idx="37">
                  <c:v>82.26</c:v>
                </c:pt>
                <c:pt idx="38">
                  <c:v>81.7</c:v>
                </c:pt>
                <c:pt idx="39">
                  <c:v>80.59</c:v>
                </c:pt>
                <c:pt idx="40">
                  <c:v>81.459999999999994</c:v>
                </c:pt>
                <c:pt idx="41">
                  <c:v>87.8</c:v>
                </c:pt>
                <c:pt idx="42">
                  <c:v>89.23</c:v>
                </c:pt>
                <c:pt idx="43">
                  <c:v>93.460000000000022</c:v>
                </c:pt>
                <c:pt idx="44">
                  <c:v>95.81</c:v>
                </c:pt>
                <c:pt idx="45">
                  <c:v>93.56</c:v>
                </c:pt>
                <c:pt idx="46">
                  <c:v>97.93</c:v>
                </c:pt>
                <c:pt idx="47">
                  <c:v>92.47</c:v>
                </c:pt>
                <c:pt idx="48">
                  <c:v>88.710000000000022</c:v>
                </c:pt>
                <c:pt idx="49">
                  <c:v>91.179999999999978</c:v>
                </c:pt>
                <c:pt idx="50">
                  <c:v>91.16</c:v>
                </c:pt>
                <c:pt idx="51">
                  <c:v>95.64</c:v>
                </c:pt>
                <c:pt idx="52">
                  <c:v>98.169999999999987</c:v>
                </c:pt>
                <c:pt idx="53">
                  <c:v>94.76</c:v>
                </c:pt>
                <c:pt idx="54">
                  <c:v>91.51</c:v>
                </c:pt>
                <c:pt idx="55">
                  <c:v>89.410000000000025</c:v>
                </c:pt>
                <c:pt idx="56">
                  <c:v>91.14</c:v>
                </c:pt>
                <c:pt idx="57">
                  <c:v>89.08</c:v>
                </c:pt>
                <c:pt idx="58">
                  <c:v>94.13</c:v>
                </c:pt>
                <c:pt idx="59">
                  <c:v>99.61</c:v>
                </c:pt>
                <c:pt idx="60">
                  <c:v>100.84</c:v>
                </c:pt>
                <c:pt idx="61">
                  <c:v>103.4400000000001</c:v>
                </c:pt>
                <c:pt idx="62">
                  <c:v>109.35</c:v>
                </c:pt>
                <c:pt idx="63">
                  <c:v>105.28</c:v>
                </c:pt>
                <c:pt idx="64">
                  <c:v>104.49000000000002</c:v>
                </c:pt>
                <c:pt idx="65">
                  <c:v>103.46000000000002</c:v>
                </c:pt>
                <c:pt idx="66">
                  <c:v>109.71000000000002</c:v>
                </c:pt>
                <c:pt idx="67">
                  <c:v>114.33</c:v>
                </c:pt>
                <c:pt idx="68">
                  <c:v>118.53</c:v>
                </c:pt>
                <c:pt idx="69">
                  <c:v>115.42</c:v>
                </c:pt>
                <c:pt idx="70">
                  <c:v>123.01</c:v>
                </c:pt>
                <c:pt idx="71">
                  <c:v>124.96000000000002</c:v>
                </c:pt>
                <c:pt idx="72">
                  <c:v>130.13999999999999</c:v>
                </c:pt>
                <c:pt idx="73">
                  <c:v>128.47</c:v>
                </c:pt>
                <c:pt idx="74">
                  <c:v>128.16</c:v>
                </c:pt>
                <c:pt idx="75">
                  <c:v>134.80000000000001</c:v>
                </c:pt>
                <c:pt idx="76">
                  <c:v>134.34</c:v>
                </c:pt>
                <c:pt idx="77">
                  <c:v>137</c:v>
                </c:pt>
                <c:pt idx="78">
                  <c:v>142.52000000000001</c:v>
                </c:pt>
                <c:pt idx="79">
                  <c:v>139.94999999999999</c:v>
                </c:pt>
                <c:pt idx="80">
                  <c:v>135.37</c:v>
                </c:pt>
                <c:pt idx="81">
                  <c:v>125.92</c:v>
                </c:pt>
                <c:pt idx="82">
                  <c:v>124.57</c:v>
                </c:pt>
                <c:pt idx="83">
                  <c:v>118.8</c:v>
                </c:pt>
                <c:pt idx="84">
                  <c:v>114.4</c:v>
                </c:pt>
                <c:pt idx="85">
                  <c:v>115.7</c:v>
                </c:pt>
                <c:pt idx="86">
                  <c:v>116.09</c:v>
                </c:pt>
                <c:pt idx="87">
                  <c:v>108.36999999999999</c:v>
                </c:pt>
                <c:pt idx="88">
                  <c:v>102.88</c:v>
                </c:pt>
                <c:pt idx="89">
                  <c:v>97.19</c:v>
                </c:pt>
                <c:pt idx="90">
                  <c:v>111.11999999999999</c:v>
                </c:pt>
                <c:pt idx="91">
                  <c:v>96.59</c:v>
                </c:pt>
                <c:pt idx="92">
                  <c:v>86.240000000000023</c:v>
                </c:pt>
                <c:pt idx="93">
                  <c:v>75.19</c:v>
                </c:pt>
                <c:pt idx="94">
                  <c:v>68.56</c:v>
                </c:pt>
                <c:pt idx="95">
                  <c:v>65.209999999999994</c:v>
                </c:pt>
                <c:pt idx="96">
                  <c:v>64.31</c:v>
                </c:pt>
                <c:pt idx="97">
                  <c:v>58.6</c:v>
                </c:pt>
                <c:pt idx="98">
                  <c:v>52.260000000000012</c:v>
                </c:pt>
                <c:pt idx="99">
                  <c:v>53.27</c:v>
                </c:pt>
                <c:pt idx="100">
                  <c:v>45.6</c:v>
                </c:pt>
                <c:pt idx="101">
                  <c:v>44.57</c:v>
                </c:pt>
                <c:pt idx="102">
                  <c:v>39.700000000000003</c:v>
                </c:pt>
                <c:pt idx="103">
                  <c:v>32.980000000000004</c:v>
                </c:pt>
                <c:pt idx="104">
                  <c:v>42.4</c:v>
                </c:pt>
                <c:pt idx="105">
                  <c:v>44.46</c:v>
                </c:pt>
                <c:pt idx="106">
                  <c:v>36.730000000000011</c:v>
                </c:pt>
                <c:pt idx="107">
                  <c:v>42.15</c:v>
                </c:pt>
                <c:pt idx="108">
                  <c:v>42.7</c:v>
                </c:pt>
                <c:pt idx="109">
                  <c:v>40.78</c:v>
                </c:pt>
                <c:pt idx="110">
                  <c:v>36.94</c:v>
                </c:pt>
                <c:pt idx="111">
                  <c:v>37.15</c:v>
                </c:pt>
                <c:pt idx="112">
                  <c:v>41.1</c:v>
                </c:pt>
                <c:pt idx="113">
                  <c:v>43.18</c:v>
                </c:pt>
                <c:pt idx="114">
                  <c:v>45.660000000000011</c:v>
                </c:pt>
                <c:pt idx="115">
                  <c:v>49.49</c:v>
                </c:pt>
                <c:pt idx="116">
                  <c:v>52.99</c:v>
                </c:pt>
                <c:pt idx="117">
                  <c:v>50.339999999999996</c:v>
                </c:pt>
                <c:pt idx="118">
                  <c:v>50.46</c:v>
                </c:pt>
                <c:pt idx="119">
                  <c:v>49.86</c:v>
                </c:pt>
                <c:pt idx="120">
                  <c:v>47.8</c:v>
                </c:pt>
                <c:pt idx="121">
                  <c:v>50.2</c:v>
                </c:pt>
                <c:pt idx="122">
                  <c:v>55.96</c:v>
                </c:pt>
                <c:pt idx="123">
                  <c:v>57.94</c:v>
                </c:pt>
                <c:pt idx="124">
                  <c:v>60.32</c:v>
                </c:pt>
                <c:pt idx="125">
                  <c:v>64.319999999999993</c:v>
                </c:pt>
                <c:pt idx="126">
                  <c:v>68.11</c:v>
                </c:pt>
                <c:pt idx="127">
                  <c:v>70.849999999999994</c:v>
                </c:pt>
                <c:pt idx="128">
                  <c:v>70.61999999999999</c:v>
                </c:pt>
                <c:pt idx="129">
                  <c:v>68.58</c:v>
                </c:pt>
                <c:pt idx="130">
                  <c:v>69.319999999999993</c:v>
                </c:pt>
                <c:pt idx="131">
                  <c:v>61.48</c:v>
                </c:pt>
                <c:pt idx="132">
                  <c:v>61.290000000000013</c:v>
                </c:pt>
                <c:pt idx="133">
                  <c:v>65.28</c:v>
                </c:pt>
                <c:pt idx="134">
                  <c:v>67.03</c:v>
                </c:pt>
                <c:pt idx="135">
                  <c:v>71.58</c:v>
                </c:pt>
                <c:pt idx="136">
                  <c:v>69.64</c:v>
                </c:pt>
                <c:pt idx="137">
                  <c:v>70.8</c:v>
                </c:pt>
                <c:pt idx="138">
                  <c:v>72.36999999999999</c:v>
                </c:pt>
                <c:pt idx="139">
                  <c:v>68.39</c:v>
                </c:pt>
                <c:pt idx="140">
                  <c:v>70.910000000000025</c:v>
                </c:pt>
                <c:pt idx="141">
                  <c:v>71.319999999999993</c:v>
                </c:pt>
                <c:pt idx="142">
                  <c:v>68.33</c:v>
                </c:pt>
                <c:pt idx="143">
                  <c:v>68.84</c:v>
                </c:pt>
                <c:pt idx="144">
                  <c:v>70.8</c:v>
                </c:pt>
                <c:pt idx="145">
                  <c:v>75.73</c:v>
                </c:pt>
                <c:pt idx="146">
                  <c:v>80.06</c:v>
                </c:pt>
                <c:pt idx="147">
                  <c:v>78.47</c:v>
                </c:pt>
                <c:pt idx="148">
                  <c:v>79</c:v>
                </c:pt>
                <c:pt idx="149">
                  <c:v>78.239999999999995</c:v>
                </c:pt>
                <c:pt idx="150">
                  <c:v>78.36999999999999</c:v>
                </c:pt>
                <c:pt idx="151">
                  <c:v>76.14</c:v>
                </c:pt>
                <c:pt idx="152">
                  <c:v>76.81</c:v>
                </c:pt>
                <c:pt idx="153">
                  <c:v>71.510000000000005</c:v>
                </c:pt>
                <c:pt idx="154">
                  <c:v>71.72</c:v>
                </c:pt>
                <c:pt idx="155">
                  <c:v>74.760000000000005</c:v>
                </c:pt>
                <c:pt idx="156">
                  <c:v>79.069999999999993</c:v>
                </c:pt>
                <c:pt idx="157">
                  <c:v>82.34</c:v>
                </c:pt>
                <c:pt idx="158">
                  <c:v>80.06</c:v>
                </c:pt>
                <c:pt idx="159">
                  <c:v>76.61999999999999</c:v>
                </c:pt>
                <c:pt idx="160">
                  <c:v>73.940000000000026</c:v>
                </c:pt>
                <c:pt idx="161">
                  <c:v>74.569999999999993</c:v>
                </c:pt>
                <c:pt idx="162">
                  <c:v>73.88</c:v>
                </c:pt>
                <c:pt idx="163">
                  <c:v>78.25</c:v>
                </c:pt>
                <c:pt idx="164">
                  <c:v>79.22</c:v>
                </c:pt>
                <c:pt idx="165">
                  <c:v>80.19</c:v>
                </c:pt>
                <c:pt idx="166">
                  <c:v>81.760000000000005</c:v>
                </c:pt>
                <c:pt idx="167">
                  <c:v>81.440000000000026</c:v>
                </c:pt>
                <c:pt idx="168">
                  <c:v>80.649999999999991</c:v>
                </c:pt>
                <c:pt idx="169">
                  <c:v>83.01</c:v>
                </c:pt>
                <c:pt idx="170">
                  <c:v>85.66</c:v>
                </c:pt>
                <c:pt idx="171">
                  <c:v>84.34</c:v>
                </c:pt>
                <c:pt idx="172">
                  <c:v>82.9</c:v>
                </c:pt>
                <c:pt idx="173">
                  <c:v>84.22</c:v>
                </c:pt>
                <c:pt idx="174">
                  <c:v>80.239999999999995</c:v>
                </c:pt>
                <c:pt idx="175">
                  <c:v>74.98</c:v>
                </c:pt>
                <c:pt idx="176">
                  <c:v>69.14</c:v>
                </c:pt>
                <c:pt idx="177">
                  <c:v>70.61999999999999</c:v>
                </c:pt>
                <c:pt idx="178">
                  <c:v>72.910000000000025</c:v>
                </c:pt>
                <c:pt idx="179">
                  <c:v>73.440000000000026</c:v>
                </c:pt>
                <c:pt idx="180">
                  <c:v>76.7</c:v>
                </c:pt>
                <c:pt idx="181">
                  <c:v>77.06</c:v>
                </c:pt>
                <c:pt idx="182">
                  <c:v>74.959999999999994</c:v>
                </c:pt>
                <c:pt idx="183">
                  <c:v>74.39</c:v>
                </c:pt>
                <c:pt idx="184">
                  <c:v>76.349999999999994</c:v>
                </c:pt>
                <c:pt idx="185">
                  <c:v>77.56</c:v>
                </c:pt>
                <c:pt idx="186">
                  <c:v>78.11999999999999</c:v>
                </c:pt>
                <c:pt idx="187">
                  <c:v>81.790000000000006</c:v>
                </c:pt>
                <c:pt idx="188">
                  <c:v>78.169999999999987</c:v>
                </c:pt>
                <c:pt idx="189">
                  <c:v>74.84</c:v>
                </c:pt>
                <c:pt idx="190">
                  <c:v>72.910000000000025</c:v>
                </c:pt>
                <c:pt idx="191">
                  <c:v>74.02</c:v>
                </c:pt>
                <c:pt idx="192">
                  <c:v>74.819999999999993</c:v>
                </c:pt>
                <c:pt idx="193">
                  <c:v>75.61999999999999</c:v>
                </c:pt>
                <c:pt idx="194">
                  <c:v>73.760000000000005</c:v>
                </c:pt>
                <c:pt idx="195">
                  <c:v>78.410000000000025</c:v>
                </c:pt>
                <c:pt idx="196">
                  <c:v>82.29</c:v>
                </c:pt>
                <c:pt idx="197">
                  <c:v>82.16</c:v>
                </c:pt>
                <c:pt idx="198">
                  <c:v>81.149999999999991</c:v>
                </c:pt>
                <c:pt idx="199">
                  <c:v>82.03</c:v>
                </c:pt>
                <c:pt idx="200">
                  <c:v>84.93</c:v>
                </c:pt>
                <c:pt idx="201">
                  <c:v>86.910000000000025</c:v>
                </c:pt>
                <c:pt idx="202">
                  <c:v>82.23</c:v>
                </c:pt>
                <c:pt idx="203">
                  <c:v>82.28</c:v>
                </c:pt>
                <c:pt idx="204">
                  <c:v>86.75</c:v>
                </c:pt>
                <c:pt idx="205">
                  <c:v>88.5</c:v>
                </c:pt>
                <c:pt idx="206">
                  <c:v>88.27</c:v>
                </c:pt>
                <c:pt idx="207">
                  <c:v>89.66</c:v>
                </c:pt>
                <c:pt idx="208">
                  <c:v>90.97</c:v>
                </c:pt>
                <c:pt idx="209">
                  <c:v>89.54</c:v>
                </c:pt>
                <c:pt idx="210">
                  <c:v>91.02</c:v>
                </c:pt>
                <c:pt idx="211">
                  <c:v>89.75</c:v>
                </c:pt>
                <c:pt idx="212">
                  <c:v>86.11</c:v>
                </c:pt>
                <c:pt idx="213">
                  <c:v>89.52</c:v>
                </c:pt>
                <c:pt idx="214">
                  <c:v>85.51</c:v>
                </c:pt>
                <c:pt idx="215">
                  <c:v>84.13</c:v>
                </c:pt>
                <c:pt idx="216">
                  <c:v>95.26</c:v>
                </c:pt>
                <c:pt idx="217">
                  <c:v>101.05</c:v>
                </c:pt>
                <c:pt idx="218">
                  <c:v>103.74000000000002</c:v>
                </c:pt>
                <c:pt idx="219">
                  <c:v>99.79</c:v>
                </c:pt>
                <c:pt idx="220">
                  <c:v>104.4100000000001</c:v>
                </c:pt>
                <c:pt idx="221">
                  <c:v>105.08</c:v>
                </c:pt>
                <c:pt idx="222">
                  <c:v>109.29</c:v>
                </c:pt>
                <c:pt idx="223">
                  <c:v>107.75</c:v>
                </c:pt>
                <c:pt idx="224">
                  <c:v>109.11</c:v>
                </c:pt>
                <c:pt idx="225">
                  <c:v>112.3</c:v>
                </c:pt>
                <c:pt idx="226">
                  <c:v>105.84</c:v>
                </c:pt>
                <c:pt idx="227">
                  <c:v>99.86999999999999</c:v>
                </c:pt>
                <c:pt idx="228">
                  <c:v>97.990000000000023</c:v>
                </c:pt>
                <c:pt idx="229">
                  <c:v>99.55</c:v>
                </c:pt>
                <c:pt idx="230">
                  <c:v>100.92</c:v>
                </c:pt>
              </c:numCache>
            </c:numRef>
          </c:val>
          <c:smooth val="0"/>
        </c:ser>
        <c:dLbls>
          <c:showLegendKey val="0"/>
          <c:showVal val="0"/>
          <c:showCatName val="0"/>
          <c:showSerName val="0"/>
          <c:showPercent val="0"/>
          <c:showBubbleSize val="0"/>
        </c:dLbls>
        <c:marker val="1"/>
        <c:smooth val="0"/>
        <c:axId val="89064960"/>
        <c:axId val="89066496"/>
      </c:lineChart>
      <c:dateAx>
        <c:axId val="89053056"/>
        <c:scaling>
          <c:orientation val="minMax"/>
        </c:scaling>
        <c:delete val="0"/>
        <c:axPos val="b"/>
        <c:numFmt formatCode="m/d/yyyy" sourceLinked="0"/>
        <c:majorTickMark val="out"/>
        <c:minorTickMark val="none"/>
        <c:tickLblPos val="nextTo"/>
        <c:crossAx val="89054592"/>
        <c:crosses val="autoZero"/>
        <c:auto val="1"/>
        <c:lblOffset val="100"/>
        <c:baseTimeUnit val="days"/>
      </c:dateAx>
      <c:valAx>
        <c:axId val="89054592"/>
        <c:scaling>
          <c:orientation val="minMax"/>
        </c:scaling>
        <c:delete val="0"/>
        <c:axPos val="l"/>
        <c:majorGridlines/>
        <c:title>
          <c:tx>
            <c:rich>
              <a:bodyPr rot="-5400000" vert="horz"/>
              <a:lstStyle/>
              <a:p>
                <a:pPr>
                  <a:defRPr/>
                </a:pPr>
                <a:r>
                  <a:rPr lang="en-US"/>
                  <a:t>Thousands of Barrels</a:t>
                </a:r>
              </a:p>
            </c:rich>
          </c:tx>
          <c:layout/>
          <c:overlay val="0"/>
        </c:title>
        <c:numFmt formatCode="#,##0" sourceLinked="0"/>
        <c:majorTickMark val="out"/>
        <c:minorTickMark val="none"/>
        <c:tickLblPos val="nextTo"/>
        <c:crossAx val="89053056"/>
        <c:crosses val="autoZero"/>
        <c:crossBetween val="between"/>
      </c:valAx>
      <c:dateAx>
        <c:axId val="89064960"/>
        <c:scaling>
          <c:orientation val="minMax"/>
        </c:scaling>
        <c:delete val="1"/>
        <c:axPos val="b"/>
        <c:numFmt formatCode="mmm\ dd\,\ yyyy" sourceLinked="1"/>
        <c:majorTickMark val="out"/>
        <c:minorTickMark val="none"/>
        <c:tickLblPos val="none"/>
        <c:crossAx val="89066496"/>
        <c:crosses val="autoZero"/>
        <c:auto val="1"/>
        <c:lblOffset val="100"/>
        <c:baseTimeUnit val="days"/>
      </c:dateAx>
      <c:valAx>
        <c:axId val="89066496"/>
        <c:scaling>
          <c:orientation val="minMax"/>
        </c:scaling>
        <c:delete val="0"/>
        <c:axPos val="r"/>
        <c:numFmt formatCode="0.00" sourceLinked="1"/>
        <c:majorTickMark val="out"/>
        <c:minorTickMark val="none"/>
        <c:tickLblPos val="nextTo"/>
        <c:crossAx val="89064960"/>
        <c:crosses val="max"/>
        <c:crossBetween val="between"/>
      </c:valAx>
    </c:plotArea>
    <c:legend>
      <c:legendPos val="r"/>
      <c:layout/>
      <c:overlay val="0"/>
    </c:legend>
    <c:plotVisOnly val="1"/>
    <c:dispBlanksAs val="gap"/>
    <c:showDLblsOverMax val="0"/>
  </c:chart>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400" dirty="0"/>
              <a:t>Trailing 30 Day Standard Deviation in WTI</a:t>
            </a:r>
            <a:r>
              <a:rPr lang="en-US" sz="1400" baseline="0" dirty="0"/>
              <a:t> Prices</a:t>
            </a:r>
            <a:r>
              <a:rPr lang="en-US" sz="1400" dirty="0"/>
              <a:t>, Inflation Adjusted</a:t>
            </a:r>
          </a:p>
        </c:rich>
      </c:tx>
      <c:layout/>
      <c:overlay val="0"/>
    </c:title>
    <c:autoTitleDeleted val="0"/>
    <c:plotArea>
      <c:layout>
        <c:manualLayout>
          <c:layoutTarget val="inner"/>
          <c:xMode val="edge"/>
          <c:yMode val="edge"/>
          <c:x val="7.7709411323584734E-2"/>
          <c:y val="0.11302083333333333"/>
          <c:w val="0.89990826146731651"/>
          <c:h val="0.74089771981627295"/>
        </c:manualLayout>
      </c:layout>
      <c:lineChart>
        <c:grouping val="standard"/>
        <c:varyColors val="0"/>
        <c:ser>
          <c:idx val="0"/>
          <c:order val="0"/>
          <c:tx>
            <c:v>Trailing 30 Day Std. Deviation, Inflation Adjusted</c:v>
          </c:tx>
          <c:marker>
            <c:symbol val="none"/>
          </c:marker>
          <c:trendline>
            <c:trendlineType val="linear"/>
            <c:dispRSqr val="0"/>
            <c:dispEq val="0"/>
          </c:trendline>
          <c:cat>
            <c:numRef>
              <c:f>Sheet1!$A$3:$A$305</c:f>
              <c:numCache>
                <c:formatCode>yyyy\-mm\-dd</c:formatCode>
                <c:ptCount val="303"/>
                <c:pt idx="0">
                  <c:v>31471</c:v>
                </c:pt>
                <c:pt idx="1">
                  <c:v>31502</c:v>
                </c:pt>
                <c:pt idx="2">
                  <c:v>31532</c:v>
                </c:pt>
                <c:pt idx="3">
                  <c:v>31562</c:v>
                </c:pt>
                <c:pt idx="4">
                  <c:v>31593</c:v>
                </c:pt>
                <c:pt idx="5">
                  <c:v>31624</c:v>
                </c:pt>
                <c:pt idx="6">
                  <c:v>31653</c:v>
                </c:pt>
                <c:pt idx="7">
                  <c:v>31685</c:v>
                </c:pt>
                <c:pt idx="8">
                  <c:v>31716</c:v>
                </c:pt>
                <c:pt idx="9">
                  <c:v>31744</c:v>
                </c:pt>
                <c:pt idx="10">
                  <c:v>31777</c:v>
                </c:pt>
                <c:pt idx="11">
                  <c:v>31807</c:v>
                </c:pt>
                <c:pt idx="12">
                  <c:v>31835</c:v>
                </c:pt>
                <c:pt idx="13">
                  <c:v>31867</c:v>
                </c:pt>
                <c:pt idx="14">
                  <c:v>31897</c:v>
                </c:pt>
                <c:pt idx="15">
                  <c:v>31926</c:v>
                </c:pt>
                <c:pt idx="16">
                  <c:v>31958</c:v>
                </c:pt>
                <c:pt idx="17">
                  <c:v>31989</c:v>
                </c:pt>
                <c:pt idx="18">
                  <c:v>32020</c:v>
                </c:pt>
                <c:pt idx="19">
                  <c:v>32050</c:v>
                </c:pt>
                <c:pt idx="20">
                  <c:v>32080</c:v>
                </c:pt>
                <c:pt idx="21">
                  <c:v>32111</c:v>
                </c:pt>
                <c:pt idx="22">
                  <c:v>32142</c:v>
                </c:pt>
                <c:pt idx="23">
                  <c:v>32171</c:v>
                </c:pt>
                <c:pt idx="24">
                  <c:v>32202</c:v>
                </c:pt>
                <c:pt idx="25">
                  <c:v>32233</c:v>
                </c:pt>
                <c:pt idx="26">
                  <c:v>32262</c:v>
                </c:pt>
                <c:pt idx="27">
                  <c:v>32294</c:v>
                </c:pt>
                <c:pt idx="28">
                  <c:v>32324</c:v>
                </c:pt>
                <c:pt idx="29">
                  <c:v>32353</c:v>
                </c:pt>
                <c:pt idx="30">
                  <c:v>32386</c:v>
                </c:pt>
                <c:pt idx="31">
                  <c:v>32416</c:v>
                </c:pt>
                <c:pt idx="32">
                  <c:v>32447</c:v>
                </c:pt>
                <c:pt idx="33">
                  <c:v>32477</c:v>
                </c:pt>
                <c:pt idx="34">
                  <c:v>32507</c:v>
                </c:pt>
                <c:pt idx="35">
                  <c:v>32539</c:v>
                </c:pt>
                <c:pt idx="36">
                  <c:v>32567</c:v>
                </c:pt>
                <c:pt idx="37">
                  <c:v>32598</c:v>
                </c:pt>
                <c:pt idx="38">
                  <c:v>32626</c:v>
                </c:pt>
                <c:pt idx="39">
                  <c:v>32659</c:v>
                </c:pt>
                <c:pt idx="40">
                  <c:v>32689</c:v>
                </c:pt>
                <c:pt idx="41">
                  <c:v>32720</c:v>
                </c:pt>
                <c:pt idx="42">
                  <c:v>32751</c:v>
                </c:pt>
                <c:pt idx="43">
                  <c:v>32780</c:v>
                </c:pt>
                <c:pt idx="44">
                  <c:v>32812</c:v>
                </c:pt>
                <c:pt idx="45">
                  <c:v>32842</c:v>
                </c:pt>
                <c:pt idx="46">
                  <c:v>32871</c:v>
                </c:pt>
                <c:pt idx="47">
                  <c:v>32904</c:v>
                </c:pt>
                <c:pt idx="48">
                  <c:v>32932</c:v>
                </c:pt>
                <c:pt idx="49">
                  <c:v>32962</c:v>
                </c:pt>
                <c:pt idx="50">
                  <c:v>32993</c:v>
                </c:pt>
                <c:pt idx="51">
                  <c:v>33024</c:v>
                </c:pt>
                <c:pt idx="52">
                  <c:v>33053</c:v>
                </c:pt>
                <c:pt idx="53">
                  <c:v>33085</c:v>
                </c:pt>
                <c:pt idx="54">
                  <c:v>33116</c:v>
                </c:pt>
                <c:pt idx="55">
                  <c:v>33144</c:v>
                </c:pt>
                <c:pt idx="56">
                  <c:v>33177</c:v>
                </c:pt>
                <c:pt idx="57">
                  <c:v>33207</c:v>
                </c:pt>
                <c:pt idx="58">
                  <c:v>33238</c:v>
                </c:pt>
                <c:pt idx="59">
                  <c:v>33269</c:v>
                </c:pt>
                <c:pt idx="60">
                  <c:v>33297</c:v>
                </c:pt>
                <c:pt idx="61">
                  <c:v>33325</c:v>
                </c:pt>
                <c:pt idx="62">
                  <c:v>33358</c:v>
                </c:pt>
                <c:pt idx="63">
                  <c:v>33389</c:v>
                </c:pt>
                <c:pt idx="64">
                  <c:v>33417</c:v>
                </c:pt>
                <c:pt idx="65">
                  <c:v>33450</c:v>
                </c:pt>
                <c:pt idx="66">
                  <c:v>33480</c:v>
                </c:pt>
                <c:pt idx="67">
                  <c:v>33511</c:v>
                </c:pt>
                <c:pt idx="68">
                  <c:v>33542</c:v>
                </c:pt>
                <c:pt idx="69">
                  <c:v>33571</c:v>
                </c:pt>
                <c:pt idx="70">
                  <c:v>33603</c:v>
                </c:pt>
                <c:pt idx="71">
                  <c:v>33634</c:v>
                </c:pt>
                <c:pt idx="72">
                  <c:v>33662</c:v>
                </c:pt>
                <c:pt idx="73">
                  <c:v>33694</c:v>
                </c:pt>
                <c:pt idx="74">
                  <c:v>33724</c:v>
                </c:pt>
                <c:pt idx="75">
                  <c:v>33753</c:v>
                </c:pt>
                <c:pt idx="76">
                  <c:v>33785</c:v>
                </c:pt>
                <c:pt idx="77">
                  <c:v>33816</c:v>
                </c:pt>
                <c:pt idx="78">
                  <c:v>33847</c:v>
                </c:pt>
                <c:pt idx="79">
                  <c:v>33877</c:v>
                </c:pt>
                <c:pt idx="80">
                  <c:v>33907</c:v>
                </c:pt>
                <c:pt idx="81">
                  <c:v>33938</c:v>
                </c:pt>
                <c:pt idx="82">
                  <c:v>33969</c:v>
                </c:pt>
                <c:pt idx="83">
                  <c:v>33998</c:v>
                </c:pt>
                <c:pt idx="84">
                  <c:v>34026</c:v>
                </c:pt>
                <c:pt idx="85">
                  <c:v>34059</c:v>
                </c:pt>
                <c:pt idx="86">
                  <c:v>34089</c:v>
                </c:pt>
                <c:pt idx="87">
                  <c:v>34117</c:v>
                </c:pt>
                <c:pt idx="88">
                  <c:v>34150</c:v>
                </c:pt>
                <c:pt idx="89">
                  <c:v>34180</c:v>
                </c:pt>
                <c:pt idx="90">
                  <c:v>34212</c:v>
                </c:pt>
                <c:pt idx="91">
                  <c:v>34242</c:v>
                </c:pt>
                <c:pt idx="92">
                  <c:v>34271</c:v>
                </c:pt>
                <c:pt idx="93">
                  <c:v>34303</c:v>
                </c:pt>
                <c:pt idx="94">
                  <c:v>34333</c:v>
                </c:pt>
                <c:pt idx="95">
                  <c:v>34365</c:v>
                </c:pt>
                <c:pt idx="96">
                  <c:v>34393</c:v>
                </c:pt>
                <c:pt idx="97">
                  <c:v>34424</c:v>
                </c:pt>
                <c:pt idx="98">
                  <c:v>34453</c:v>
                </c:pt>
                <c:pt idx="99">
                  <c:v>34485</c:v>
                </c:pt>
                <c:pt idx="100">
                  <c:v>34515</c:v>
                </c:pt>
                <c:pt idx="101">
                  <c:v>34544</c:v>
                </c:pt>
                <c:pt idx="102">
                  <c:v>34577</c:v>
                </c:pt>
                <c:pt idx="103">
                  <c:v>34607</c:v>
                </c:pt>
                <c:pt idx="104">
                  <c:v>34638</c:v>
                </c:pt>
                <c:pt idx="105">
                  <c:v>34668</c:v>
                </c:pt>
                <c:pt idx="106">
                  <c:v>34698</c:v>
                </c:pt>
                <c:pt idx="107">
                  <c:v>34730</c:v>
                </c:pt>
                <c:pt idx="108">
                  <c:v>34758</c:v>
                </c:pt>
                <c:pt idx="109">
                  <c:v>34789</c:v>
                </c:pt>
                <c:pt idx="110">
                  <c:v>34817</c:v>
                </c:pt>
                <c:pt idx="111">
                  <c:v>34850</c:v>
                </c:pt>
                <c:pt idx="112">
                  <c:v>34880</c:v>
                </c:pt>
                <c:pt idx="113">
                  <c:v>34911</c:v>
                </c:pt>
                <c:pt idx="114">
                  <c:v>34942</c:v>
                </c:pt>
                <c:pt idx="115">
                  <c:v>34971</c:v>
                </c:pt>
                <c:pt idx="116">
                  <c:v>35003</c:v>
                </c:pt>
                <c:pt idx="117">
                  <c:v>35033</c:v>
                </c:pt>
                <c:pt idx="118">
                  <c:v>35062</c:v>
                </c:pt>
                <c:pt idx="119">
                  <c:v>35095</c:v>
                </c:pt>
                <c:pt idx="120">
                  <c:v>35124</c:v>
                </c:pt>
                <c:pt idx="121">
                  <c:v>35153</c:v>
                </c:pt>
                <c:pt idx="122">
                  <c:v>35185</c:v>
                </c:pt>
                <c:pt idx="123">
                  <c:v>35216</c:v>
                </c:pt>
                <c:pt idx="124">
                  <c:v>35244</c:v>
                </c:pt>
                <c:pt idx="125">
                  <c:v>35277</c:v>
                </c:pt>
                <c:pt idx="126">
                  <c:v>35307</c:v>
                </c:pt>
                <c:pt idx="127">
                  <c:v>35338</c:v>
                </c:pt>
                <c:pt idx="128">
                  <c:v>35369</c:v>
                </c:pt>
                <c:pt idx="129">
                  <c:v>35398</c:v>
                </c:pt>
                <c:pt idx="130">
                  <c:v>35430</c:v>
                </c:pt>
                <c:pt idx="131">
                  <c:v>35461</c:v>
                </c:pt>
                <c:pt idx="132">
                  <c:v>35489</c:v>
                </c:pt>
                <c:pt idx="133">
                  <c:v>35520</c:v>
                </c:pt>
                <c:pt idx="134">
                  <c:v>35550</c:v>
                </c:pt>
                <c:pt idx="135">
                  <c:v>35580</c:v>
                </c:pt>
                <c:pt idx="136">
                  <c:v>35611</c:v>
                </c:pt>
                <c:pt idx="137">
                  <c:v>35642</c:v>
                </c:pt>
                <c:pt idx="138">
                  <c:v>35671</c:v>
                </c:pt>
                <c:pt idx="139">
                  <c:v>35703</c:v>
                </c:pt>
                <c:pt idx="140">
                  <c:v>35734</c:v>
                </c:pt>
                <c:pt idx="141">
                  <c:v>35760</c:v>
                </c:pt>
                <c:pt idx="142">
                  <c:v>35795</c:v>
                </c:pt>
                <c:pt idx="143">
                  <c:v>35825</c:v>
                </c:pt>
                <c:pt idx="144">
                  <c:v>35853</c:v>
                </c:pt>
                <c:pt idx="145">
                  <c:v>35885</c:v>
                </c:pt>
                <c:pt idx="146">
                  <c:v>35915</c:v>
                </c:pt>
                <c:pt idx="147">
                  <c:v>35944</c:v>
                </c:pt>
                <c:pt idx="148">
                  <c:v>35976</c:v>
                </c:pt>
                <c:pt idx="149">
                  <c:v>36007</c:v>
                </c:pt>
                <c:pt idx="150">
                  <c:v>36038</c:v>
                </c:pt>
                <c:pt idx="151">
                  <c:v>36068</c:v>
                </c:pt>
                <c:pt idx="152">
                  <c:v>36098</c:v>
                </c:pt>
                <c:pt idx="153">
                  <c:v>36129</c:v>
                </c:pt>
                <c:pt idx="154">
                  <c:v>36160</c:v>
                </c:pt>
                <c:pt idx="155">
                  <c:v>36189</c:v>
                </c:pt>
                <c:pt idx="156">
                  <c:v>36217</c:v>
                </c:pt>
                <c:pt idx="157">
                  <c:v>36250</c:v>
                </c:pt>
                <c:pt idx="158">
                  <c:v>36280</c:v>
                </c:pt>
                <c:pt idx="159">
                  <c:v>36308</c:v>
                </c:pt>
                <c:pt idx="160">
                  <c:v>36341</c:v>
                </c:pt>
                <c:pt idx="161">
                  <c:v>36371</c:v>
                </c:pt>
                <c:pt idx="162">
                  <c:v>36403</c:v>
                </c:pt>
                <c:pt idx="163">
                  <c:v>36433</c:v>
                </c:pt>
                <c:pt idx="164">
                  <c:v>36462</c:v>
                </c:pt>
                <c:pt idx="165">
                  <c:v>36494</c:v>
                </c:pt>
                <c:pt idx="166">
                  <c:v>36524</c:v>
                </c:pt>
                <c:pt idx="167">
                  <c:v>36556</c:v>
                </c:pt>
                <c:pt idx="168">
                  <c:v>36585</c:v>
                </c:pt>
                <c:pt idx="169">
                  <c:v>36616</c:v>
                </c:pt>
                <c:pt idx="170">
                  <c:v>36644</c:v>
                </c:pt>
                <c:pt idx="171">
                  <c:v>36677</c:v>
                </c:pt>
                <c:pt idx="172">
                  <c:v>36707</c:v>
                </c:pt>
                <c:pt idx="173">
                  <c:v>36738</c:v>
                </c:pt>
                <c:pt idx="174">
                  <c:v>36769</c:v>
                </c:pt>
                <c:pt idx="175">
                  <c:v>36798</c:v>
                </c:pt>
                <c:pt idx="176">
                  <c:v>36830</c:v>
                </c:pt>
                <c:pt idx="177">
                  <c:v>36860</c:v>
                </c:pt>
                <c:pt idx="178">
                  <c:v>36889</c:v>
                </c:pt>
                <c:pt idx="179">
                  <c:v>36922</c:v>
                </c:pt>
                <c:pt idx="180">
                  <c:v>36950</c:v>
                </c:pt>
                <c:pt idx="181">
                  <c:v>36980</c:v>
                </c:pt>
                <c:pt idx="182">
                  <c:v>37011</c:v>
                </c:pt>
                <c:pt idx="183">
                  <c:v>37042</c:v>
                </c:pt>
                <c:pt idx="184">
                  <c:v>37071</c:v>
                </c:pt>
                <c:pt idx="185">
                  <c:v>37103</c:v>
                </c:pt>
                <c:pt idx="186">
                  <c:v>37134</c:v>
                </c:pt>
                <c:pt idx="187">
                  <c:v>37162</c:v>
                </c:pt>
                <c:pt idx="188">
                  <c:v>37195</c:v>
                </c:pt>
                <c:pt idx="189">
                  <c:v>37225</c:v>
                </c:pt>
                <c:pt idx="190">
                  <c:v>37256</c:v>
                </c:pt>
                <c:pt idx="191">
                  <c:v>37287</c:v>
                </c:pt>
                <c:pt idx="192">
                  <c:v>37315</c:v>
                </c:pt>
                <c:pt idx="193">
                  <c:v>37343</c:v>
                </c:pt>
                <c:pt idx="194">
                  <c:v>37376</c:v>
                </c:pt>
                <c:pt idx="195">
                  <c:v>37407</c:v>
                </c:pt>
                <c:pt idx="196">
                  <c:v>37435</c:v>
                </c:pt>
                <c:pt idx="197">
                  <c:v>37468</c:v>
                </c:pt>
                <c:pt idx="198">
                  <c:v>37498</c:v>
                </c:pt>
                <c:pt idx="199">
                  <c:v>37529</c:v>
                </c:pt>
                <c:pt idx="200">
                  <c:v>37560</c:v>
                </c:pt>
                <c:pt idx="201">
                  <c:v>37587</c:v>
                </c:pt>
                <c:pt idx="202">
                  <c:v>37621</c:v>
                </c:pt>
                <c:pt idx="203">
                  <c:v>37652</c:v>
                </c:pt>
                <c:pt idx="204">
                  <c:v>37680</c:v>
                </c:pt>
                <c:pt idx="205">
                  <c:v>37711</c:v>
                </c:pt>
                <c:pt idx="206">
                  <c:v>37741</c:v>
                </c:pt>
                <c:pt idx="207">
                  <c:v>37771</c:v>
                </c:pt>
                <c:pt idx="208">
                  <c:v>37802</c:v>
                </c:pt>
                <c:pt idx="209">
                  <c:v>37833</c:v>
                </c:pt>
                <c:pt idx="210">
                  <c:v>37862</c:v>
                </c:pt>
                <c:pt idx="211">
                  <c:v>37894</c:v>
                </c:pt>
                <c:pt idx="212">
                  <c:v>37925</c:v>
                </c:pt>
                <c:pt idx="213">
                  <c:v>37951</c:v>
                </c:pt>
                <c:pt idx="214">
                  <c:v>37986</c:v>
                </c:pt>
                <c:pt idx="215">
                  <c:v>38016</c:v>
                </c:pt>
                <c:pt idx="216">
                  <c:v>38044</c:v>
                </c:pt>
                <c:pt idx="217">
                  <c:v>38077</c:v>
                </c:pt>
                <c:pt idx="218">
                  <c:v>38107</c:v>
                </c:pt>
                <c:pt idx="219">
                  <c:v>38135</c:v>
                </c:pt>
                <c:pt idx="220">
                  <c:v>38168</c:v>
                </c:pt>
                <c:pt idx="221">
                  <c:v>38198</c:v>
                </c:pt>
                <c:pt idx="222">
                  <c:v>38230</c:v>
                </c:pt>
                <c:pt idx="223">
                  <c:v>38260</c:v>
                </c:pt>
                <c:pt idx="224">
                  <c:v>38289</c:v>
                </c:pt>
                <c:pt idx="225">
                  <c:v>38321</c:v>
                </c:pt>
                <c:pt idx="226">
                  <c:v>38351</c:v>
                </c:pt>
                <c:pt idx="227">
                  <c:v>38383</c:v>
                </c:pt>
                <c:pt idx="228">
                  <c:v>38411</c:v>
                </c:pt>
                <c:pt idx="229">
                  <c:v>38442</c:v>
                </c:pt>
                <c:pt idx="230">
                  <c:v>38471</c:v>
                </c:pt>
                <c:pt idx="231">
                  <c:v>38503</c:v>
                </c:pt>
                <c:pt idx="232">
                  <c:v>38533</c:v>
                </c:pt>
                <c:pt idx="233">
                  <c:v>38562</c:v>
                </c:pt>
                <c:pt idx="234">
                  <c:v>38595</c:v>
                </c:pt>
                <c:pt idx="235">
                  <c:v>38625</c:v>
                </c:pt>
                <c:pt idx="236">
                  <c:v>38656</c:v>
                </c:pt>
                <c:pt idx="237">
                  <c:v>38686</c:v>
                </c:pt>
                <c:pt idx="238">
                  <c:v>38716</c:v>
                </c:pt>
                <c:pt idx="239">
                  <c:v>38748</c:v>
                </c:pt>
                <c:pt idx="240">
                  <c:v>38776</c:v>
                </c:pt>
                <c:pt idx="241">
                  <c:v>38807</c:v>
                </c:pt>
                <c:pt idx="242">
                  <c:v>38835</c:v>
                </c:pt>
                <c:pt idx="243">
                  <c:v>38868</c:v>
                </c:pt>
                <c:pt idx="244">
                  <c:v>38898</c:v>
                </c:pt>
                <c:pt idx="245">
                  <c:v>38929</c:v>
                </c:pt>
                <c:pt idx="246">
                  <c:v>38960</c:v>
                </c:pt>
                <c:pt idx="247">
                  <c:v>38989</c:v>
                </c:pt>
                <c:pt idx="248">
                  <c:v>39021</c:v>
                </c:pt>
                <c:pt idx="249">
                  <c:v>39051</c:v>
                </c:pt>
                <c:pt idx="250">
                  <c:v>39080</c:v>
                </c:pt>
                <c:pt idx="251">
                  <c:v>39113</c:v>
                </c:pt>
                <c:pt idx="252">
                  <c:v>39141</c:v>
                </c:pt>
                <c:pt idx="253">
                  <c:v>39171</c:v>
                </c:pt>
                <c:pt idx="254">
                  <c:v>39202</c:v>
                </c:pt>
                <c:pt idx="255">
                  <c:v>39233</c:v>
                </c:pt>
                <c:pt idx="256">
                  <c:v>39262</c:v>
                </c:pt>
                <c:pt idx="257">
                  <c:v>39294</c:v>
                </c:pt>
                <c:pt idx="258">
                  <c:v>39325</c:v>
                </c:pt>
                <c:pt idx="259">
                  <c:v>39353</c:v>
                </c:pt>
                <c:pt idx="260">
                  <c:v>39386</c:v>
                </c:pt>
                <c:pt idx="261">
                  <c:v>39416</c:v>
                </c:pt>
                <c:pt idx="262">
                  <c:v>39447</c:v>
                </c:pt>
                <c:pt idx="263">
                  <c:v>39478</c:v>
                </c:pt>
                <c:pt idx="264">
                  <c:v>39507</c:v>
                </c:pt>
                <c:pt idx="265">
                  <c:v>39538</c:v>
                </c:pt>
                <c:pt idx="266">
                  <c:v>39568</c:v>
                </c:pt>
                <c:pt idx="267">
                  <c:v>39598</c:v>
                </c:pt>
                <c:pt idx="268">
                  <c:v>39629</c:v>
                </c:pt>
                <c:pt idx="269">
                  <c:v>39660</c:v>
                </c:pt>
                <c:pt idx="270">
                  <c:v>39689</c:v>
                </c:pt>
                <c:pt idx="271">
                  <c:v>39721</c:v>
                </c:pt>
                <c:pt idx="272">
                  <c:v>39752</c:v>
                </c:pt>
                <c:pt idx="273">
                  <c:v>39780</c:v>
                </c:pt>
                <c:pt idx="274">
                  <c:v>39813</c:v>
                </c:pt>
                <c:pt idx="275">
                  <c:v>39843</c:v>
                </c:pt>
                <c:pt idx="276">
                  <c:v>39871</c:v>
                </c:pt>
                <c:pt idx="277">
                  <c:v>39903</c:v>
                </c:pt>
                <c:pt idx="278">
                  <c:v>39933</c:v>
                </c:pt>
                <c:pt idx="279">
                  <c:v>39962</c:v>
                </c:pt>
                <c:pt idx="280">
                  <c:v>39994</c:v>
                </c:pt>
                <c:pt idx="281">
                  <c:v>40025</c:v>
                </c:pt>
                <c:pt idx="282">
                  <c:v>40056</c:v>
                </c:pt>
                <c:pt idx="283">
                  <c:v>40086</c:v>
                </c:pt>
                <c:pt idx="284">
                  <c:v>40116</c:v>
                </c:pt>
                <c:pt idx="285">
                  <c:v>40147</c:v>
                </c:pt>
                <c:pt idx="286">
                  <c:v>40178</c:v>
                </c:pt>
                <c:pt idx="287">
                  <c:v>40207</c:v>
                </c:pt>
                <c:pt idx="288">
                  <c:v>40235</c:v>
                </c:pt>
                <c:pt idx="289">
                  <c:v>40268</c:v>
                </c:pt>
                <c:pt idx="290">
                  <c:v>40298</c:v>
                </c:pt>
                <c:pt idx="291">
                  <c:v>40326</c:v>
                </c:pt>
                <c:pt idx="292">
                  <c:v>40359</c:v>
                </c:pt>
                <c:pt idx="293">
                  <c:v>40389</c:v>
                </c:pt>
                <c:pt idx="294">
                  <c:v>40421</c:v>
                </c:pt>
                <c:pt idx="295">
                  <c:v>40451</c:v>
                </c:pt>
                <c:pt idx="296">
                  <c:v>40480</c:v>
                </c:pt>
                <c:pt idx="297">
                  <c:v>40512</c:v>
                </c:pt>
                <c:pt idx="298">
                  <c:v>40543</c:v>
                </c:pt>
                <c:pt idx="299">
                  <c:v>40574</c:v>
                </c:pt>
                <c:pt idx="300">
                  <c:v>40602</c:v>
                </c:pt>
                <c:pt idx="301">
                  <c:v>40633</c:v>
                </c:pt>
                <c:pt idx="302">
                  <c:v>40662</c:v>
                </c:pt>
              </c:numCache>
            </c:numRef>
          </c:cat>
          <c:val>
            <c:numRef>
              <c:f>Sheet1!$I$3:$I$305</c:f>
              <c:numCache>
                <c:formatCode>General</c:formatCode>
                <c:ptCount val="303"/>
                <c:pt idx="0">
                  <c:v>5.5642838890098165</c:v>
                </c:pt>
                <c:pt idx="1">
                  <c:v>2.5841556746547787</c:v>
                </c:pt>
                <c:pt idx="2">
                  <c:v>2.0862312863431631</c:v>
                </c:pt>
                <c:pt idx="3">
                  <c:v>2.6403708968493453</c:v>
                </c:pt>
                <c:pt idx="4">
                  <c:v>2.5212369776791381</c:v>
                </c:pt>
                <c:pt idx="5">
                  <c:v>2.2806727568794649</c:v>
                </c:pt>
                <c:pt idx="6">
                  <c:v>3.9978848317891531</c:v>
                </c:pt>
                <c:pt idx="7">
                  <c:v>1.4526268250381338</c:v>
                </c:pt>
                <c:pt idx="8">
                  <c:v>0.89534851738954435</c:v>
                </c:pt>
                <c:pt idx="9">
                  <c:v>0.85456767804421208</c:v>
                </c:pt>
                <c:pt idx="10">
                  <c:v>1.8920737806649688</c:v>
                </c:pt>
                <c:pt idx="11">
                  <c:v>1.7961658984399318</c:v>
                </c:pt>
                <c:pt idx="12">
                  <c:v>1.4748682165746767</c:v>
                </c:pt>
                <c:pt idx="13">
                  <c:v>1.5689052668484675</c:v>
                </c:pt>
                <c:pt idx="14">
                  <c:v>0.46336465462691734</c:v>
                </c:pt>
                <c:pt idx="15">
                  <c:v>0.80837204301029353</c:v>
                </c:pt>
                <c:pt idx="16">
                  <c:v>0.7192309490981148</c:v>
                </c:pt>
                <c:pt idx="17">
                  <c:v>1.4218729222255384</c:v>
                </c:pt>
                <c:pt idx="18">
                  <c:v>1.8015109881551756</c:v>
                </c:pt>
                <c:pt idx="19">
                  <c:v>0.36220090707589536</c:v>
                </c:pt>
                <c:pt idx="20">
                  <c:v>0.46721452357740401</c:v>
                </c:pt>
                <c:pt idx="21">
                  <c:v>1.1999948084169698</c:v>
                </c:pt>
                <c:pt idx="22">
                  <c:v>2.2945168644921456</c:v>
                </c:pt>
                <c:pt idx="23">
                  <c:v>1.1375713822478586</c:v>
                </c:pt>
                <c:pt idx="24">
                  <c:v>0.83865127882575774</c:v>
                </c:pt>
                <c:pt idx="25">
                  <c:v>1.1181071736005213</c:v>
                </c:pt>
                <c:pt idx="26">
                  <c:v>1.42965037686886</c:v>
                </c:pt>
                <c:pt idx="27">
                  <c:v>0.76743529900624918</c:v>
                </c:pt>
                <c:pt idx="28">
                  <c:v>1.3977623290961021</c:v>
                </c:pt>
                <c:pt idx="29">
                  <c:v>1.1204109642300437</c:v>
                </c:pt>
                <c:pt idx="30">
                  <c:v>0.66977514465216448</c:v>
                </c:pt>
                <c:pt idx="31">
                  <c:v>1.1164531717553599</c:v>
                </c:pt>
                <c:pt idx="32">
                  <c:v>1.5003887778192335</c:v>
                </c:pt>
                <c:pt idx="33">
                  <c:v>1.119853864924472</c:v>
                </c:pt>
                <c:pt idx="34">
                  <c:v>2.0494324314444983</c:v>
                </c:pt>
                <c:pt idx="35">
                  <c:v>1.4460243643723518</c:v>
                </c:pt>
                <c:pt idx="36">
                  <c:v>1.1035413464419648</c:v>
                </c:pt>
                <c:pt idx="37">
                  <c:v>1.6142829557365284</c:v>
                </c:pt>
                <c:pt idx="38">
                  <c:v>1.9809230109177722</c:v>
                </c:pt>
                <c:pt idx="39">
                  <c:v>2.0505648825411056</c:v>
                </c:pt>
                <c:pt idx="40">
                  <c:v>0.94951413594686707</c:v>
                </c:pt>
                <c:pt idx="41">
                  <c:v>1.5198919761278884</c:v>
                </c:pt>
                <c:pt idx="42">
                  <c:v>0.79364667732532279</c:v>
                </c:pt>
                <c:pt idx="43">
                  <c:v>0.82652236964818671</c:v>
                </c:pt>
                <c:pt idx="44">
                  <c:v>0.7217124418608285</c:v>
                </c:pt>
                <c:pt idx="45">
                  <c:v>0.45059937208271028</c:v>
                </c:pt>
                <c:pt idx="46">
                  <c:v>1.505944788948901</c:v>
                </c:pt>
                <c:pt idx="47">
                  <c:v>1.3460438567899067</c:v>
                </c:pt>
                <c:pt idx="48">
                  <c:v>1.2112856374371097</c:v>
                </c:pt>
                <c:pt idx="49">
                  <c:v>1.444194125855651</c:v>
                </c:pt>
                <c:pt idx="50">
                  <c:v>1.9308481732721181</c:v>
                </c:pt>
                <c:pt idx="51">
                  <c:v>1.5653505159587351</c:v>
                </c:pt>
                <c:pt idx="52">
                  <c:v>1.3693972401361076</c:v>
                </c:pt>
                <c:pt idx="53">
                  <c:v>2.6219889931191389</c:v>
                </c:pt>
                <c:pt idx="54">
                  <c:v>6.3941227005727006</c:v>
                </c:pt>
                <c:pt idx="55">
                  <c:v>6.8706242076599455</c:v>
                </c:pt>
                <c:pt idx="56">
                  <c:v>5.3150004788398375</c:v>
                </c:pt>
                <c:pt idx="57">
                  <c:v>3.5337104956999874</c:v>
                </c:pt>
                <c:pt idx="58">
                  <c:v>3.9770848163234422</c:v>
                </c:pt>
                <c:pt idx="59">
                  <c:v>5.1582044980377475</c:v>
                </c:pt>
                <c:pt idx="60">
                  <c:v>3.3121709632233367</c:v>
                </c:pt>
                <c:pt idx="61">
                  <c:v>1.4480890756853886</c:v>
                </c:pt>
                <c:pt idx="62">
                  <c:v>1.3280653754128622</c:v>
                </c:pt>
                <c:pt idx="63">
                  <c:v>0.5096037758457671</c:v>
                </c:pt>
                <c:pt idx="64">
                  <c:v>0.90913132988718759</c:v>
                </c:pt>
                <c:pt idx="65">
                  <c:v>1.0676645522415793</c:v>
                </c:pt>
                <c:pt idx="66">
                  <c:v>0.55562074816583384</c:v>
                </c:pt>
                <c:pt idx="67">
                  <c:v>0.50767666661634281</c:v>
                </c:pt>
                <c:pt idx="68">
                  <c:v>1.0244186065635241</c:v>
                </c:pt>
                <c:pt idx="69">
                  <c:v>1.344400264825196</c:v>
                </c:pt>
                <c:pt idx="70">
                  <c:v>2.0076842396921601</c:v>
                </c:pt>
                <c:pt idx="71">
                  <c:v>0.62087459649280774</c:v>
                </c:pt>
                <c:pt idx="72">
                  <c:v>0.77387046440057805</c:v>
                </c:pt>
                <c:pt idx="73">
                  <c:v>0.54589329254816643</c:v>
                </c:pt>
                <c:pt idx="74">
                  <c:v>0.93316587477314161</c:v>
                </c:pt>
                <c:pt idx="75">
                  <c:v>0.958313356108355</c:v>
                </c:pt>
                <c:pt idx="76">
                  <c:v>1.122892103000614</c:v>
                </c:pt>
                <c:pt idx="77">
                  <c:v>0.68590920228141605</c:v>
                </c:pt>
                <c:pt idx="78">
                  <c:v>0.54458097418254658</c:v>
                </c:pt>
                <c:pt idx="79">
                  <c:v>0.50629081678038212</c:v>
                </c:pt>
                <c:pt idx="80">
                  <c:v>0.71718679559422649</c:v>
                </c:pt>
                <c:pt idx="81">
                  <c:v>0.86779280648849111</c:v>
                </c:pt>
                <c:pt idx="82">
                  <c:v>0.78579283093636187</c:v>
                </c:pt>
                <c:pt idx="83">
                  <c:v>0.94901926722553365</c:v>
                </c:pt>
                <c:pt idx="84">
                  <c:v>1.0788805687104541</c:v>
                </c:pt>
                <c:pt idx="85">
                  <c:v>0.56435227281999067</c:v>
                </c:pt>
                <c:pt idx="86">
                  <c:v>0.42359807791368664</c:v>
                </c:pt>
                <c:pt idx="87">
                  <c:v>0.63240219387332441</c:v>
                </c:pt>
                <c:pt idx="88">
                  <c:v>0.88350992564091757</c:v>
                </c:pt>
                <c:pt idx="89">
                  <c:v>0.75507480013359474</c:v>
                </c:pt>
                <c:pt idx="90">
                  <c:v>0.58186202563440659</c:v>
                </c:pt>
                <c:pt idx="91">
                  <c:v>1.0106836247592261</c:v>
                </c:pt>
                <c:pt idx="92">
                  <c:v>0.78732314966581052</c:v>
                </c:pt>
                <c:pt idx="93">
                  <c:v>1.1938005085865193</c:v>
                </c:pt>
                <c:pt idx="94">
                  <c:v>1.3687687972639671</c:v>
                </c:pt>
                <c:pt idx="95">
                  <c:v>0.71392414072180599</c:v>
                </c:pt>
                <c:pt idx="96">
                  <c:v>0.90603847193873477</c:v>
                </c:pt>
                <c:pt idx="97">
                  <c:v>0.54794724985864351</c:v>
                </c:pt>
                <c:pt idx="98">
                  <c:v>1.4896763918713174</c:v>
                </c:pt>
                <c:pt idx="99">
                  <c:v>1.0172455948622763</c:v>
                </c:pt>
                <c:pt idx="100">
                  <c:v>1.2145245746520188</c:v>
                </c:pt>
                <c:pt idx="101">
                  <c:v>0.7502185037501039</c:v>
                </c:pt>
                <c:pt idx="102">
                  <c:v>1.7169836962335612</c:v>
                </c:pt>
                <c:pt idx="103">
                  <c:v>0.56395606390319575</c:v>
                </c:pt>
                <c:pt idx="104">
                  <c:v>0.63232363745076403</c:v>
                </c:pt>
                <c:pt idx="105">
                  <c:v>0.72168883737159195</c:v>
                </c:pt>
                <c:pt idx="106">
                  <c:v>0.65213688839839323</c:v>
                </c:pt>
                <c:pt idx="107">
                  <c:v>0.7979195563369017</c:v>
                </c:pt>
                <c:pt idx="108">
                  <c:v>0.33887927062129547</c:v>
                </c:pt>
                <c:pt idx="109">
                  <c:v>0.55615694020303486</c:v>
                </c:pt>
                <c:pt idx="110">
                  <c:v>0.98644826499749949</c:v>
                </c:pt>
                <c:pt idx="111">
                  <c:v>0.77372367468574865</c:v>
                </c:pt>
                <c:pt idx="112">
                  <c:v>1.059834471588893</c:v>
                </c:pt>
                <c:pt idx="113">
                  <c:v>0.43183370172049257</c:v>
                </c:pt>
                <c:pt idx="114">
                  <c:v>0.91232611736807712</c:v>
                </c:pt>
                <c:pt idx="115">
                  <c:v>0.93802409290804212</c:v>
                </c:pt>
                <c:pt idx="116">
                  <c:v>0.42891717489553238</c:v>
                </c:pt>
                <c:pt idx="117">
                  <c:v>0.43958470487065293</c:v>
                </c:pt>
                <c:pt idx="118">
                  <c:v>0.75941100473306189</c:v>
                </c:pt>
                <c:pt idx="119">
                  <c:v>1.1877776263261361</c:v>
                </c:pt>
                <c:pt idx="120">
                  <c:v>1.8429393500291555</c:v>
                </c:pt>
                <c:pt idx="121">
                  <c:v>2.1100663684842429</c:v>
                </c:pt>
                <c:pt idx="122">
                  <c:v>1.6755920865771656</c:v>
                </c:pt>
                <c:pt idx="123">
                  <c:v>1.8604541056033601</c:v>
                </c:pt>
                <c:pt idx="124">
                  <c:v>1.209931946709081</c:v>
                </c:pt>
                <c:pt idx="125">
                  <c:v>0.92744509482892201</c:v>
                </c:pt>
                <c:pt idx="126">
                  <c:v>1.0857537146435741</c:v>
                </c:pt>
                <c:pt idx="127">
                  <c:v>1.4437563166850418</c:v>
                </c:pt>
                <c:pt idx="128">
                  <c:v>0.93145971228835811</c:v>
                </c:pt>
                <c:pt idx="129">
                  <c:v>1.3080784065076261</c:v>
                </c:pt>
                <c:pt idx="130">
                  <c:v>1.3129185218182633</c:v>
                </c:pt>
                <c:pt idx="131">
                  <c:v>1.2080990146843118</c:v>
                </c:pt>
                <c:pt idx="132">
                  <c:v>2.022517902499759</c:v>
                </c:pt>
                <c:pt idx="133">
                  <c:v>0.99489272794881467</c:v>
                </c:pt>
                <c:pt idx="134">
                  <c:v>1.1198965968111478</c:v>
                </c:pt>
                <c:pt idx="135">
                  <c:v>1.0767311376229758</c:v>
                </c:pt>
                <c:pt idx="136">
                  <c:v>1.5026224019827861</c:v>
                </c:pt>
                <c:pt idx="137">
                  <c:v>0.68759364819221358</c:v>
                </c:pt>
                <c:pt idx="138">
                  <c:v>0.57000238255097668</c:v>
                </c:pt>
                <c:pt idx="139">
                  <c:v>0.72492150567740865</c:v>
                </c:pt>
                <c:pt idx="140">
                  <c:v>1.0108848100369598</c:v>
                </c:pt>
                <c:pt idx="141">
                  <c:v>0.89961555045843544</c:v>
                </c:pt>
                <c:pt idx="142">
                  <c:v>0.96096923797260003</c:v>
                </c:pt>
                <c:pt idx="143">
                  <c:v>1.1539893712460911</c:v>
                </c:pt>
                <c:pt idx="144">
                  <c:v>0.93206472410861452</c:v>
                </c:pt>
                <c:pt idx="145">
                  <c:v>1.2695704414533042</c:v>
                </c:pt>
                <c:pt idx="146">
                  <c:v>1.1876166099368357</c:v>
                </c:pt>
                <c:pt idx="147">
                  <c:v>1.1640537606412504</c:v>
                </c:pt>
                <c:pt idx="148">
                  <c:v>1.5405218703674872</c:v>
                </c:pt>
                <c:pt idx="149">
                  <c:v>0.76416669509793556</c:v>
                </c:pt>
                <c:pt idx="150">
                  <c:v>0.59210711259242654</c:v>
                </c:pt>
                <c:pt idx="151">
                  <c:v>1.3157379547074286</c:v>
                </c:pt>
                <c:pt idx="152">
                  <c:v>1.1328608183476419</c:v>
                </c:pt>
                <c:pt idx="153">
                  <c:v>1.3963403967282229</c:v>
                </c:pt>
                <c:pt idx="154">
                  <c:v>0.74642115929084962</c:v>
                </c:pt>
                <c:pt idx="155">
                  <c:v>0.95681055310466312</c:v>
                </c:pt>
                <c:pt idx="156">
                  <c:v>0.48897121202208732</c:v>
                </c:pt>
                <c:pt idx="157">
                  <c:v>2.0819260952222289</c:v>
                </c:pt>
                <c:pt idx="158">
                  <c:v>1.3799238797059759</c:v>
                </c:pt>
                <c:pt idx="159">
                  <c:v>0.8701090228528725</c:v>
                </c:pt>
                <c:pt idx="160">
                  <c:v>0.96550354201189004</c:v>
                </c:pt>
                <c:pt idx="161">
                  <c:v>1.3100745489747962</c:v>
                </c:pt>
                <c:pt idx="162">
                  <c:v>0.87152637448712922</c:v>
                </c:pt>
                <c:pt idx="163">
                  <c:v>1.8804313720223358</c:v>
                </c:pt>
                <c:pt idx="164">
                  <c:v>1.4872767817334458</c:v>
                </c:pt>
                <c:pt idx="165">
                  <c:v>2.4948478772328797</c:v>
                </c:pt>
                <c:pt idx="166">
                  <c:v>0.94097544756666363</c:v>
                </c:pt>
                <c:pt idx="167">
                  <c:v>2.1068094065435137</c:v>
                </c:pt>
                <c:pt idx="168">
                  <c:v>1.3558302397399478</c:v>
                </c:pt>
                <c:pt idx="169">
                  <c:v>2.6350746275239074</c:v>
                </c:pt>
                <c:pt idx="170">
                  <c:v>1.9299732927543074</c:v>
                </c:pt>
                <c:pt idx="171">
                  <c:v>2.2002085353561398</c:v>
                </c:pt>
                <c:pt idx="172">
                  <c:v>2.2333166587514115</c:v>
                </c:pt>
                <c:pt idx="173">
                  <c:v>2.6199375768247792</c:v>
                </c:pt>
                <c:pt idx="174">
                  <c:v>2.6770233302882667</c:v>
                </c:pt>
                <c:pt idx="175">
                  <c:v>2.3658605182955887</c:v>
                </c:pt>
                <c:pt idx="176">
                  <c:v>2.1139653791937527</c:v>
                </c:pt>
                <c:pt idx="177">
                  <c:v>1.5079852896306358</c:v>
                </c:pt>
                <c:pt idx="178">
                  <c:v>4.6965483347644694</c:v>
                </c:pt>
                <c:pt idx="179">
                  <c:v>2.4771950112699046</c:v>
                </c:pt>
                <c:pt idx="180">
                  <c:v>1.6819786824736798</c:v>
                </c:pt>
                <c:pt idx="181">
                  <c:v>1.2492751935428537</c:v>
                </c:pt>
                <c:pt idx="182">
                  <c:v>1.258678076883144</c:v>
                </c:pt>
                <c:pt idx="183">
                  <c:v>1.2847452577121699</c:v>
                </c:pt>
                <c:pt idx="184">
                  <c:v>1.4310922065032754</c:v>
                </c:pt>
                <c:pt idx="185">
                  <c:v>1.0159649056861504</c:v>
                </c:pt>
                <c:pt idx="186">
                  <c:v>0.87782755811610136</c:v>
                </c:pt>
                <c:pt idx="187">
                  <c:v>2.6389283502370895</c:v>
                </c:pt>
                <c:pt idx="188">
                  <c:v>1.4401643242571378</c:v>
                </c:pt>
                <c:pt idx="189">
                  <c:v>1.8627509714010222</c:v>
                </c:pt>
                <c:pt idx="190">
                  <c:v>1.1632075828023321</c:v>
                </c:pt>
                <c:pt idx="191">
                  <c:v>1.2363614845792337</c:v>
                </c:pt>
                <c:pt idx="192">
                  <c:v>1.2790673126996746</c:v>
                </c:pt>
                <c:pt idx="193">
                  <c:v>2.4267514953183777</c:v>
                </c:pt>
                <c:pt idx="194">
                  <c:v>1.1823086418804307</c:v>
                </c:pt>
                <c:pt idx="195">
                  <c:v>1.3194325255113641</c:v>
                </c:pt>
                <c:pt idx="196">
                  <c:v>1.3021036156174799</c:v>
                </c:pt>
                <c:pt idx="197">
                  <c:v>0.8308780718649037</c:v>
                </c:pt>
                <c:pt idx="198">
                  <c:v>1.6753866219298141</c:v>
                </c:pt>
                <c:pt idx="199">
                  <c:v>0.97067011149244664</c:v>
                </c:pt>
                <c:pt idx="200">
                  <c:v>1.5926990010051714</c:v>
                </c:pt>
                <c:pt idx="201">
                  <c:v>1.3661549875392023</c:v>
                </c:pt>
                <c:pt idx="202">
                  <c:v>2.6864427988965418</c:v>
                </c:pt>
                <c:pt idx="203">
                  <c:v>1.5522418646931175</c:v>
                </c:pt>
                <c:pt idx="204">
                  <c:v>1.9313416313919471</c:v>
                </c:pt>
                <c:pt idx="205">
                  <c:v>4.1614759208160015</c:v>
                </c:pt>
                <c:pt idx="206">
                  <c:v>2.1650175635820412</c:v>
                </c:pt>
                <c:pt idx="207">
                  <c:v>2.0086059501918938</c:v>
                </c:pt>
                <c:pt idx="208">
                  <c:v>1.2064945898745698</c:v>
                </c:pt>
                <c:pt idx="209">
                  <c:v>0.87155067482701387</c:v>
                </c:pt>
                <c:pt idx="210">
                  <c:v>0.8852217555858336</c:v>
                </c:pt>
                <c:pt idx="211">
                  <c:v>1.9994886115749859</c:v>
                </c:pt>
                <c:pt idx="212">
                  <c:v>1.6253121530332841</c:v>
                </c:pt>
                <c:pt idx="213">
                  <c:v>1.5245635427435573</c:v>
                </c:pt>
                <c:pt idx="214">
                  <c:v>1.3522768748484051</c:v>
                </c:pt>
                <c:pt idx="215">
                  <c:v>1.288525475158512</c:v>
                </c:pt>
                <c:pt idx="216">
                  <c:v>1.4449066968131536</c:v>
                </c:pt>
                <c:pt idx="217">
                  <c:v>0.99779826488232659</c:v>
                </c:pt>
                <c:pt idx="218">
                  <c:v>1.3289665207388741</c:v>
                </c:pt>
                <c:pt idx="219">
                  <c:v>1.974760178507259</c:v>
                </c:pt>
                <c:pt idx="220">
                  <c:v>2.0797584755081369</c:v>
                </c:pt>
                <c:pt idx="221">
                  <c:v>2.4355204379985813</c:v>
                </c:pt>
                <c:pt idx="222">
                  <c:v>2.4207939056429186</c:v>
                </c:pt>
                <c:pt idx="223">
                  <c:v>2.9901588521202447</c:v>
                </c:pt>
                <c:pt idx="224">
                  <c:v>3.217709607118644</c:v>
                </c:pt>
                <c:pt idx="225">
                  <c:v>3.5349494421061798</c:v>
                </c:pt>
                <c:pt idx="226">
                  <c:v>3.3134510809649189</c:v>
                </c:pt>
                <c:pt idx="227">
                  <c:v>2.8282052621061062</c:v>
                </c:pt>
                <c:pt idx="228">
                  <c:v>2.2508857150937107</c:v>
                </c:pt>
                <c:pt idx="229">
                  <c:v>2.9984242634365952</c:v>
                </c:pt>
                <c:pt idx="230">
                  <c:v>2.7657221778686982</c:v>
                </c:pt>
                <c:pt idx="231">
                  <c:v>2.2817375857712499</c:v>
                </c:pt>
                <c:pt idx="232">
                  <c:v>4.3065761910027422</c:v>
                </c:pt>
                <c:pt idx="233">
                  <c:v>1.4214819094330828</c:v>
                </c:pt>
                <c:pt idx="234">
                  <c:v>3.9168374829509522</c:v>
                </c:pt>
                <c:pt idx="235">
                  <c:v>1.910264496574736</c:v>
                </c:pt>
                <c:pt idx="236">
                  <c:v>2.5060749320012068</c:v>
                </c:pt>
                <c:pt idx="237">
                  <c:v>2.2534555248097177</c:v>
                </c:pt>
                <c:pt idx="238">
                  <c:v>1.7046929746969961</c:v>
                </c:pt>
                <c:pt idx="239">
                  <c:v>4.1650452822762087</c:v>
                </c:pt>
                <c:pt idx="240">
                  <c:v>3.8354905095055227</c:v>
                </c:pt>
                <c:pt idx="241">
                  <c:v>2.4375298218594286</c:v>
                </c:pt>
                <c:pt idx="242">
                  <c:v>4.2043033290840093</c:v>
                </c:pt>
                <c:pt idx="243">
                  <c:v>1.8674976821164258</c:v>
                </c:pt>
                <c:pt idx="244">
                  <c:v>1.5892114801286819</c:v>
                </c:pt>
                <c:pt idx="245">
                  <c:v>2.2656456147372537</c:v>
                </c:pt>
                <c:pt idx="246">
                  <c:v>2.2576446382350208</c:v>
                </c:pt>
                <c:pt idx="247">
                  <c:v>4.7448178097885814</c:v>
                </c:pt>
                <c:pt idx="248">
                  <c:v>1.7946129206949921</c:v>
                </c:pt>
                <c:pt idx="249">
                  <c:v>1.9359211956226738</c:v>
                </c:pt>
                <c:pt idx="250">
                  <c:v>2.4359874997408801</c:v>
                </c:pt>
                <c:pt idx="251">
                  <c:v>4.4787708092796734</c:v>
                </c:pt>
                <c:pt idx="252">
                  <c:v>3.5339187280472952</c:v>
                </c:pt>
                <c:pt idx="253">
                  <c:v>2.7143562627880007</c:v>
                </c:pt>
                <c:pt idx="254">
                  <c:v>2.9381101265315341</c:v>
                </c:pt>
                <c:pt idx="255">
                  <c:v>1.5612536543590978</c:v>
                </c:pt>
                <c:pt idx="256">
                  <c:v>2.2128596680424795</c:v>
                </c:pt>
                <c:pt idx="257">
                  <c:v>3.1688379577549313</c:v>
                </c:pt>
                <c:pt idx="258">
                  <c:v>2.5771177490553669</c:v>
                </c:pt>
                <c:pt idx="259">
                  <c:v>5.0565072552291985</c:v>
                </c:pt>
                <c:pt idx="260">
                  <c:v>4.8328457876883428</c:v>
                </c:pt>
                <c:pt idx="261">
                  <c:v>3.650426754138691</c:v>
                </c:pt>
                <c:pt idx="262">
                  <c:v>3.769471642959966</c:v>
                </c:pt>
                <c:pt idx="263">
                  <c:v>3.2683301965510245</c:v>
                </c:pt>
                <c:pt idx="264">
                  <c:v>5.1188934334136382</c:v>
                </c:pt>
                <c:pt idx="265">
                  <c:v>4.1317220890867334</c:v>
                </c:pt>
                <c:pt idx="266">
                  <c:v>6.4899036705845123</c:v>
                </c:pt>
                <c:pt idx="267">
                  <c:v>5.8066445554300374</c:v>
                </c:pt>
                <c:pt idx="268">
                  <c:v>4.7789693924314731</c:v>
                </c:pt>
                <c:pt idx="269">
                  <c:v>7.5004192543804065</c:v>
                </c:pt>
                <c:pt idx="270">
                  <c:v>5.1479318224093937</c:v>
                </c:pt>
                <c:pt idx="271">
                  <c:v>8.2961832928754209</c:v>
                </c:pt>
                <c:pt idx="272">
                  <c:v>17.618568594668631</c:v>
                </c:pt>
                <c:pt idx="273">
                  <c:v>7.4452108225146514</c:v>
                </c:pt>
                <c:pt idx="274">
                  <c:v>7.5270020680461727</c:v>
                </c:pt>
                <c:pt idx="275">
                  <c:v>5.0808263328678001</c:v>
                </c:pt>
                <c:pt idx="276">
                  <c:v>3.3860032026247762</c:v>
                </c:pt>
                <c:pt idx="277">
                  <c:v>5.4848902812628104</c:v>
                </c:pt>
                <c:pt idx="278">
                  <c:v>2.0963415086652541</c:v>
                </c:pt>
                <c:pt idx="279">
                  <c:v>6.0886230204144436</c:v>
                </c:pt>
                <c:pt idx="280">
                  <c:v>3.8517701017395369</c:v>
                </c:pt>
                <c:pt idx="281">
                  <c:v>3.7370895098564403</c:v>
                </c:pt>
                <c:pt idx="282">
                  <c:v>2.9101916314470602</c:v>
                </c:pt>
                <c:pt idx="283">
                  <c:v>2.4053487712099932</c:v>
                </c:pt>
                <c:pt idx="284">
                  <c:v>5.1682353703371655</c:v>
                </c:pt>
                <c:pt idx="285">
                  <c:v>1.5988692886480198</c:v>
                </c:pt>
                <c:pt idx="286">
                  <c:v>3.1989875948525044</c:v>
                </c:pt>
                <c:pt idx="287">
                  <c:v>3.6706718891495447</c:v>
                </c:pt>
                <c:pt idx="288">
                  <c:v>2.7145130518514655</c:v>
                </c:pt>
                <c:pt idx="289">
                  <c:v>1.3927868900844418</c:v>
                </c:pt>
                <c:pt idx="290">
                  <c:v>1.9901716393272841</c:v>
                </c:pt>
                <c:pt idx="291">
                  <c:v>6.6288565840413876</c:v>
                </c:pt>
                <c:pt idx="292">
                  <c:v>3.5804150101939172</c:v>
                </c:pt>
                <c:pt idx="293">
                  <c:v>1.9418078180698719</c:v>
                </c:pt>
                <c:pt idx="294">
                  <c:v>3.420062432980163</c:v>
                </c:pt>
                <c:pt idx="295">
                  <c:v>1.9304184312631985</c:v>
                </c:pt>
                <c:pt idx="296">
                  <c:v>3.4316248034209904</c:v>
                </c:pt>
                <c:pt idx="297">
                  <c:v>2.4792386983503376</c:v>
                </c:pt>
                <c:pt idx="298">
                  <c:v>3.2590522691835577</c:v>
                </c:pt>
                <c:pt idx="299">
                  <c:v>2.0537593365480538</c:v>
                </c:pt>
                <c:pt idx="300">
                  <c:v>4.1390253843714362</c:v>
                </c:pt>
                <c:pt idx="301">
                  <c:v>5.4875504865228528</c:v>
                </c:pt>
                <c:pt idx="302">
                  <c:v>3.3280785419851031</c:v>
                </c:pt>
              </c:numCache>
            </c:numRef>
          </c:val>
          <c:smooth val="0"/>
        </c:ser>
        <c:dLbls>
          <c:showLegendKey val="0"/>
          <c:showVal val="0"/>
          <c:showCatName val="0"/>
          <c:showSerName val="0"/>
          <c:showPercent val="0"/>
          <c:showBubbleSize val="0"/>
        </c:dLbls>
        <c:marker val="1"/>
        <c:smooth val="0"/>
        <c:axId val="89099264"/>
        <c:axId val="89105152"/>
      </c:lineChart>
      <c:dateAx>
        <c:axId val="89099264"/>
        <c:scaling>
          <c:orientation val="minMax"/>
        </c:scaling>
        <c:delete val="0"/>
        <c:axPos val="b"/>
        <c:numFmt formatCode="yyyy\-mm\-dd" sourceLinked="1"/>
        <c:majorTickMark val="out"/>
        <c:minorTickMark val="none"/>
        <c:tickLblPos val="nextTo"/>
        <c:crossAx val="89105152"/>
        <c:crosses val="autoZero"/>
        <c:auto val="1"/>
        <c:lblOffset val="100"/>
        <c:baseTimeUnit val="days"/>
      </c:dateAx>
      <c:valAx>
        <c:axId val="89105152"/>
        <c:scaling>
          <c:orientation val="minMax"/>
        </c:scaling>
        <c:delete val="0"/>
        <c:axPos val="l"/>
        <c:majorGridlines/>
        <c:numFmt formatCode="General" sourceLinked="1"/>
        <c:majorTickMark val="out"/>
        <c:minorTickMark val="none"/>
        <c:tickLblPos val="nextTo"/>
        <c:crossAx val="89099264"/>
        <c:crosses val="autoZero"/>
        <c:crossBetween val="between"/>
      </c:valAx>
    </c:plotArea>
    <c:plotVisOnly val="1"/>
    <c:dispBlanksAs val="gap"/>
    <c:showDLblsOverMax val="0"/>
  </c:chart>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a:t>Correlation of </a:t>
            </a:r>
            <a:r>
              <a:rPr lang="en-US" sz="1400" dirty="0" smtClean="0"/>
              <a:t>Weekly</a:t>
            </a:r>
            <a:r>
              <a:rPr lang="en-US" sz="1400" baseline="0" dirty="0" smtClean="0"/>
              <a:t> </a:t>
            </a:r>
            <a:r>
              <a:rPr lang="en-US" sz="1400" dirty="0" smtClean="0"/>
              <a:t>WTI Spot</a:t>
            </a:r>
            <a:r>
              <a:rPr lang="en-US" sz="1400" baseline="0" dirty="0" smtClean="0"/>
              <a:t> Prices </a:t>
            </a:r>
            <a:r>
              <a:rPr lang="en-US" sz="1400" dirty="0" smtClean="0"/>
              <a:t>and the S&amp;P 500</a:t>
            </a:r>
            <a:r>
              <a:rPr lang="en-US" sz="1400" baseline="0" dirty="0" smtClean="0"/>
              <a:t> Index</a:t>
            </a:r>
            <a:r>
              <a:rPr lang="en-US" sz="1400" dirty="0" smtClean="0"/>
              <a:t>, </a:t>
            </a:r>
            <a:r>
              <a:rPr lang="en-US" sz="1400" dirty="0"/>
              <a:t>Trailing 26 Weeks</a:t>
            </a:r>
          </a:p>
        </c:rich>
      </c:tx>
      <c:layout/>
      <c:overlay val="0"/>
    </c:title>
    <c:autoTitleDeleted val="0"/>
    <c:plotArea>
      <c:layout/>
      <c:lineChart>
        <c:grouping val="standard"/>
        <c:varyColors val="0"/>
        <c:ser>
          <c:idx val="0"/>
          <c:order val="0"/>
          <c:marker>
            <c:symbol val="none"/>
          </c:marker>
          <c:trendline>
            <c:trendlineType val="linear"/>
            <c:dispRSqr val="0"/>
            <c:dispEq val="0"/>
          </c:trendline>
          <c:cat>
            <c:numRef>
              <c:f>'table (6)'!$J$27:$J$1324</c:f>
              <c:numCache>
                <c:formatCode>[$-409]mmmm\-yy;@</c:formatCode>
                <c:ptCount val="1298"/>
                <c:pt idx="0">
                  <c:v>31590</c:v>
                </c:pt>
                <c:pt idx="1">
                  <c:v>31597</c:v>
                </c:pt>
                <c:pt idx="2">
                  <c:v>31604</c:v>
                </c:pt>
                <c:pt idx="3">
                  <c:v>31611</c:v>
                </c:pt>
                <c:pt idx="4">
                  <c:v>31618</c:v>
                </c:pt>
                <c:pt idx="5">
                  <c:v>31625</c:v>
                </c:pt>
                <c:pt idx="6">
                  <c:v>31632</c:v>
                </c:pt>
                <c:pt idx="7">
                  <c:v>31639</c:v>
                </c:pt>
                <c:pt idx="8">
                  <c:v>31646</c:v>
                </c:pt>
                <c:pt idx="9">
                  <c:v>31653</c:v>
                </c:pt>
                <c:pt idx="10">
                  <c:v>31660</c:v>
                </c:pt>
                <c:pt idx="11">
                  <c:v>31667</c:v>
                </c:pt>
                <c:pt idx="12">
                  <c:v>31674</c:v>
                </c:pt>
                <c:pt idx="13">
                  <c:v>31681</c:v>
                </c:pt>
                <c:pt idx="14">
                  <c:v>31688</c:v>
                </c:pt>
                <c:pt idx="15">
                  <c:v>31695</c:v>
                </c:pt>
                <c:pt idx="16">
                  <c:v>31702</c:v>
                </c:pt>
                <c:pt idx="17">
                  <c:v>31709</c:v>
                </c:pt>
                <c:pt idx="18">
                  <c:v>31716</c:v>
                </c:pt>
                <c:pt idx="19">
                  <c:v>31723</c:v>
                </c:pt>
                <c:pt idx="20">
                  <c:v>31730</c:v>
                </c:pt>
                <c:pt idx="21">
                  <c:v>31737</c:v>
                </c:pt>
                <c:pt idx="22">
                  <c:v>31744</c:v>
                </c:pt>
                <c:pt idx="23">
                  <c:v>31751</c:v>
                </c:pt>
                <c:pt idx="24">
                  <c:v>31758</c:v>
                </c:pt>
                <c:pt idx="25">
                  <c:v>31765</c:v>
                </c:pt>
                <c:pt idx="26">
                  <c:v>31772</c:v>
                </c:pt>
                <c:pt idx="27">
                  <c:v>31779</c:v>
                </c:pt>
                <c:pt idx="28">
                  <c:v>31786</c:v>
                </c:pt>
                <c:pt idx="29">
                  <c:v>31793</c:v>
                </c:pt>
                <c:pt idx="30">
                  <c:v>31800</c:v>
                </c:pt>
                <c:pt idx="31">
                  <c:v>31807</c:v>
                </c:pt>
                <c:pt idx="32">
                  <c:v>31814</c:v>
                </c:pt>
                <c:pt idx="33">
                  <c:v>31821</c:v>
                </c:pt>
                <c:pt idx="34">
                  <c:v>31828</c:v>
                </c:pt>
                <c:pt idx="35">
                  <c:v>31835</c:v>
                </c:pt>
                <c:pt idx="36">
                  <c:v>31842</c:v>
                </c:pt>
                <c:pt idx="37">
                  <c:v>31849</c:v>
                </c:pt>
                <c:pt idx="38">
                  <c:v>31856</c:v>
                </c:pt>
                <c:pt idx="39">
                  <c:v>31863</c:v>
                </c:pt>
                <c:pt idx="40">
                  <c:v>31870</c:v>
                </c:pt>
                <c:pt idx="41">
                  <c:v>31877</c:v>
                </c:pt>
                <c:pt idx="42">
                  <c:v>31884</c:v>
                </c:pt>
                <c:pt idx="43">
                  <c:v>31891</c:v>
                </c:pt>
                <c:pt idx="44">
                  <c:v>31898</c:v>
                </c:pt>
                <c:pt idx="45">
                  <c:v>31905</c:v>
                </c:pt>
                <c:pt idx="46">
                  <c:v>31912</c:v>
                </c:pt>
                <c:pt idx="47">
                  <c:v>31919</c:v>
                </c:pt>
                <c:pt idx="48">
                  <c:v>31926</c:v>
                </c:pt>
                <c:pt idx="49">
                  <c:v>31933</c:v>
                </c:pt>
                <c:pt idx="50">
                  <c:v>31940</c:v>
                </c:pt>
                <c:pt idx="51">
                  <c:v>31947</c:v>
                </c:pt>
                <c:pt idx="52">
                  <c:v>31954</c:v>
                </c:pt>
                <c:pt idx="53">
                  <c:v>31961</c:v>
                </c:pt>
                <c:pt idx="54">
                  <c:v>31968</c:v>
                </c:pt>
                <c:pt idx="55">
                  <c:v>31975</c:v>
                </c:pt>
                <c:pt idx="56">
                  <c:v>31982</c:v>
                </c:pt>
                <c:pt idx="57">
                  <c:v>31989</c:v>
                </c:pt>
                <c:pt idx="58">
                  <c:v>31996</c:v>
                </c:pt>
                <c:pt idx="59">
                  <c:v>32003</c:v>
                </c:pt>
                <c:pt idx="60">
                  <c:v>32010</c:v>
                </c:pt>
                <c:pt idx="61">
                  <c:v>32017</c:v>
                </c:pt>
                <c:pt idx="62">
                  <c:v>32024</c:v>
                </c:pt>
                <c:pt idx="63">
                  <c:v>32031</c:v>
                </c:pt>
                <c:pt idx="64">
                  <c:v>32038</c:v>
                </c:pt>
                <c:pt idx="65">
                  <c:v>32045</c:v>
                </c:pt>
                <c:pt idx="66">
                  <c:v>32052</c:v>
                </c:pt>
                <c:pt idx="67">
                  <c:v>32059</c:v>
                </c:pt>
                <c:pt idx="68">
                  <c:v>32066</c:v>
                </c:pt>
                <c:pt idx="69">
                  <c:v>32073</c:v>
                </c:pt>
                <c:pt idx="70">
                  <c:v>32080</c:v>
                </c:pt>
                <c:pt idx="71">
                  <c:v>32087</c:v>
                </c:pt>
                <c:pt idx="72">
                  <c:v>32094</c:v>
                </c:pt>
                <c:pt idx="73">
                  <c:v>32101</c:v>
                </c:pt>
                <c:pt idx="74">
                  <c:v>32108</c:v>
                </c:pt>
                <c:pt idx="75">
                  <c:v>32115</c:v>
                </c:pt>
                <c:pt idx="76">
                  <c:v>32122</c:v>
                </c:pt>
                <c:pt idx="77">
                  <c:v>32129</c:v>
                </c:pt>
                <c:pt idx="78">
                  <c:v>32136</c:v>
                </c:pt>
                <c:pt idx="79">
                  <c:v>32143</c:v>
                </c:pt>
                <c:pt idx="80">
                  <c:v>32150</c:v>
                </c:pt>
                <c:pt idx="81">
                  <c:v>32157</c:v>
                </c:pt>
                <c:pt idx="82">
                  <c:v>32164</c:v>
                </c:pt>
                <c:pt idx="83">
                  <c:v>32171</c:v>
                </c:pt>
                <c:pt idx="84">
                  <c:v>32178</c:v>
                </c:pt>
                <c:pt idx="85">
                  <c:v>32185</c:v>
                </c:pt>
                <c:pt idx="86">
                  <c:v>32192</c:v>
                </c:pt>
                <c:pt idx="87">
                  <c:v>32199</c:v>
                </c:pt>
                <c:pt idx="88">
                  <c:v>32206</c:v>
                </c:pt>
                <c:pt idx="89">
                  <c:v>32213</c:v>
                </c:pt>
                <c:pt idx="90">
                  <c:v>32220</c:v>
                </c:pt>
                <c:pt idx="91">
                  <c:v>32227</c:v>
                </c:pt>
                <c:pt idx="92">
                  <c:v>32234</c:v>
                </c:pt>
                <c:pt idx="93">
                  <c:v>32241</c:v>
                </c:pt>
                <c:pt idx="94">
                  <c:v>32248</c:v>
                </c:pt>
                <c:pt idx="95">
                  <c:v>32255</c:v>
                </c:pt>
                <c:pt idx="96">
                  <c:v>32262</c:v>
                </c:pt>
                <c:pt idx="97">
                  <c:v>32269</c:v>
                </c:pt>
                <c:pt idx="98">
                  <c:v>32276</c:v>
                </c:pt>
                <c:pt idx="99">
                  <c:v>32283</c:v>
                </c:pt>
                <c:pt idx="100">
                  <c:v>32290</c:v>
                </c:pt>
                <c:pt idx="101">
                  <c:v>32297</c:v>
                </c:pt>
                <c:pt idx="102">
                  <c:v>32304</c:v>
                </c:pt>
                <c:pt idx="103">
                  <c:v>32311</c:v>
                </c:pt>
                <c:pt idx="104">
                  <c:v>32318</c:v>
                </c:pt>
                <c:pt idx="105">
                  <c:v>32325</c:v>
                </c:pt>
                <c:pt idx="106">
                  <c:v>32332</c:v>
                </c:pt>
                <c:pt idx="107">
                  <c:v>32339</c:v>
                </c:pt>
                <c:pt idx="108">
                  <c:v>32346</c:v>
                </c:pt>
                <c:pt idx="109">
                  <c:v>32353</c:v>
                </c:pt>
                <c:pt idx="110">
                  <c:v>32360</c:v>
                </c:pt>
                <c:pt idx="111">
                  <c:v>32367</c:v>
                </c:pt>
                <c:pt idx="112">
                  <c:v>32374</c:v>
                </c:pt>
                <c:pt idx="113">
                  <c:v>32381</c:v>
                </c:pt>
                <c:pt idx="114">
                  <c:v>32388</c:v>
                </c:pt>
                <c:pt idx="115">
                  <c:v>32395</c:v>
                </c:pt>
                <c:pt idx="116">
                  <c:v>32402</c:v>
                </c:pt>
                <c:pt idx="117">
                  <c:v>32409</c:v>
                </c:pt>
                <c:pt idx="118">
                  <c:v>32416</c:v>
                </c:pt>
                <c:pt idx="119">
                  <c:v>32423</c:v>
                </c:pt>
                <c:pt idx="120">
                  <c:v>32430</c:v>
                </c:pt>
                <c:pt idx="121">
                  <c:v>32437</c:v>
                </c:pt>
                <c:pt idx="122">
                  <c:v>32444</c:v>
                </c:pt>
                <c:pt idx="123">
                  <c:v>32451</c:v>
                </c:pt>
                <c:pt idx="124">
                  <c:v>32458</c:v>
                </c:pt>
                <c:pt idx="125">
                  <c:v>32465</c:v>
                </c:pt>
                <c:pt idx="126">
                  <c:v>32472</c:v>
                </c:pt>
                <c:pt idx="127">
                  <c:v>32479</c:v>
                </c:pt>
                <c:pt idx="128">
                  <c:v>32486</c:v>
                </c:pt>
                <c:pt idx="129">
                  <c:v>32493</c:v>
                </c:pt>
                <c:pt idx="130">
                  <c:v>32500</c:v>
                </c:pt>
                <c:pt idx="131">
                  <c:v>32507</c:v>
                </c:pt>
                <c:pt idx="132">
                  <c:v>32514</c:v>
                </c:pt>
                <c:pt idx="133">
                  <c:v>32521</c:v>
                </c:pt>
                <c:pt idx="134">
                  <c:v>32528</c:v>
                </c:pt>
                <c:pt idx="135">
                  <c:v>32535</c:v>
                </c:pt>
                <c:pt idx="136">
                  <c:v>32542</c:v>
                </c:pt>
                <c:pt idx="137">
                  <c:v>32549</c:v>
                </c:pt>
                <c:pt idx="138">
                  <c:v>32556</c:v>
                </c:pt>
                <c:pt idx="139">
                  <c:v>32563</c:v>
                </c:pt>
                <c:pt idx="140">
                  <c:v>32570</c:v>
                </c:pt>
                <c:pt idx="141">
                  <c:v>32577</c:v>
                </c:pt>
                <c:pt idx="142">
                  <c:v>32584</c:v>
                </c:pt>
                <c:pt idx="143">
                  <c:v>32591</c:v>
                </c:pt>
                <c:pt idx="144">
                  <c:v>32598</c:v>
                </c:pt>
                <c:pt idx="145">
                  <c:v>32605</c:v>
                </c:pt>
                <c:pt idx="146">
                  <c:v>32612</c:v>
                </c:pt>
                <c:pt idx="147">
                  <c:v>32619</c:v>
                </c:pt>
                <c:pt idx="148">
                  <c:v>32626</c:v>
                </c:pt>
                <c:pt idx="149">
                  <c:v>32633</c:v>
                </c:pt>
                <c:pt idx="150">
                  <c:v>32640</c:v>
                </c:pt>
                <c:pt idx="151">
                  <c:v>32647</c:v>
                </c:pt>
                <c:pt idx="152">
                  <c:v>32654</c:v>
                </c:pt>
                <c:pt idx="153">
                  <c:v>32661</c:v>
                </c:pt>
                <c:pt idx="154">
                  <c:v>32668</c:v>
                </c:pt>
                <c:pt idx="155">
                  <c:v>32675</c:v>
                </c:pt>
                <c:pt idx="156">
                  <c:v>32682</c:v>
                </c:pt>
                <c:pt idx="157">
                  <c:v>32689</c:v>
                </c:pt>
                <c:pt idx="158">
                  <c:v>32696</c:v>
                </c:pt>
                <c:pt idx="159">
                  <c:v>32703</c:v>
                </c:pt>
                <c:pt idx="160">
                  <c:v>32710</c:v>
                </c:pt>
                <c:pt idx="161">
                  <c:v>32717</c:v>
                </c:pt>
                <c:pt idx="162">
                  <c:v>32724</c:v>
                </c:pt>
                <c:pt idx="163">
                  <c:v>32731</c:v>
                </c:pt>
                <c:pt idx="164">
                  <c:v>32738</c:v>
                </c:pt>
                <c:pt idx="165">
                  <c:v>32745</c:v>
                </c:pt>
                <c:pt idx="166">
                  <c:v>32752</c:v>
                </c:pt>
                <c:pt idx="167">
                  <c:v>32759</c:v>
                </c:pt>
                <c:pt idx="168">
                  <c:v>32766</c:v>
                </c:pt>
                <c:pt idx="169">
                  <c:v>32773</c:v>
                </c:pt>
                <c:pt idx="170">
                  <c:v>32780</c:v>
                </c:pt>
                <c:pt idx="171">
                  <c:v>32787</c:v>
                </c:pt>
                <c:pt idx="172">
                  <c:v>32794</c:v>
                </c:pt>
                <c:pt idx="173">
                  <c:v>32801</c:v>
                </c:pt>
                <c:pt idx="174">
                  <c:v>32808</c:v>
                </c:pt>
                <c:pt idx="175">
                  <c:v>32815</c:v>
                </c:pt>
                <c:pt idx="176">
                  <c:v>32822</c:v>
                </c:pt>
                <c:pt idx="177">
                  <c:v>32829</c:v>
                </c:pt>
                <c:pt idx="178">
                  <c:v>32836</c:v>
                </c:pt>
                <c:pt idx="179">
                  <c:v>32843</c:v>
                </c:pt>
                <c:pt idx="180">
                  <c:v>32850</c:v>
                </c:pt>
                <c:pt idx="181">
                  <c:v>32857</c:v>
                </c:pt>
                <c:pt idx="182">
                  <c:v>32864</c:v>
                </c:pt>
                <c:pt idx="183">
                  <c:v>32871</c:v>
                </c:pt>
                <c:pt idx="184">
                  <c:v>32878</c:v>
                </c:pt>
                <c:pt idx="185">
                  <c:v>32885</c:v>
                </c:pt>
                <c:pt idx="186">
                  <c:v>32892</c:v>
                </c:pt>
                <c:pt idx="187">
                  <c:v>32899</c:v>
                </c:pt>
                <c:pt idx="188">
                  <c:v>32906</c:v>
                </c:pt>
                <c:pt idx="189">
                  <c:v>32913</c:v>
                </c:pt>
                <c:pt idx="190">
                  <c:v>32920</c:v>
                </c:pt>
                <c:pt idx="191">
                  <c:v>32927</c:v>
                </c:pt>
                <c:pt idx="192">
                  <c:v>32934</c:v>
                </c:pt>
                <c:pt idx="193">
                  <c:v>32941</c:v>
                </c:pt>
                <c:pt idx="194">
                  <c:v>32948</c:v>
                </c:pt>
                <c:pt idx="195">
                  <c:v>32955</c:v>
                </c:pt>
                <c:pt idx="196">
                  <c:v>32962</c:v>
                </c:pt>
                <c:pt idx="197">
                  <c:v>32969</c:v>
                </c:pt>
                <c:pt idx="198">
                  <c:v>32976</c:v>
                </c:pt>
                <c:pt idx="199">
                  <c:v>32983</c:v>
                </c:pt>
                <c:pt idx="200">
                  <c:v>32990</c:v>
                </c:pt>
                <c:pt idx="201">
                  <c:v>32997</c:v>
                </c:pt>
                <c:pt idx="202">
                  <c:v>33004</c:v>
                </c:pt>
                <c:pt idx="203">
                  <c:v>33011</c:v>
                </c:pt>
                <c:pt idx="204">
                  <c:v>33018</c:v>
                </c:pt>
                <c:pt idx="205">
                  <c:v>33025</c:v>
                </c:pt>
                <c:pt idx="206">
                  <c:v>33032</c:v>
                </c:pt>
                <c:pt idx="207">
                  <c:v>33039</c:v>
                </c:pt>
                <c:pt idx="208">
                  <c:v>33046</c:v>
                </c:pt>
                <c:pt idx="209">
                  <c:v>33053</c:v>
                </c:pt>
                <c:pt idx="210">
                  <c:v>33060</c:v>
                </c:pt>
                <c:pt idx="211">
                  <c:v>33067</c:v>
                </c:pt>
                <c:pt idx="212">
                  <c:v>33074</c:v>
                </c:pt>
                <c:pt idx="213">
                  <c:v>33081</c:v>
                </c:pt>
                <c:pt idx="214">
                  <c:v>33088</c:v>
                </c:pt>
                <c:pt idx="215">
                  <c:v>33095</c:v>
                </c:pt>
                <c:pt idx="216">
                  <c:v>33102</c:v>
                </c:pt>
                <c:pt idx="217">
                  <c:v>33109</c:v>
                </c:pt>
                <c:pt idx="218">
                  <c:v>33116</c:v>
                </c:pt>
                <c:pt idx="219">
                  <c:v>33123</c:v>
                </c:pt>
                <c:pt idx="220">
                  <c:v>33130</c:v>
                </c:pt>
                <c:pt idx="221">
                  <c:v>33137</c:v>
                </c:pt>
                <c:pt idx="222">
                  <c:v>33144</c:v>
                </c:pt>
                <c:pt idx="223">
                  <c:v>33151</c:v>
                </c:pt>
                <c:pt idx="224">
                  <c:v>33158</c:v>
                </c:pt>
                <c:pt idx="225">
                  <c:v>33165</c:v>
                </c:pt>
                <c:pt idx="226">
                  <c:v>33172</c:v>
                </c:pt>
                <c:pt idx="227">
                  <c:v>33179</c:v>
                </c:pt>
                <c:pt idx="228">
                  <c:v>33186</c:v>
                </c:pt>
                <c:pt idx="229">
                  <c:v>33193</c:v>
                </c:pt>
                <c:pt idx="230">
                  <c:v>33200</c:v>
                </c:pt>
                <c:pt idx="231">
                  <c:v>33207</c:v>
                </c:pt>
                <c:pt idx="232">
                  <c:v>33214</c:v>
                </c:pt>
                <c:pt idx="233">
                  <c:v>33221</c:v>
                </c:pt>
                <c:pt idx="234">
                  <c:v>33228</c:v>
                </c:pt>
                <c:pt idx="235">
                  <c:v>33235</c:v>
                </c:pt>
                <c:pt idx="236">
                  <c:v>33242</c:v>
                </c:pt>
                <c:pt idx="237">
                  <c:v>33249</c:v>
                </c:pt>
                <c:pt idx="238">
                  <c:v>33256</c:v>
                </c:pt>
                <c:pt idx="239">
                  <c:v>33263</c:v>
                </c:pt>
                <c:pt idx="240">
                  <c:v>33270</c:v>
                </c:pt>
                <c:pt idx="241">
                  <c:v>33277</c:v>
                </c:pt>
                <c:pt idx="242">
                  <c:v>33284</c:v>
                </c:pt>
                <c:pt idx="243">
                  <c:v>33291</c:v>
                </c:pt>
                <c:pt idx="244">
                  <c:v>33298</c:v>
                </c:pt>
                <c:pt idx="245">
                  <c:v>33305</c:v>
                </c:pt>
                <c:pt idx="246">
                  <c:v>33312</c:v>
                </c:pt>
                <c:pt idx="247">
                  <c:v>33319</c:v>
                </c:pt>
                <c:pt idx="248">
                  <c:v>33326</c:v>
                </c:pt>
                <c:pt idx="249">
                  <c:v>33333</c:v>
                </c:pt>
                <c:pt idx="250">
                  <c:v>33340</c:v>
                </c:pt>
                <c:pt idx="251">
                  <c:v>33347</c:v>
                </c:pt>
                <c:pt idx="252">
                  <c:v>33354</c:v>
                </c:pt>
                <c:pt idx="253">
                  <c:v>33361</c:v>
                </c:pt>
                <c:pt idx="254">
                  <c:v>33368</c:v>
                </c:pt>
                <c:pt idx="255">
                  <c:v>33375</c:v>
                </c:pt>
                <c:pt idx="256">
                  <c:v>33382</c:v>
                </c:pt>
                <c:pt idx="257">
                  <c:v>33389</c:v>
                </c:pt>
                <c:pt idx="258">
                  <c:v>33396</c:v>
                </c:pt>
                <c:pt idx="259">
                  <c:v>33403</c:v>
                </c:pt>
                <c:pt idx="260">
                  <c:v>33410</c:v>
                </c:pt>
                <c:pt idx="261">
                  <c:v>33417</c:v>
                </c:pt>
                <c:pt idx="262">
                  <c:v>33424</c:v>
                </c:pt>
                <c:pt idx="263">
                  <c:v>33431</c:v>
                </c:pt>
                <c:pt idx="264">
                  <c:v>33438</c:v>
                </c:pt>
                <c:pt idx="265">
                  <c:v>33445</c:v>
                </c:pt>
                <c:pt idx="266">
                  <c:v>33452</c:v>
                </c:pt>
                <c:pt idx="267">
                  <c:v>33459</c:v>
                </c:pt>
                <c:pt idx="268">
                  <c:v>33466</c:v>
                </c:pt>
                <c:pt idx="269">
                  <c:v>33473</c:v>
                </c:pt>
                <c:pt idx="270">
                  <c:v>33480</c:v>
                </c:pt>
                <c:pt idx="271">
                  <c:v>33487</c:v>
                </c:pt>
                <c:pt idx="272">
                  <c:v>33494</c:v>
                </c:pt>
                <c:pt idx="273">
                  <c:v>33501</c:v>
                </c:pt>
                <c:pt idx="274">
                  <c:v>33508</c:v>
                </c:pt>
                <c:pt idx="275">
                  <c:v>33515</c:v>
                </c:pt>
                <c:pt idx="276">
                  <c:v>33522</c:v>
                </c:pt>
                <c:pt idx="277">
                  <c:v>33529</c:v>
                </c:pt>
                <c:pt idx="278">
                  <c:v>33536</c:v>
                </c:pt>
                <c:pt idx="279">
                  <c:v>33543</c:v>
                </c:pt>
                <c:pt idx="280">
                  <c:v>33550</c:v>
                </c:pt>
                <c:pt idx="281">
                  <c:v>33557</c:v>
                </c:pt>
                <c:pt idx="282">
                  <c:v>33564</c:v>
                </c:pt>
                <c:pt idx="283">
                  <c:v>33571</c:v>
                </c:pt>
                <c:pt idx="284">
                  <c:v>33578</c:v>
                </c:pt>
                <c:pt idx="285">
                  <c:v>33585</c:v>
                </c:pt>
                <c:pt idx="286">
                  <c:v>33592</c:v>
                </c:pt>
                <c:pt idx="287">
                  <c:v>33599</c:v>
                </c:pt>
                <c:pt idx="288">
                  <c:v>33606</c:v>
                </c:pt>
                <c:pt idx="289">
                  <c:v>33613</c:v>
                </c:pt>
                <c:pt idx="290">
                  <c:v>33620</c:v>
                </c:pt>
                <c:pt idx="291">
                  <c:v>33627</c:v>
                </c:pt>
                <c:pt idx="292">
                  <c:v>33634</c:v>
                </c:pt>
                <c:pt idx="293">
                  <c:v>33641</c:v>
                </c:pt>
                <c:pt idx="294">
                  <c:v>33648</c:v>
                </c:pt>
                <c:pt idx="295">
                  <c:v>33655</c:v>
                </c:pt>
                <c:pt idx="296">
                  <c:v>33662</c:v>
                </c:pt>
                <c:pt idx="297">
                  <c:v>33669</c:v>
                </c:pt>
                <c:pt idx="298">
                  <c:v>33676</c:v>
                </c:pt>
                <c:pt idx="299">
                  <c:v>33683</c:v>
                </c:pt>
                <c:pt idx="300">
                  <c:v>33690</c:v>
                </c:pt>
                <c:pt idx="301">
                  <c:v>33697</c:v>
                </c:pt>
                <c:pt idx="302">
                  <c:v>33704</c:v>
                </c:pt>
                <c:pt idx="303">
                  <c:v>33711</c:v>
                </c:pt>
                <c:pt idx="304">
                  <c:v>33718</c:v>
                </c:pt>
                <c:pt idx="305">
                  <c:v>33725</c:v>
                </c:pt>
                <c:pt idx="306">
                  <c:v>33732</c:v>
                </c:pt>
                <c:pt idx="307">
                  <c:v>33739</c:v>
                </c:pt>
                <c:pt idx="308">
                  <c:v>33746</c:v>
                </c:pt>
                <c:pt idx="309">
                  <c:v>33753</c:v>
                </c:pt>
                <c:pt idx="310">
                  <c:v>33760</c:v>
                </c:pt>
                <c:pt idx="311">
                  <c:v>33767</c:v>
                </c:pt>
                <c:pt idx="312">
                  <c:v>33774</c:v>
                </c:pt>
                <c:pt idx="313">
                  <c:v>33781</c:v>
                </c:pt>
                <c:pt idx="314">
                  <c:v>33788</c:v>
                </c:pt>
                <c:pt idx="315">
                  <c:v>33795</c:v>
                </c:pt>
                <c:pt idx="316">
                  <c:v>33802</c:v>
                </c:pt>
                <c:pt idx="317">
                  <c:v>33809</c:v>
                </c:pt>
                <c:pt idx="318">
                  <c:v>33816</c:v>
                </c:pt>
                <c:pt idx="319">
                  <c:v>33823</c:v>
                </c:pt>
                <c:pt idx="320">
                  <c:v>33830</c:v>
                </c:pt>
                <c:pt idx="321">
                  <c:v>33837</c:v>
                </c:pt>
                <c:pt idx="322">
                  <c:v>33844</c:v>
                </c:pt>
                <c:pt idx="323">
                  <c:v>33851</c:v>
                </c:pt>
                <c:pt idx="324">
                  <c:v>33858</c:v>
                </c:pt>
                <c:pt idx="325">
                  <c:v>33865</c:v>
                </c:pt>
                <c:pt idx="326">
                  <c:v>33872</c:v>
                </c:pt>
                <c:pt idx="327">
                  <c:v>33879</c:v>
                </c:pt>
                <c:pt idx="328">
                  <c:v>33886</c:v>
                </c:pt>
                <c:pt idx="329">
                  <c:v>33893</c:v>
                </c:pt>
                <c:pt idx="330">
                  <c:v>33900</c:v>
                </c:pt>
                <c:pt idx="331">
                  <c:v>33907</c:v>
                </c:pt>
                <c:pt idx="332">
                  <c:v>33914</c:v>
                </c:pt>
                <c:pt idx="333">
                  <c:v>33921</c:v>
                </c:pt>
                <c:pt idx="334">
                  <c:v>33928</c:v>
                </c:pt>
                <c:pt idx="335">
                  <c:v>33935</c:v>
                </c:pt>
                <c:pt idx="336">
                  <c:v>33942</c:v>
                </c:pt>
                <c:pt idx="337">
                  <c:v>33949</c:v>
                </c:pt>
                <c:pt idx="338">
                  <c:v>33956</c:v>
                </c:pt>
                <c:pt idx="339">
                  <c:v>33963</c:v>
                </c:pt>
                <c:pt idx="340">
                  <c:v>33970</c:v>
                </c:pt>
                <c:pt idx="341">
                  <c:v>33977</c:v>
                </c:pt>
                <c:pt idx="342">
                  <c:v>33984</c:v>
                </c:pt>
                <c:pt idx="343">
                  <c:v>33991</c:v>
                </c:pt>
                <c:pt idx="344">
                  <c:v>33998</c:v>
                </c:pt>
                <c:pt idx="345">
                  <c:v>34005</c:v>
                </c:pt>
                <c:pt idx="346">
                  <c:v>34012</c:v>
                </c:pt>
                <c:pt idx="347">
                  <c:v>34019</c:v>
                </c:pt>
                <c:pt idx="348">
                  <c:v>34026</c:v>
                </c:pt>
                <c:pt idx="349">
                  <c:v>34033</c:v>
                </c:pt>
                <c:pt idx="350">
                  <c:v>34040</c:v>
                </c:pt>
                <c:pt idx="351">
                  <c:v>34047</c:v>
                </c:pt>
                <c:pt idx="352">
                  <c:v>34054</c:v>
                </c:pt>
                <c:pt idx="353">
                  <c:v>34061</c:v>
                </c:pt>
                <c:pt idx="354">
                  <c:v>34068</c:v>
                </c:pt>
                <c:pt idx="355">
                  <c:v>34075</c:v>
                </c:pt>
                <c:pt idx="356">
                  <c:v>34082</c:v>
                </c:pt>
                <c:pt idx="357">
                  <c:v>34089</c:v>
                </c:pt>
                <c:pt idx="358">
                  <c:v>34096</c:v>
                </c:pt>
                <c:pt idx="359">
                  <c:v>34103</c:v>
                </c:pt>
                <c:pt idx="360">
                  <c:v>34110</c:v>
                </c:pt>
                <c:pt idx="361">
                  <c:v>34117</c:v>
                </c:pt>
                <c:pt idx="362">
                  <c:v>34124</c:v>
                </c:pt>
                <c:pt idx="363">
                  <c:v>34131</c:v>
                </c:pt>
                <c:pt idx="364">
                  <c:v>34138</c:v>
                </c:pt>
                <c:pt idx="365">
                  <c:v>34145</c:v>
                </c:pt>
                <c:pt idx="366">
                  <c:v>34152</c:v>
                </c:pt>
                <c:pt idx="367">
                  <c:v>34159</c:v>
                </c:pt>
                <c:pt idx="368">
                  <c:v>34166</c:v>
                </c:pt>
                <c:pt idx="369">
                  <c:v>34173</c:v>
                </c:pt>
                <c:pt idx="370">
                  <c:v>34180</c:v>
                </c:pt>
                <c:pt idx="371">
                  <c:v>34187</c:v>
                </c:pt>
                <c:pt idx="372">
                  <c:v>34194</c:v>
                </c:pt>
                <c:pt idx="373">
                  <c:v>34201</c:v>
                </c:pt>
                <c:pt idx="374">
                  <c:v>34208</c:v>
                </c:pt>
                <c:pt idx="375">
                  <c:v>34215</c:v>
                </c:pt>
                <c:pt idx="376">
                  <c:v>34222</c:v>
                </c:pt>
                <c:pt idx="377">
                  <c:v>34229</c:v>
                </c:pt>
                <c:pt idx="378">
                  <c:v>34236</c:v>
                </c:pt>
                <c:pt idx="379">
                  <c:v>34243</c:v>
                </c:pt>
                <c:pt idx="380">
                  <c:v>34250</c:v>
                </c:pt>
                <c:pt idx="381">
                  <c:v>34257</c:v>
                </c:pt>
                <c:pt idx="382">
                  <c:v>34264</c:v>
                </c:pt>
                <c:pt idx="383">
                  <c:v>34271</c:v>
                </c:pt>
                <c:pt idx="384">
                  <c:v>34278</c:v>
                </c:pt>
                <c:pt idx="385">
                  <c:v>34285</c:v>
                </c:pt>
                <c:pt idx="386">
                  <c:v>34292</c:v>
                </c:pt>
                <c:pt idx="387">
                  <c:v>34299</c:v>
                </c:pt>
                <c:pt idx="388">
                  <c:v>34306</c:v>
                </c:pt>
                <c:pt idx="389">
                  <c:v>34313</c:v>
                </c:pt>
                <c:pt idx="390">
                  <c:v>34320</c:v>
                </c:pt>
                <c:pt idx="391">
                  <c:v>34327</c:v>
                </c:pt>
                <c:pt idx="392">
                  <c:v>34334</c:v>
                </c:pt>
                <c:pt idx="393">
                  <c:v>34341</c:v>
                </c:pt>
                <c:pt idx="394">
                  <c:v>34348</c:v>
                </c:pt>
                <c:pt idx="395">
                  <c:v>34355</c:v>
                </c:pt>
                <c:pt idx="396">
                  <c:v>34362</c:v>
                </c:pt>
                <c:pt idx="397">
                  <c:v>34369</c:v>
                </c:pt>
                <c:pt idx="398">
                  <c:v>34376</c:v>
                </c:pt>
                <c:pt idx="399">
                  <c:v>34383</c:v>
                </c:pt>
                <c:pt idx="400">
                  <c:v>34390</c:v>
                </c:pt>
                <c:pt idx="401">
                  <c:v>34397</c:v>
                </c:pt>
                <c:pt idx="402">
                  <c:v>34404</c:v>
                </c:pt>
                <c:pt idx="403">
                  <c:v>34411</c:v>
                </c:pt>
                <c:pt idx="404">
                  <c:v>34418</c:v>
                </c:pt>
                <c:pt idx="405">
                  <c:v>34425</c:v>
                </c:pt>
                <c:pt idx="406">
                  <c:v>34432</c:v>
                </c:pt>
                <c:pt idx="407">
                  <c:v>34439</c:v>
                </c:pt>
                <c:pt idx="408">
                  <c:v>34446</c:v>
                </c:pt>
                <c:pt idx="409">
                  <c:v>34453</c:v>
                </c:pt>
                <c:pt idx="410">
                  <c:v>34460</c:v>
                </c:pt>
                <c:pt idx="411">
                  <c:v>34467</c:v>
                </c:pt>
                <c:pt idx="412">
                  <c:v>34474</c:v>
                </c:pt>
                <c:pt idx="413">
                  <c:v>34481</c:v>
                </c:pt>
                <c:pt idx="414">
                  <c:v>34488</c:v>
                </c:pt>
                <c:pt idx="415">
                  <c:v>34495</c:v>
                </c:pt>
                <c:pt idx="416">
                  <c:v>34502</c:v>
                </c:pt>
                <c:pt idx="417">
                  <c:v>34509</c:v>
                </c:pt>
                <c:pt idx="418">
                  <c:v>34516</c:v>
                </c:pt>
                <c:pt idx="419">
                  <c:v>34523</c:v>
                </c:pt>
                <c:pt idx="420">
                  <c:v>34530</c:v>
                </c:pt>
                <c:pt idx="421">
                  <c:v>34537</c:v>
                </c:pt>
                <c:pt idx="422">
                  <c:v>34544</c:v>
                </c:pt>
                <c:pt idx="423">
                  <c:v>34551</c:v>
                </c:pt>
                <c:pt idx="424">
                  <c:v>34558</c:v>
                </c:pt>
                <c:pt idx="425">
                  <c:v>34565</c:v>
                </c:pt>
                <c:pt idx="426">
                  <c:v>34572</c:v>
                </c:pt>
                <c:pt idx="427">
                  <c:v>34579</c:v>
                </c:pt>
                <c:pt idx="428">
                  <c:v>34586</c:v>
                </c:pt>
                <c:pt idx="429">
                  <c:v>34593</c:v>
                </c:pt>
                <c:pt idx="430">
                  <c:v>34600</c:v>
                </c:pt>
                <c:pt idx="431">
                  <c:v>34607</c:v>
                </c:pt>
                <c:pt idx="432">
                  <c:v>34614</c:v>
                </c:pt>
                <c:pt idx="433">
                  <c:v>34621</c:v>
                </c:pt>
                <c:pt idx="434">
                  <c:v>34628</c:v>
                </c:pt>
                <c:pt idx="435">
                  <c:v>34635</c:v>
                </c:pt>
                <c:pt idx="436">
                  <c:v>34642</c:v>
                </c:pt>
                <c:pt idx="437">
                  <c:v>34649</c:v>
                </c:pt>
                <c:pt idx="438">
                  <c:v>34656</c:v>
                </c:pt>
                <c:pt idx="439">
                  <c:v>34663</c:v>
                </c:pt>
                <c:pt idx="440">
                  <c:v>34670</c:v>
                </c:pt>
                <c:pt idx="441">
                  <c:v>34677</c:v>
                </c:pt>
                <c:pt idx="442">
                  <c:v>34684</c:v>
                </c:pt>
                <c:pt idx="443">
                  <c:v>34691</c:v>
                </c:pt>
                <c:pt idx="444">
                  <c:v>34698</c:v>
                </c:pt>
                <c:pt idx="445">
                  <c:v>34705</c:v>
                </c:pt>
                <c:pt idx="446">
                  <c:v>34712</c:v>
                </c:pt>
                <c:pt idx="447">
                  <c:v>34719</c:v>
                </c:pt>
                <c:pt idx="448">
                  <c:v>34726</c:v>
                </c:pt>
                <c:pt idx="449">
                  <c:v>34733</c:v>
                </c:pt>
                <c:pt idx="450">
                  <c:v>34740</c:v>
                </c:pt>
                <c:pt idx="451">
                  <c:v>34747</c:v>
                </c:pt>
                <c:pt idx="452">
                  <c:v>34754</c:v>
                </c:pt>
                <c:pt idx="453">
                  <c:v>34761</c:v>
                </c:pt>
                <c:pt idx="454">
                  <c:v>34768</c:v>
                </c:pt>
                <c:pt idx="455">
                  <c:v>34775</c:v>
                </c:pt>
                <c:pt idx="456">
                  <c:v>34782</c:v>
                </c:pt>
                <c:pt idx="457">
                  <c:v>34789</c:v>
                </c:pt>
                <c:pt idx="458">
                  <c:v>34796</c:v>
                </c:pt>
                <c:pt idx="459">
                  <c:v>34803</c:v>
                </c:pt>
                <c:pt idx="460">
                  <c:v>34810</c:v>
                </c:pt>
                <c:pt idx="461">
                  <c:v>34817</c:v>
                </c:pt>
                <c:pt idx="462">
                  <c:v>34824</c:v>
                </c:pt>
                <c:pt idx="463">
                  <c:v>34831</c:v>
                </c:pt>
                <c:pt idx="464">
                  <c:v>34838</c:v>
                </c:pt>
                <c:pt idx="465">
                  <c:v>34845</c:v>
                </c:pt>
                <c:pt idx="466">
                  <c:v>34852</c:v>
                </c:pt>
                <c:pt idx="467">
                  <c:v>34859</c:v>
                </c:pt>
                <c:pt idx="468">
                  <c:v>34866</c:v>
                </c:pt>
                <c:pt idx="469">
                  <c:v>34873</c:v>
                </c:pt>
                <c:pt idx="470">
                  <c:v>34880</c:v>
                </c:pt>
                <c:pt idx="471">
                  <c:v>34887</c:v>
                </c:pt>
                <c:pt idx="472">
                  <c:v>34894</c:v>
                </c:pt>
                <c:pt idx="473">
                  <c:v>34901</c:v>
                </c:pt>
                <c:pt idx="474">
                  <c:v>34908</c:v>
                </c:pt>
                <c:pt idx="475">
                  <c:v>34915</c:v>
                </c:pt>
                <c:pt idx="476">
                  <c:v>34922</c:v>
                </c:pt>
                <c:pt idx="477">
                  <c:v>34929</c:v>
                </c:pt>
                <c:pt idx="478">
                  <c:v>34936</c:v>
                </c:pt>
                <c:pt idx="479">
                  <c:v>34943</c:v>
                </c:pt>
                <c:pt idx="480">
                  <c:v>34950</c:v>
                </c:pt>
                <c:pt idx="481">
                  <c:v>34957</c:v>
                </c:pt>
                <c:pt idx="482">
                  <c:v>34964</c:v>
                </c:pt>
                <c:pt idx="483">
                  <c:v>34971</c:v>
                </c:pt>
                <c:pt idx="484">
                  <c:v>34978</c:v>
                </c:pt>
                <c:pt idx="485">
                  <c:v>34985</c:v>
                </c:pt>
                <c:pt idx="486">
                  <c:v>34992</c:v>
                </c:pt>
                <c:pt idx="487">
                  <c:v>34999</c:v>
                </c:pt>
                <c:pt idx="488">
                  <c:v>35006</c:v>
                </c:pt>
                <c:pt idx="489">
                  <c:v>35013</c:v>
                </c:pt>
                <c:pt idx="490">
                  <c:v>35020</c:v>
                </c:pt>
                <c:pt idx="491">
                  <c:v>35027</c:v>
                </c:pt>
                <c:pt idx="492">
                  <c:v>35034</c:v>
                </c:pt>
                <c:pt idx="493">
                  <c:v>35041</c:v>
                </c:pt>
                <c:pt idx="494">
                  <c:v>35048</c:v>
                </c:pt>
                <c:pt idx="495">
                  <c:v>35055</c:v>
                </c:pt>
                <c:pt idx="496">
                  <c:v>35062</c:v>
                </c:pt>
                <c:pt idx="497">
                  <c:v>35069</c:v>
                </c:pt>
                <c:pt idx="498">
                  <c:v>35076</c:v>
                </c:pt>
                <c:pt idx="499">
                  <c:v>35083</c:v>
                </c:pt>
                <c:pt idx="500">
                  <c:v>35090</c:v>
                </c:pt>
                <c:pt idx="501">
                  <c:v>35097</c:v>
                </c:pt>
                <c:pt idx="502">
                  <c:v>35104</c:v>
                </c:pt>
                <c:pt idx="503">
                  <c:v>35111</c:v>
                </c:pt>
                <c:pt idx="504">
                  <c:v>35118</c:v>
                </c:pt>
                <c:pt idx="505">
                  <c:v>35125</c:v>
                </c:pt>
                <c:pt idx="506">
                  <c:v>35132</c:v>
                </c:pt>
                <c:pt idx="507">
                  <c:v>35139</c:v>
                </c:pt>
                <c:pt idx="508">
                  <c:v>35146</c:v>
                </c:pt>
                <c:pt idx="509">
                  <c:v>35153</c:v>
                </c:pt>
                <c:pt idx="510">
                  <c:v>35160</c:v>
                </c:pt>
                <c:pt idx="511">
                  <c:v>35167</c:v>
                </c:pt>
                <c:pt idx="512">
                  <c:v>35174</c:v>
                </c:pt>
                <c:pt idx="513">
                  <c:v>35181</c:v>
                </c:pt>
                <c:pt idx="514">
                  <c:v>35188</c:v>
                </c:pt>
                <c:pt idx="515">
                  <c:v>35195</c:v>
                </c:pt>
                <c:pt idx="516">
                  <c:v>35202</c:v>
                </c:pt>
                <c:pt idx="517">
                  <c:v>35209</c:v>
                </c:pt>
                <c:pt idx="518">
                  <c:v>35216</c:v>
                </c:pt>
                <c:pt idx="519">
                  <c:v>35223</c:v>
                </c:pt>
                <c:pt idx="520">
                  <c:v>35230</c:v>
                </c:pt>
                <c:pt idx="521">
                  <c:v>35237</c:v>
                </c:pt>
                <c:pt idx="522">
                  <c:v>35244</c:v>
                </c:pt>
                <c:pt idx="523">
                  <c:v>35251</c:v>
                </c:pt>
                <c:pt idx="524">
                  <c:v>35258</c:v>
                </c:pt>
                <c:pt idx="525">
                  <c:v>35265</c:v>
                </c:pt>
                <c:pt idx="526">
                  <c:v>35272</c:v>
                </c:pt>
                <c:pt idx="527">
                  <c:v>35279</c:v>
                </c:pt>
                <c:pt idx="528">
                  <c:v>35286</c:v>
                </c:pt>
                <c:pt idx="529">
                  <c:v>35293</c:v>
                </c:pt>
                <c:pt idx="530">
                  <c:v>35300</c:v>
                </c:pt>
                <c:pt idx="531">
                  <c:v>35307</c:v>
                </c:pt>
                <c:pt idx="532">
                  <c:v>35314</c:v>
                </c:pt>
                <c:pt idx="533">
                  <c:v>35321</c:v>
                </c:pt>
                <c:pt idx="534">
                  <c:v>35328</c:v>
                </c:pt>
                <c:pt idx="535">
                  <c:v>35335</c:v>
                </c:pt>
                <c:pt idx="536">
                  <c:v>35342</c:v>
                </c:pt>
                <c:pt idx="537">
                  <c:v>35349</c:v>
                </c:pt>
                <c:pt idx="538">
                  <c:v>35356</c:v>
                </c:pt>
                <c:pt idx="539">
                  <c:v>35363</c:v>
                </c:pt>
                <c:pt idx="540">
                  <c:v>35370</c:v>
                </c:pt>
                <c:pt idx="541">
                  <c:v>35377</c:v>
                </c:pt>
                <c:pt idx="542">
                  <c:v>35384</c:v>
                </c:pt>
                <c:pt idx="543">
                  <c:v>35391</c:v>
                </c:pt>
                <c:pt idx="544">
                  <c:v>35398</c:v>
                </c:pt>
                <c:pt idx="545">
                  <c:v>35405</c:v>
                </c:pt>
                <c:pt idx="546">
                  <c:v>35412</c:v>
                </c:pt>
                <c:pt idx="547">
                  <c:v>35419</c:v>
                </c:pt>
                <c:pt idx="548">
                  <c:v>35426</c:v>
                </c:pt>
                <c:pt idx="549">
                  <c:v>35433</c:v>
                </c:pt>
                <c:pt idx="550">
                  <c:v>35440</c:v>
                </c:pt>
                <c:pt idx="551">
                  <c:v>35447</c:v>
                </c:pt>
                <c:pt idx="552">
                  <c:v>35454</c:v>
                </c:pt>
                <c:pt idx="553">
                  <c:v>35461</c:v>
                </c:pt>
                <c:pt idx="554">
                  <c:v>35468</c:v>
                </c:pt>
                <c:pt idx="555">
                  <c:v>35475</c:v>
                </c:pt>
                <c:pt idx="556">
                  <c:v>35482</c:v>
                </c:pt>
                <c:pt idx="557">
                  <c:v>35489</c:v>
                </c:pt>
                <c:pt idx="558">
                  <c:v>35496</c:v>
                </c:pt>
                <c:pt idx="559">
                  <c:v>35503</c:v>
                </c:pt>
                <c:pt idx="560">
                  <c:v>35510</c:v>
                </c:pt>
                <c:pt idx="561">
                  <c:v>35517</c:v>
                </c:pt>
                <c:pt idx="562">
                  <c:v>35524</c:v>
                </c:pt>
                <c:pt idx="563">
                  <c:v>35531</c:v>
                </c:pt>
                <c:pt idx="564">
                  <c:v>35538</c:v>
                </c:pt>
                <c:pt idx="565">
                  <c:v>35545</c:v>
                </c:pt>
                <c:pt idx="566">
                  <c:v>35552</c:v>
                </c:pt>
                <c:pt idx="567">
                  <c:v>35559</c:v>
                </c:pt>
                <c:pt idx="568">
                  <c:v>35566</c:v>
                </c:pt>
                <c:pt idx="569">
                  <c:v>35573</c:v>
                </c:pt>
                <c:pt idx="570">
                  <c:v>35580</c:v>
                </c:pt>
                <c:pt idx="571">
                  <c:v>35587</c:v>
                </c:pt>
                <c:pt idx="572">
                  <c:v>35594</c:v>
                </c:pt>
                <c:pt idx="573">
                  <c:v>35601</c:v>
                </c:pt>
                <c:pt idx="574">
                  <c:v>35608</c:v>
                </c:pt>
                <c:pt idx="575">
                  <c:v>35615</c:v>
                </c:pt>
                <c:pt idx="576">
                  <c:v>35622</c:v>
                </c:pt>
                <c:pt idx="577">
                  <c:v>35629</c:v>
                </c:pt>
                <c:pt idx="578">
                  <c:v>35636</c:v>
                </c:pt>
                <c:pt idx="579">
                  <c:v>35643</c:v>
                </c:pt>
                <c:pt idx="580">
                  <c:v>35650</c:v>
                </c:pt>
                <c:pt idx="581">
                  <c:v>35657</c:v>
                </c:pt>
                <c:pt idx="582">
                  <c:v>35664</c:v>
                </c:pt>
                <c:pt idx="583">
                  <c:v>35671</c:v>
                </c:pt>
                <c:pt idx="584">
                  <c:v>35678</c:v>
                </c:pt>
                <c:pt idx="585">
                  <c:v>35685</c:v>
                </c:pt>
                <c:pt idx="586">
                  <c:v>35692</c:v>
                </c:pt>
                <c:pt idx="587">
                  <c:v>35699</c:v>
                </c:pt>
                <c:pt idx="588">
                  <c:v>35706</c:v>
                </c:pt>
                <c:pt idx="589">
                  <c:v>35713</c:v>
                </c:pt>
                <c:pt idx="590">
                  <c:v>35720</c:v>
                </c:pt>
                <c:pt idx="591">
                  <c:v>35727</c:v>
                </c:pt>
                <c:pt idx="592">
                  <c:v>35734</c:v>
                </c:pt>
                <c:pt idx="593">
                  <c:v>35741</c:v>
                </c:pt>
                <c:pt idx="594">
                  <c:v>35748</c:v>
                </c:pt>
                <c:pt idx="595">
                  <c:v>35755</c:v>
                </c:pt>
                <c:pt idx="596">
                  <c:v>35762</c:v>
                </c:pt>
                <c:pt idx="597">
                  <c:v>35769</c:v>
                </c:pt>
                <c:pt idx="598">
                  <c:v>35776</c:v>
                </c:pt>
                <c:pt idx="599">
                  <c:v>35783</c:v>
                </c:pt>
                <c:pt idx="600">
                  <c:v>35790</c:v>
                </c:pt>
                <c:pt idx="601">
                  <c:v>35797</c:v>
                </c:pt>
                <c:pt idx="602">
                  <c:v>35804</c:v>
                </c:pt>
                <c:pt idx="603">
                  <c:v>35811</c:v>
                </c:pt>
                <c:pt idx="604">
                  <c:v>35818</c:v>
                </c:pt>
                <c:pt idx="605">
                  <c:v>35825</c:v>
                </c:pt>
                <c:pt idx="606">
                  <c:v>35832</c:v>
                </c:pt>
                <c:pt idx="607">
                  <c:v>35839</c:v>
                </c:pt>
                <c:pt idx="608">
                  <c:v>35846</c:v>
                </c:pt>
                <c:pt idx="609">
                  <c:v>35853</c:v>
                </c:pt>
                <c:pt idx="610">
                  <c:v>35860</c:v>
                </c:pt>
                <c:pt idx="611">
                  <c:v>35867</c:v>
                </c:pt>
                <c:pt idx="612">
                  <c:v>35874</c:v>
                </c:pt>
                <c:pt idx="613">
                  <c:v>35881</c:v>
                </c:pt>
                <c:pt idx="614">
                  <c:v>35888</c:v>
                </c:pt>
                <c:pt idx="615">
                  <c:v>35895</c:v>
                </c:pt>
                <c:pt idx="616">
                  <c:v>35902</c:v>
                </c:pt>
                <c:pt idx="617">
                  <c:v>35909</c:v>
                </c:pt>
                <c:pt idx="618">
                  <c:v>35916</c:v>
                </c:pt>
                <c:pt idx="619">
                  <c:v>35923</c:v>
                </c:pt>
                <c:pt idx="620">
                  <c:v>35930</c:v>
                </c:pt>
                <c:pt idx="621">
                  <c:v>35937</c:v>
                </c:pt>
                <c:pt idx="622">
                  <c:v>35944</c:v>
                </c:pt>
                <c:pt idx="623">
                  <c:v>35951</c:v>
                </c:pt>
                <c:pt idx="624">
                  <c:v>35958</c:v>
                </c:pt>
                <c:pt idx="625">
                  <c:v>35965</c:v>
                </c:pt>
                <c:pt idx="626">
                  <c:v>35972</c:v>
                </c:pt>
                <c:pt idx="627">
                  <c:v>35979</c:v>
                </c:pt>
                <c:pt idx="628">
                  <c:v>35986</c:v>
                </c:pt>
                <c:pt idx="629">
                  <c:v>35993</c:v>
                </c:pt>
                <c:pt idx="630">
                  <c:v>36000</c:v>
                </c:pt>
                <c:pt idx="631">
                  <c:v>36007</c:v>
                </c:pt>
                <c:pt idx="632">
                  <c:v>36014</c:v>
                </c:pt>
                <c:pt idx="633">
                  <c:v>36021</c:v>
                </c:pt>
                <c:pt idx="634">
                  <c:v>36028</c:v>
                </c:pt>
                <c:pt idx="635">
                  <c:v>36035</c:v>
                </c:pt>
                <c:pt idx="636">
                  <c:v>36042</c:v>
                </c:pt>
                <c:pt idx="637">
                  <c:v>36049</c:v>
                </c:pt>
                <c:pt idx="638">
                  <c:v>36056</c:v>
                </c:pt>
                <c:pt idx="639">
                  <c:v>36063</c:v>
                </c:pt>
                <c:pt idx="640">
                  <c:v>36070</c:v>
                </c:pt>
                <c:pt idx="641">
                  <c:v>36077</c:v>
                </c:pt>
                <c:pt idx="642">
                  <c:v>36084</c:v>
                </c:pt>
                <c:pt idx="643">
                  <c:v>36091</c:v>
                </c:pt>
                <c:pt idx="644">
                  <c:v>36098</c:v>
                </c:pt>
                <c:pt idx="645">
                  <c:v>36105</c:v>
                </c:pt>
                <c:pt idx="646">
                  <c:v>36112</c:v>
                </c:pt>
                <c:pt idx="647">
                  <c:v>36119</c:v>
                </c:pt>
                <c:pt idx="648">
                  <c:v>36126</c:v>
                </c:pt>
                <c:pt idx="649">
                  <c:v>36133</c:v>
                </c:pt>
                <c:pt idx="650">
                  <c:v>36140</c:v>
                </c:pt>
                <c:pt idx="651">
                  <c:v>36147</c:v>
                </c:pt>
                <c:pt idx="652">
                  <c:v>36154</c:v>
                </c:pt>
                <c:pt idx="653">
                  <c:v>36161</c:v>
                </c:pt>
                <c:pt idx="654">
                  <c:v>36168</c:v>
                </c:pt>
                <c:pt idx="655">
                  <c:v>36175</c:v>
                </c:pt>
                <c:pt idx="656">
                  <c:v>36182</c:v>
                </c:pt>
                <c:pt idx="657">
                  <c:v>36189</c:v>
                </c:pt>
                <c:pt idx="658">
                  <c:v>36196</c:v>
                </c:pt>
                <c:pt idx="659">
                  <c:v>36203</c:v>
                </c:pt>
                <c:pt idx="660">
                  <c:v>36210</c:v>
                </c:pt>
                <c:pt idx="661">
                  <c:v>36217</c:v>
                </c:pt>
                <c:pt idx="662">
                  <c:v>36224</c:v>
                </c:pt>
                <c:pt idx="663">
                  <c:v>36231</c:v>
                </c:pt>
                <c:pt idx="664">
                  <c:v>36238</c:v>
                </c:pt>
                <c:pt idx="665">
                  <c:v>36245</c:v>
                </c:pt>
                <c:pt idx="666">
                  <c:v>36252</c:v>
                </c:pt>
                <c:pt idx="667">
                  <c:v>36259</c:v>
                </c:pt>
                <c:pt idx="668">
                  <c:v>36266</c:v>
                </c:pt>
                <c:pt idx="669">
                  <c:v>36273</c:v>
                </c:pt>
                <c:pt idx="670">
                  <c:v>36280</c:v>
                </c:pt>
                <c:pt idx="671">
                  <c:v>36287</c:v>
                </c:pt>
                <c:pt idx="672">
                  <c:v>36294</c:v>
                </c:pt>
                <c:pt idx="673">
                  <c:v>36301</c:v>
                </c:pt>
                <c:pt idx="674">
                  <c:v>36308</c:v>
                </c:pt>
                <c:pt idx="675">
                  <c:v>36315</c:v>
                </c:pt>
                <c:pt idx="676">
                  <c:v>36322</c:v>
                </c:pt>
                <c:pt idx="677">
                  <c:v>36329</c:v>
                </c:pt>
                <c:pt idx="678">
                  <c:v>36336</c:v>
                </c:pt>
                <c:pt idx="679">
                  <c:v>36343</c:v>
                </c:pt>
                <c:pt idx="680">
                  <c:v>36350</c:v>
                </c:pt>
                <c:pt idx="681">
                  <c:v>36357</c:v>
                </c:pt>
                <c:pt idx="682">
                  <c:v>36364</c:v>
                </c:pt>
                <c:pt idx="683">
                  <c:v>36371</c:v>
                </c:pt>
                <c:pt idx="684">
                  <c:v>36378</c:v>
                </c:pt>
                <c:pt idx="685">
                  <c:v>36385</c:v>
                </c:pt>
                <c:pt idx="686">
                  <c:v>36392</c:v>
                </c:pt>
                <c:pt idx="687">
                  <c:v>36399</c:v>
                </c:pt>
                <c:pt idx="688">
                  <c:v>36406</c:v>
                </c:pt>
                <c:pt idx="689">
                  <c:v>36413</c:v>
                </c:pt>
                <c:pt idx="690">
                  <c:v>36420</c:v>
                </c:pt>
                <c:pt idx="691">
                  <c:v>36427</c:v>
                </c:pt>
                <c:pt idx="692">
                  <c:v>36434</c:v>
                </c:pt>
                <c:pt idx="693">
                  <c:v>36441</c:v>
                </c:pt>
                <c:pt idx="694">
                  <c:v>36448</c:v>
                </c:pt>
                <c:pt idx="695">
                  <c:v>36455</c:v>
                </c:pt>
                <c:pt idx="696">
                  <c:v>36462</c:v>
                </c:pt>
                <c:pt idx="697">
                  <c:v>36469</c:v>
                </c:pt>
                <c:pt idx="698">
                  <c:v>36476</c:v>
                </c:pt>
                <c:pt idx="699">
                  <c:v>36483</c:v>
                </c:pt>
                <c:pt idx="700">
                  <c:v>36490</c:v>
                </c:pt>
                <c:pt idx="701">
                  <c:v>36497</c:v>
                </c:pt>
                <c:pt idx="702">
                  <c:v>36504</c:v>
                </c:pt>
                <c:pt idx="703">
                  <c:v>36511</c:v>
                </c:pt>
                <c:pt idx="704">
                  <c:v>36518</c:v>
                </c:pt>
                <c:pt idx="705">
                  <c:v>36525</c:v>
                </c:pt>
                <c:pt idx="706">
                  <c:v>36532</c:v>
                </c:pt>
                <c:pt idx="707">
                  <c:v>36539</c:v>
                </c:pt>
                <c:pt idx="708">
                  <c:v>36546</c:v>
                </c:pt>
                <c:pt idx="709">
                  <c:v>36553</c:v>
                </c:pt>
                <c:pt idx="710">
                  <c:v>36560</c:v>
                </c:pt>
                <c:pt idx="711">
                  <c:v>36567</c:v>
                </c:pt>
                <c:pt idx="712">
                  <c:v>36574</c:v>
                </c:pt>
                <c:pt idx="713">
                  <c:v>36581</c:v>
                </c:pt>
                <c:pt idx="714">
                  <c:v>36588</c:v>
                </c:pt>
                <c:pt idx="715">
                  <c:v>36595</c:v>
                </c:pt>
                <c:pt idx="716">
                  <c:v>36602</c:v>
                </c:pt>
                <c:pt idx="717">
                  <c:v>36609</c:v>
                </c:pt>
                <c:pt idx="718">
                  <c:v>36616</c:v>
                </c:pt>
                <c:pt idx="719">
                  <c:v>36623</c:v>
                </c:pt>
                <c:pt idx="720">
                  <c:v>36630</c:v>
                </c:pt>
                <c:pt idx="721">
                  <c:v>36637</c:v>
                </c:pt>
                <c:pt idx="722">
                  <c:v>36644</c:v>
                </c:pt>
                <c:pt idx="723">
                  <c:v>36651</c:v>
                </c:pt>
                <c:pt idx="724">
                  <c:v>36658</c:v>
                </c:pt>
                <c:pt idx="725">
                  <c:v>36665</c:v>
                </c:pt>
                <c:pt idx="726">
                  <c:v>36672</c:v>
                </c:pt>
                <c:pt idx="727">
                  <c:v>36679</c:v>
                </c:pt>
                <c:pt idx="728">
                  <c:v>36686</c:v>
                </c:pt>
                <c:pt idx="729">
                  <c:v>36693</c:v>
                </c:pt>
                <c:pt idx="730">
                  <c:v>36700</c:v>
                </c:pt>
                <c:pt idx="731">
                  <c:v>36707</c:v>
                </c:pt>
                <c:pt idx="732">
                  <c:v>36714</c:v>
                </c:pt>
                <c:pt idx="733">
                  <c:v>36721</c:v>
                </c:pt>
                <c:pt idx="734">
                  <c:v>36728</c:v>
                </c:pt>
                <c:pt idx="735">
                  <c:v>36735</c:v>
                </c:pt>
                <c:pt idx="736">
                  <c:v>36742</c:v>
                </c:pt>
                <c:pt idx="737">
                  <c:v>36749</c:v>
                </c:pt>
                <c:pt idx="738">
                  <c:v>36756</c:v>
                </c:pt>
                <c:pt idx="739">
                  <c:v>36763</c:v>
                </c:pt>
                <c:pt idx="740">
                  <c:v>36770</c:v>
                </c:pt>
                <c:pt idx="741">
                  <c:v>36777</c:v>
                </c:pt>
                <c:pt idx="742">
                  <c:v>36784</c:v>
                </c:pt>
                <c:pt idx="743">
                  <c:v>36791</c:v>
                </c:pt>
                <c:pt idx="744">
                  <c:v>36798</c:v>
                </c:pt>
                <c:pt idx="745">
                  <c:v>36805</c:v>
                </c:pt>
                <c:pt idx="746">
                  <c:v>36812</c:v>
                </c:pt>
                <c:pt idx="747">
                  <c:v>36819</c:v>
                </c:pt>
                <c:pt idx="748">
                  <c:v>36826</c:v>
                </c:pt>
                <c:pt idx="749">
                  <c:v>36833</c:v>
                </c:pt>
                <c:pt idx="750">
                  <c:v>36840</c:v>
                </c:pt>
                <c:pt idx="751">
                  <c:v>36847</c:v>
                </c:pt>
                <c:pt idx="752">
                  <c:v>36854</c:v>
                </c:pt>
                <c:pt idx="753">
                  <c:v>36861</c:v>
                </c:pt>
                <c:pt idx="754">
                  <c:v>36868</c:v>
                </c:pt>
                <c:pt idx="755">
                  <c:v>36875</c:v>
                </c:pt>
                <c:pt idx="756">
                  <c:v>36882</c:v>
                </c:pt>
                <c:pt idx="757">
                  <c:v>36889</c:v>
                </c:pt>
                <c:pt idx="758">
                  <c:v>36896</c:v>
                </c:pt>
                <c:pt idx="759">
                  <c:v>36903</c:v>
                </c:pt>
                <c:pt idx="760">
                  <c:v>36910</c:v>
                </c:pt>
                <c:pt idx="761">
                  <c:v>36917</c:v>
                </c:pt>
                <c:pt idx="762">
                  <c:v>36924</c:v>
                </c:pt>
                <c:pt idx="763">
                  <c:v>36931</c:v>
                </c:pt>
                <c:pt idx="764">
                  <c:v>36938</c:v>
                </c:pt>
                <c:pt idx="765">
                  <c:v>36945</c:v>
                </c:pt>
                <c:pt idx="766">
                  <c:v>36952</c:v>
                </c:pt>
                <c:pt idx="767">
                  <c:v>36959</c:v>
                </c:pt>
                <c:pt idx="768">
                  <c:v>36966</c:v>
                </c:pt>
                <c:pt idx="769">
                  <c:v>36973</c:v>
                </c:pt>
                <c:pt idx="770">
                  <c:v>36980</c:v>
                </c:pt>
                <c:pt idx="771">
                  <c:v>36987</c:v>
                </c:pt>
                <c:pt idx="772">
                  <c:v>36994</c:v>
                </c:pt>
                <c:pt idx="773">
                  <c:v>37001</c:v>
                </c:pt>
                <c:pt idx="774">
                  <c:v>37008</c:v>
                </c:pt>
                <c:pt idx="775">
                  <c:v>37015</c:v>
                </c:pt>
                <c:pt idx="776">
                  <c:v>37022</c:v>
                </c:pt>
                <c:pt idx="777">
                  <c:v>37029</c:v>
                </c:pt>
                <c:pt idx="778">
                  <c:v>37036</c:v>
                </c:pt>
                <c:pt idx="779">
                  <c:v>37043</c:v>
                </c:pt>
                <c:pt idx="780">
                  <c:v>37050</c:v>
                </c:pt>
                <c:pt idx="781">
                  <c:v>37057</c:v>
                </c:pt>
                <c:pt idx="782">
                  <c:v>37064</c:v>
                </c:pt>
                <c:pt idx="783">
                  <c:v>37071</c:v>
                </c:pt>
                <c:pt idx="784">
                  <c:v>37078</c:v>
                </c:pt>
                <c:pt idx="785">
                  <c:v>37085</c:v>
                </c:pt>
                <c:pt idx="786">
                  <c:v>37092</c:v>
                </c:pt>
                <c:pt idx="787">
                  <c:v>37099</c:v>
                </c:pt>
                <c:pt idx="788">
                  <c:v>37106</c:v>
                </c:pt>
                <c:pt idx="789">
                  <c:v>37113</c:v>
                </c:pt>
                <c:pt idx="790">
                  <c:v>37120</c:v>
                </c:pt>
                <c:pt idx="791">
                  <c:v>37127</c:v>
                </c:pt>
                <c:pt idx="792">
                  <c:v>37134</c:v>
                </c:pt>
                <c:pt idx="793">
                  <c:v>37141</c:v>
                </c:pt>
                <c:pt idx="794">
                  <c:v>37148</c:v>
                </c:pt>
                <c:pt idx="795">
                  <c:v>37155</c:v>
                </c:pt>
                <c:pt idx="796">
                  <c:v>37162</c:v>
                </c:pt>
                <c:pt idx="797">
                  <c:v>37169</c:v>
                </c:pt>
                <c:pt idx="798">
                  <c:v>37176</c:v>
                </c:pt>
                <c:pt idx="799">
                  <c:v>37183</c:v>
                </c:pt>
                <c:pt idx="800">
                  <c:v>37190</c:v>
                </c:pt>
                <c:pt idx="801">
                  <c:v>37197</c:v>
                </c:pt>
                <c:pt idx="802">
                  <c:v>37204</c:v>
                </c:pt>
                <c:pt idx="803">
                  <c:v>37211</c:v>
                </c:pt>
                <c:pt idx="804">
                  <c:v>37218</c:v>
                </c:pt>
                <c:pt idx="805">
                  <c:v>37225</c:v>
                </c:pt>
                <c:pt idx="806">
                  <c:v>37232</c:v>
                </c:pt>
                <c:pt idx="807">
                  <c:v>37239</c:v>
                </c:pt>
                <c:pt idx="808">
                  <c:v>37246</c:v>
                </c:pt>
                <c:pt idx="809">
                  <c:v>37253</c:v>
                </c:pt>
                <c:pt idx="810">
                  <c:v>37260</c:v>
                </c:pt>
                <c:pt idx="811">
                  <c:v>37267</c:v>
                </c:pt>
                <c:pt idx="812">
                  <c:v>37274</c:v>
                </c:pt>
                <c:pt idx="813">
                  <c:v>37281</c:v>
                </c:pt>
                <c:pt idx="814">
                  <c:v>37288</c:v>
                </c:pt>
                <c:pt idx="815">
                  <c:v>37295</c:v>
                </c:pt>
                <c:pt idx="816">
                  <c:v>37302</c:v>
                </c:pt>
                <c:pt idx="817">
                  <c:v>37309</c:v>
                </c:pt>
                <c:pt idx="818">
                  <c:v>37316</c:v>
                </c:pt>
                <c:pt idx="819">
                  <c:v>37323</c:v>
                </c:pt>
                <c:pt idx="820">
                  <c:v>37330</c:v>
                </c:pt>
                <c:pt idx="821">
                  <c:v>37337</c:v>
                </c:pt>
                <c:pt idx="822">
                  <c:v>37344</c:v>
                </c:pt>
                <c:pt idx="823">
                  <c:v>37351</c:v>
                </c:pt>
                <c:pt idx="824">
                  <c:v>37358</c:v>
                </c:pt>
                <c:pt idx="825">
                  <c:v>37365</c:v>
                </c:pt>
                <c:pt idx="826">
                  <c:v>37372</c:v>
                </c:pt>
                <c:pt idx="827">
                  <c:v>37379</c:v>
                </c:pt>
                <c:pt idx="828">
                  <c:v>37386</c:v>
                </c:pt>
                <c:pt idx="829">
                  <c:v>37393</c:v>
                </c:pt>
                <c:pt idx="830">
                  <c:v>37400</c:v>
                </c:pt>
                <c:pt idx="831">
                  <c:v>37407</c:v>
                </c:pt>
                <c:pt idx="832">
                  <c:v>37414</c:v>
                </c:pt>
                <c:pt idx="833">
                  <c:v>37421</c:v>
                </c:pt>
                <c:pt idx="834">
                  <c:v>37428</c:v>
                </c:pt>
                <c:pt idx="835">
                  <c:v>37435</c:v>
                </c:pt>
                <c:pt idx="836">
                  <c:v>37442</c:v>
                </c:pt>
                <c:pt idx="837">
                  <c:v>37449</c:v>
                </c:pt>
                <c:pt idx="838">
                  <c:v>37456</c:v>
                </c:pt>
                <c:pt idx="839">
                  <c:v>37463</c:v>
                </c:pt>
                <c:pt idx="840">
                  <c:v>37470</c:v>
                </c:pt>
                <c:pt idx="841">
                  <c:v>37477</c:v>
                </c:pt>
                <c:pt idx="842">
                  <c:v>37484</c:v>
                </c:pt>
                <c:pt idx="843">
                  <c:v>37491</c:v>
                </c:pt>
                <c:pt idx="844">
                  <c:v>37498</c:v>
                </c:pt>
                <c:pt idx="845">
                  <c:v>37505</c:v>
                </c:pt>
                <c:pt idx="846">
                  <c:v>37512</c:v>
                </c:pt>
                <c:pt idx="847">
                  <c:v>37519</c:v>
                </c:pt>
                <c:pt idx="848">
                  <c:v>37526</c:v>
                </c:pt>
                <c:pt idx="849">
                  <c:v>37533</c:v>
                </c:pt>
                <c:pt idx="850">
                  <c:v>37540</c:v>
                </c:pt>
                <c:pt idx="851">
                  <c:v>37547</c:v>
                </c:pt>
                <c:pt idx="852">
                  <c:v>37554</c:v>
                </c:pt>
                <c:pt idx="853">
                  <c:v>37561</c:v>
                </c:pt>
                <c:pt idx="854">
                  <c:v>37568</c:v>
                </c:pt>
                <c:pt idx="855">
                  <c:v>37575</c:v>
                </c:pt>
                <c:pt idx="856">
                  <c:v>37582</c:v>
                </c:pt>
                <c:pt idx="857">
                  <c:v>37589</c:v>
                </c:pt>
                <c:pt idx="858">
                  <c:v>37596</c:v>
                </c:pt>
                <c:pt idx="859">
                  <c:v>37603</c:v>
                </c:pt>
                <c:pt idx="860">
                  <c:v>37610</c:v>
                </c:pt>
                <c:pt idx="861">
                  <c:v>37617</c:v>
                </c:pt>
                <c:pt idx="862">
                  <c:v>37624</c:v>
                </c:pt>
                <c:pt idx="863">
                  <c:v>37631</c:v>
                </c:pt>
                <c:pt idx="864">
                  <c:v>37638</c:v>
                </c:pt>
                <c:pt idx="865">
                  <c:v>37645</c:v>
                </c:pt>
                <c:pt idx="866">
                  <c:v>37652</c:v>
                </c:pt>
                <c:pt idx="867">
                  <c:v>37659</c:v>
                </c:pt>
                <c:pt idx="868">
                  <c:v>37666</c:v>
                </c:pt>
                <c:pt idx="869">
                  <c:v>37673</c:v>
                </c:pt>
                <c:pt idx="870">
                  <c:v>37680</c:v>
                </c:pt>
                <c:pt idx="871">
                  <c:v>37687</c:v>
                </c:pt>
                <c:pt idx="872">
                  <c:v>37694</c:v>
                </c:pt>
                <c:pt idx="873">
                  <c:v>37701</c:v>
                </c:pt>
                <c:pt idx="874">
                  <c:v>37708</c:v>
                </c:pt>
                <c:pt idx="875">
                  <c:v>37715</c:v>
                </c:pt>
                <c:pt idx="876">
                  <c:v>37722</c:v>
                </c:pt>
                <c:pt idx="877">
                  <c:v>37729</c:v>
                </c:pt>
                <c:pt idx="878">
                  <c:v>37736</c:v>
                </c:pt>
                <c:pt idx="879">
                  <c:v>37743</c:v>
                </c:pt>
                <c:pt idx="880">
                  <c:v>37750</c:v>
                </c:pt>
                <c:pt idx="881">
                  <c:v>37757</c:v>
                </c:pt>
                <c:pt idx="882">
                  <c:v>37764</c:v>
                </c:pt>
                <c:pt idx="883">
                  <c:v>37771</c:v>
                </c:pt>
                <c:pt idx="884">
                  <c:v>37778</c:v>
                </c:pt>
                <c:pt idx="885">
                  <c:v>37785</c:v>
                </c:pt>
                <c:pt idx="886">
                  <c:v>37792</c:v>
                </c:pt>
                <c:pt idx="887">
                  <c:v>37799</c:v>
                </c:pt>
                <c:pt idx="888">
                  <c:v>37806</c:v>
                </c:pt>
                <c:pt idx="889">
                  <c:v>37813</c:v>
                </c:pt>
                <c:pt idx="890">
                  <c:v>37820</c:v>
                </c:pt>
                <c:pt idx="891">
                  <c:v>37827</c:v>
                </c:pt>
                <c:pt idx="892">
                  <c:v>37834</c:v>
                </c:pt>
                <c:pt idx="893">
                  <c:v>37841</c:v>
                </c:pt>
                <c:pt idx="894">
                  <c:v>37848</c:v>
                </c:pt>
                <c:pt idx="895">
                  <c:v>37855</c:v>
                </c:pt>
                <c:pt idx="896">
                  <c:v>37862</c:v>
                </c:pt>
                <c:pt idx="897">
                  <c:v>37869</c:v>
                </c:pt>
                <c:pt idx="898">
                  <c:v>37876</c:v>
                </c:pt>
                <c:pt idx="899">
                  <c:v>37883</c:v>
                </c:pt>
                <c:pt idx="900">
                  <c:v>37890</c:v>
                </c:pt>
                <c:pt idx="901">
                  <c:v>37897</c:v>
                </c:pt>
                <c:pt idx="902">
                  <c:v>37904</c:v>
                </c:pt>
                <c:pt idx="903">
                  <c:v>37911</c:v>
                </c:pt>
                <c:pt idx="904">
                  <c:v>37918</c:v>
                </c:pt>
                <c:pt idx="905">
                  <c:v>37925</c:v>
                </c:pt>
                <c:pt idx="906">
                  <c:v>37932</c:v>
                </c:pt>
                <c:pt idx="907">
                  <c:v>37939</c:v>
                </c:pt>
                <c:pt idx="908">
                  <c:v>37946</c:v>
                </c:pt>
                <c:pt idx="909">
                  <c:v>37953</c:v>
                </c:pt>
                <c:pt idx="910">
                  <c:v>37960</c:v>
                </c:pt>
                <c:pt idx="911">
                  <c:v>37967</c:v>
                </c:pt>
                <c:pt idx="912">
                  <c:v>37974</c:v>
                </c:pt>
                <c:pt idx="913">
                  <c:v>37981</c:v>
                </c:pt>
                <c:pt idx="914">
                  <c:v>37988</c:v>
                </c:pt>
                <c:pt idx="915">
                  <c:v>37995</c:v>
                </c:pt>
                <c:pt idx="916">
                  <c:v>38002</c:v>
                </c:pt>
                <c:pt idx="917">
                  <c:v>38009</c:v>
                </c:pt>
                <c:pt idx="918">
                  <c:v>38016</c:v>
                </c:pt>
                <c:pt idx="919">
                  <c:v>38023</c:v>
                </c:pt>
                <c:pt idx="920">
                  <c:v>38030</c:v>
                </c:pt>
                <c:pt idx="921">
                  <c:v>38037</c:v>
                </c:pt>
                <c:pt idx="922">
                  <c:v>38044</c:v>
                </c:pt>
                <c:pt idx="923">
                  <c:v>38051</c:v>
                </c:pt>
                <c:pt idx="924">
                  <c:v>38058</c:v>
                </c:pt>
                <c:pt idx="925">
                  <c:v>38065</c:v>
                </c:pt>
                <c:pt idx="926">
                  <c:v>38072</c:v>
                </c:pt>
                <c:pt idx="927">
                  <c:v>38079</c:v>
                </c:pt>
                <c:pt idx="928">
                  <c:v>38086</c:v>
                </c:pt>
                <c:pt idx="929">
                  <c:v>38093</c:v>
                </c:pt>
                <c:pt idx="930">
                  <c:v>38100</c:v>
                </c:pt>
                <c:pt idx="931">
                  <c:v>38107</c:v>
                </c:pt>
                <c:pt idx="932">
                  <c:v>38114</c:v>
                </c:pt>
                <c:pt idx="933">
                  <c:v>38121</c:v>
                </c:pt>
                <c:pt idx="934">
                  <c:v>38128</c:v>
                </c:pt>
                <c:pt idx="935">
                  <c:v>38135</c:v>
                </c:pt>
                <c:pt idx="936">
                  <c:v>38142</c:v>
                </c:pt>
                <c:pt idx="937">
                  <c:v>38149</c:v>
                </c:pt>
                <c:pt idx="938">
                  <c:v>38156</c:v>
                </c:pt>
                <c:pt idx="939">
                  <c:v>38163</c:v>
                </c:pt>
                <c:pt idx="940">
                  <c:v>38170</c:v>
                </c:pt>
                <c:pt idx="941">
                  <c:v>38177</c:v>
                </c:pt>
                <c:pt idx="942">
                  <c:v>38184</c:v>
                </c:pt>
                <c:pt idx="943">
                  <c:v>38191</c:v>
                </c:pt>
                <c:pt idx="944">
                  <c:v>38198</c:v>
                </c:pt>
                <c:pt idx="945">
                  <c:v>38205</c:v>
                </c:pt>
                <c:pt idx="946">
                  <c:v>38212</c:v>
                </c:pt>
                <c:pt idx="947">
                  <c:v>38219</c:v>
                </c:pt>
                <c:pt idx="948">
                  <c:v>38226</c:v>
                </c:pt>
                <c:pt idx="949">
                  <c:v>38233</c:v>
                </c:pt>
                <c:pt idx="950">
                  <c:v>38240</c:v>
                </c:pt>
                <c:pt idx="951">
                  <c:v>38247</c:v>
                </c:pt>
                <c:pt idx="952">
                  <c:v>38254</c:v>
                </c:pt>
                <c:pt idx="953">
                  <c:v>38261</c:v>
                </c:pt>
                <c:pt idx="954">
                  <c:v>38268</c:v>
                </c:pt>
                <c:pt idx="955">
                  <c:v>38275</c:v>
                </c:pt>
                <c:pt idx="956">
                  <c:v>38282</c:v>
                </c:pt>
                <c:pt idx="957">
                  <c:v>38289</c:v>
                </c:pt>
                <c:pt idx="958">
                  <c:v>38296</c:v>
                </c:pt>
                <c:pt idx="959">
                  <c:v>38303</c:v>
                </c:pt>
                <c:pt idx="960">
                  <c:v>38310</c:v>
                </c:pt>
                <c:pt idx="961">
                  <c:v>38317</c:v>
                </c:pt>
                <c:pt idx="962">
                  <c:v>38324</c:v>
                </c:pt>
                <c:pt idx="963">
                  <c:v>38331</c:v>
                </c:pt>
                <c:pt idx="964">
                  <c:v>38338</c:v>
                </c:pt>
                <c:pt idx="965">
                  <c:v>38345</c:v>
                </c:pt>
                <c:pt idx="966">
                  <c:v>38352</c:v>
                </c:pt>
                <c:pt idx="967">
                  <c:v>38359</c:v>
                </c:pt>
                <c:pt idx="968">
                  <c:v>38366</c:v>
                </c:pt>
                <c:pt idx="969">
                  <c:v>38373</c:v>
                </c:pt>
                <c:pt idx="970">
                  <c:v>38380</c:v>
                </c:pt>
                <c:pt idx="971">
                  <c:v>38387</c:v>
                </c:pt>
                <c:pt idx="972">
                  <c:v>38394</c:v>
                </c:pt>
                <c:pt idx="973">
                  <c:v>38401</c:v>
                </c:pt>
                <c:pt idx="974">
                  <c:v>38408</c:v>
                </c:pt>
                <c:pt idx="975">
                  <c:v>38415</c:v>
                </c:pt>
                <c:pt idx="976">
                  <c:v>38422</c:v>
                </c:pt>
                <c:pt idx="977">
                  <c:v>38429</c:v>
                </c:pt>
                <c:pt idx="978">
                  <c:v>38436</c:v>
                </c:pt>
                <c:pt idx="979">
                  <c:v>38443</c:v>
                </c:pt>
                <c:pt idx="980">
                  <c:v>38450</c:v>
                </c:pt>
                <c:pt idx="981">
                  <c:v>38457</c:v>
                </c:pt>
                <c:pt idx="982">
                  <c:v>38464</c:v>
                </c:pt>
                <c:pt idx="983">
                  <c:v>38471</c:v>
                </c:pt>
                <c:pt idx="984">
                  <c:v>38478</c:v>
                </c:pt>
                <c:pt idx="985">
                  <c:v>38485</c:v>
                </c:pt>
                <c:pt idx="986">
                  <c:v>38492</c:v>
                </c:pt>
                <c:pt idx="987">
                  <c:v>38499</c:v>
                </c:pt>
                <c:pt idx="988">
                  <c:v>38506</c:v>
                </c:pt>
                <c:pt idx="989">
                  <c:v>38513</c:v>
                </c:pt>
                <c:pt idx="990">
                  <c:v>38520</c:v>
                </c:pt>
                <c:pt idx="991">
                  <c:v>38527</c:v>
                </c:pt>
                <c:pt idx="992">
                  <c:v>38534</c:v>
                </c:pt>
                <c:pt idx="993">
                  <c:v>38541</c:v>
                </c:pt>
                <c:pt idx="994">
                  <c:v>38548</c:v>
                </c:pt>
                <c:pt idx="995">
                  <c:v>38555</c:v>
                </c:pt>
                <c:pt idx="996">
                  <c:v>38562</c:v>
                </c:pt>
                <c:pt idx="997">
                  <c:v>38569</c:v>
                </c:pt>
                <c:pt idx="998">
                  <c:v>38576</c:v>
                </c:pt>
                <c:pt idx="999">
                  <c:v>38583</c:v>
                </c:pt>
                <c:pt idx="1000">
                  <c:v>38590</c:v>
                </c:pt>
                <c:pt idx="1001">
                  <c:v>38597</c:v>
                </c:pt>
                <c:pt idx="1002">
                  <c:v>38604</c:v>
                </c:pt>
                <c:pt idx="1003">
                  <c:v>38611</c:v>
                </c:pt>
                <c:pt idx="1004">
                  <c:v>38618</c:v>
                </c:pt>
                <c:pt idx="1005">
                  <c:v>38625</c:v>
                </c:pt>
                <c:pt idx="1006">
                  <c:v>38632</c:v>
                </c:pt>
                <c:pt idx="1007">
                  <c:v>38639</c:v>
                </c:pt>
                <c:pt idx="1008">
                  <c:v>38646</c:v>
                </c:pt>
                <c:pt idx="1009">
                  <c:v>38653</c:v>
                </c:pt>
                <c:pt idx="1010">
                  <c:v>38660</c:v>
                </c:pt>
                <c:pt idx="1011">
                  <c:v>38667</c:v>
                </c:pt>
                <c:pt idx="1012">
                  <c:v>38674</c:v>
                </c:pt>
                <c:pt idx="1013">
                  <c:v>38681</c:v>
                </c:pt>
                <c:pt idx="1014">
                  <c:v>38688</c:v>
                </c:pt>
                <c:pt idx="1015">
                  <c:v>38695</c:v>
                </c:pt>
                <c:pt idx="1016">
                  <c:v>38702</c:v>
                </c:pt>
                <c:pt idx="1017">
                  <c:v>38709</c:v>
                </c:pt>
                <c:pt idx="1018">
                  <c:v>38716</c:v>
                </c:pt>
                <c:pt idx="1019">
                  <c:v>38723</c:v>
                </c:pt>
                <c:pt idx="1020">
                  <c:v>38730</c:v>
                </c:pt>
                <c:pt idx="1021">
                  <c:v>38737</c:v>
                </c:pt>
                <c:pt idx="1022">
                  <c:v>38744</c:v>
                </c:pt>
                <c:pt idx="1023">
                  <c:v>38751</c:v>
                </c:pt>
                <c:pt idx="1024">
                  <c:v>38758</c:v>
                </c:pt>
                <c:pt idx="1025">
                  <c:v>38765</c:v>
                </c:pt>
                <c:pt idx="1026">
                  <c:v>38772</c:v>
                </c:pt>
                <c:pt idx="1027">
                  <c:v>38779</c:v>
                </c:pt>
                <c:pt idx="1028">
                  <c:v>38786</c:v>
                </c:pt>
                <c:pt idx="1029">
                  <c:v>38793</c:v>
                </c:pt>
                <c:pt idx="1030">
                  <c:v>38800</c:v>
                </c:pt>
                <c:pt idx="1031">
                  <c:v>38807</c:v>
                </c:pt>
                <c:pt idx="1032">
                  <c:v>38814</c:v>
                </c:pt>
                <c:pt idx="1033">
                  <c:v>38821</c:v>
                </c:pt>
                <c:pt idx="1034">
                  <c:v>38828</c:v>
                </c:pt>
                <c:pt idx="1035">
                  <c:v>38835</c:v>
                </c:pt>
                <c:pt idx="1036">
                  <c:v>38842</c:v>
                </c:pt>
                <c:pt idx="1037">
                  <c:v>38849</c:v>
                </c:pt>
                <c:pt idx="1038">
                  <c:v>38856</c:v>
                </c:pt>
                <c:pt idx="1039">
                  <c:v>38863</c:v>
                </c:pt>
                <c:pt idx="1040">
                  <c:v>38870</c:v>
                </c:pt>
                <c:pt idx="1041">
                  <c:v>38877</c:v>
                </c:pt>
                <c:pt idx="1042">
                  <c:v>38884</c:v>
                </c:pt>
                <c:pt idx="1043">
                  <c:v>38891</c:v>
                </c:pt>
                <c:pt idx="1044">
                  <c:v>38898</c:v>
                </c:pt>
                <c:pt idx="1045">
                  <c:v>38905</c:v>
                </c:pt>
                <c:pt idx="1046">
                  <c:v>38912</c:v>
                </c:pt>
                <c:pt idx="1047">
                  <c:v>38919</c:v>
                </c:pt>
                <c:pt idx="1048">
                  <c:v>38926</c:v>
                </c:pt>
                <c:pt idx="1049">
                  <c:v>38933</c:v>
                </c:pt>
                <c:pt idx="1050">
                  <c:v>38940</c:v>
                </c:pt>
                <c:pt idx="1051">
                  <c:v>38947</c:v>
                </c:pt>
                <c:pt idx="1052">
                  <c:v>38954</c:v>
                </c:pt>
                <c:pt idx="1053">
                  <c:v>38961</c:v>
                </c:pt>
                <c:pt idx="1054">
                  <c:v>38968</c:v>
                </c:pt>
                <c:pt idx="1055">
                  <c:v>38975</c:v>
                </c:pt>
                <c:pt idx="1056">
                  <c:v>38982</c:v>
                </c:pt>
                <c:pt idx="1057">
                  <c:v>38989</c:v>
                </c:pt>
                <c:pt idx="1058">
                  <c:v>38996</c:v>
                </c:pt>
                <c:pt idx="1059">
                  <c:v>39003</c:v>
                </c:pt>
                <c:pt idx="1060">
                  <c:v>39010</c:v>
                </c:pt>
                <c:pt idx="1061">
                  <c:v>39017</c:v>
                </c:pt>
                <c:pt idx="1062">
                  <c:v>39024</c:v>
                </c:pt>
                <c:pt idx="1063">
                  <c:v>39031</c:v>
                </c:pt>
                <c:pt idx="1064">
                  <c:v>39038</c:v>
                </c:pt>
                <c:pt idx="1065">
                  <c:v>39045</c:v>
                </c:pt>
                <c:pt idx="1066">
                  <c:v>39052</c:v>
                </c:pt>
                <c:pt idx="1067">
                  <c:v>39059</c:v>
                </c:pt>
                <c:pt idx="1068">
                  <c:v>39066</c:v>
                </c:pt>
                <c:pt idx="1069">
                  <c:v>39073</c:v>
                </c:pt>
                <c:pt idx="1070">
                  <c:v>39080</c:v>
                </c:pt>
                <c:pt idx="1071">
                  <c:v>39087</c:v>
                </c:pt>
                <c:pt idx="1072">
                  <c:v>39094</c:v>
                </c:pt>
                <c:pt idx="1073">
                  <c:v>39101</c:v>
                </c:pt>
                <c:pt idx="1074">
                  <c:v>39108</c:v>
                </c:pt>
                <c:pt idx="1075">
                  <c:v>39115</c:v>
                </c:pt>
                <c:pt idx="1076">
                  <c:v>39122</c:v>
                </c:pt>
                <c:pt idx="1077">
                  <c:v>39129</c:v>
                </c:pt>
                <c:pt idx="1078">
                  <c:v>39136</c:v>
                </c:pt>
                <c:pt idx="1079">
                  <c:v>39143</c:v>
                </c:pt>
                <c:pt idx="1080">
                  <c:v>39150</c:v>
                </c:pt>
                <c:pt idx="1081">
                  <c:v>39157</c:v>
                </c:pt>
                <c:pt idx="1082">
                  <c:v>39164</c:v>
                </c:pt>
                <c:pt idx="1083">
                  <c:v>39171</c:v>
                </c:pt>
                <c:pt idx="1084">
                  <c:v>39178</c:v>
                </c:pt>
                <c:pt idx="1085">
                  <c:v>39185</c:v>
                </c:pt>
                <c:pt idx="1086">
                  <c:v>39192</c:v>
                </c:pt>
                <c:pt idx="1087">
                  <c:v>39199</c:v>
                </c:pt>
                <c:pt idx="1088">
                  <c:v>39206</c:v>
                </c:pt>
                <c:pt idx="1089">
                  <c:v>39213</c:v>
                </c:pt>
                <c:pt idx="1090">
                  <c:v>39220</c:v>
                </c:pt>
                <c:pt idx="1091">
                  <c:v>39227</c:v>
                </c:pt>
                <c:pt idx="1092">
                  <c:v>39234</c:v>
                </c:pt>
                <c:pt idx="1093">
                  <c:v>39241</c:v>
                </c:pt>
                <c:pt idx="1094">
                  <c:v>39248</c:v>
                </c:pt>
                <c:pt idx="1095">
                  <c:v>39255</c:v>
                </c:pt>
                <c:pt idx="1096">
                  <c:v>39262</c:v>
                </c:pt>
                <c:pt idx="1097">
                  <c:v>39269</c:v>
                </c:pt>
                <c:pt idx="1098">
                  <c:v>39276</c:v>
                </c:pt>
                <c:pt idx="1099">
                  <c:v>39283</c:v>
                </c:pt>
                <c:pt idx="1100">
                  <c:v>39290</c:v>
                </c:pt>
                <c:pt idx="1101">
                  <c:v>39297</c:v>
                </c:pt>
                <c:pt idx="1102">
                  <c:v>39304</c:v>
                </c:pt>
                <c:pt idx="1103">
                  <c:v>39311</c:v>
                </c:pt>
                <c:pt idx="1104">
                  <c:v>39318</c:v>
                </c:pt>
                <c:pt idx="1105">
                  <c:v>39325</c:v>
                </c:pt>
                <c:pt idx="1106">
                  <c:v>39332</c:v>
                </c:pt>
                <c:pt idx="1107">
                  <c:v>39339</c:v>
                </c:pt>
                <c:pt idx="1108">
                  <c:v>39346</c:v>
                </c:pt>
                <c:pt idx="1109">
                  <c:v>39353</c:v>
                </c:pt>
                <c:pt idx="1110">
                  <c:v>39360</c:v>
                </c:pt>
                <c:pt idx="1111">
                  <c:v>39367</c:v>
                </c:pt>
                <c:pt idx="1112">
                  <c:v>39374</c:v>
                </c:pt>
                <c:pt idx="1113">
                  <c:v>39381</c:v>
                </c:pt>
                <c:pt idx="1114">
                  <c:v>39388</c:v>
                </c:pt>
                <c:pt idx="1115">
                  <c:v>39395</c:v>
                </c:pt>
                <c:pt idx="1116">
                  <c:v>39402</c:v>
                </c:pt>
                <c:pt idx="1117">
                  <c:v>39409</c:v>
                </c:pt>
                <c:pt idx="1118">
                  <c:v>39416</c:v>
                </c:pt>
                <c:pt idx="1119">
                  <c:v>39423</c:v>
                </c:pt>
                <c:pt idx="1120">
                  <c:v>39430</c:v>
                </c:pt>
                <c:pt idx="1121">
                  <c:v>39437</c:v>
                </c:pt>
                <c:pt idx="1122">
                  <c:v>39444</c:v>
                </c:pt>
                <c:pt idx="1123">
                  <c:v>39451</c:v>
                </c:pt>
                <c:pt idx="1124">
                  <c:v>39458</c:v>
                </c:pt>
                <c:pt idx="1125">
                  <c:v>39465</c:v>
                </c:pt>
                <c:pt idx="1126">
                  <c:v>39472</c:v>
                </c:pt>
                <c:pt idx="1127">
                  <c:v>39479</c:v>
                </c:pt>
                <c:pt idx="1128">
                  <c:v>39486</c:v>
                </c:pt>
                <c:pt idx="1129">
                  <c:v>39493</c:v>
                </c:pt>
                <c:pt idx="1130">
                  <c:v>39500</c:v>
                </c:pt>
                <c:pt idx="1131">
                  <c:v>39507</c:v>
                </c:pt>
                <c:pt idx="1132">
                  <c:v>39514</c:v>
                </c:pt>
                <c:pt idx="1133">
                  <c:v>39521</c:v>
                </c:pt>
                <c:pt idx="1134">
                  <c:v>39528</c:v>
                </c:pt>
                <c:pt idx="1135">
                  <c:v>39535</c:v>
                </c:pt>
                <c:pt idx="1136">
                  <c:v>39542</c:v>
                </c:pt>
                <c:pt idx="1137">
                  <c:v>39549</c:v>
                </c:pt>
                <c:pt idx="1138">
                  <c:v>39556</c:v>
                </c:pt>
                <c:pt idx="1139">
                  <c:v>39563</c:v>
                </c:pt>
                <c:pt idx="1140">
                  <c:v>39570</c:v>
                </c:pt>
                <c:pt idx="1141">
                  <c:v>39577</c:v>
                </c:pt>
                <c:pt idx="1142">
                  <c:v>39584</c:v>
                </c:pt>
                <c:pt idx="1143">
                  <c:v>39591</c:v>
                </c:pt>
                <c:pt idx="1144">
                  <c:v>39598</c:v>
                </c:pt>
                <c:pt idx="1145">
                  <c:v>39605</c:v>
                </c:pt>
                <c:pt idx="1146">
                  <c:v>39612</c:v>
                </c:pt>
                <c:pt idx="1147">
                  <c:v>39619</c:v>
                </c:pt>
                <c:pt idx="1148">
                  <c:v>39626</c:v>
                </c:pt>
                <c:pt idx="1149">
                  <c:v>39633</c:v>
                </c:pt>
                <c:pt idx="1150">
                  <c:v>39640</c:v>
                </c:pt>
                <c:pt idx="1151">
                  <c:v>39647</c:v>
                </c:pt>
                <c:pt idx="1152">
                  <c:v>39654</c:v>
                </c:pt>
                <c:pt idx="1153">
                  <c:v>39661</c:v>
                </c:pt>
                <c:pt idx="1154">
                  <c:v>39668</c:v>
                </c:pt>
                <c:pt idx="1155">
                  <c:v>39675</c:v>
                </c:pt>
                <c:pt idx="1156">
                  <c:v>39682</c:v>
                </c:pt>
                <c:pt idx="1157">
                  <c:v>39689</c:v>
                </c:pt>
                <c:pt idx="1158">
                  <c:v>39696</c:v>
                </c:pt>
                <c:pt idx="1159">
                  <c:v>39703</c:v>
                </c:pt>
                <c:pt idx="1160">
                  <c:v>39710</c:v>
                </c:pt>
                <c:pt idx="1161">
                  <c:v>39717</c:v>
                </c:pt>
                <c:pt idx="1162">
                  <c:v>39724</c:v>
                </c:pt>
                <c:pt idx="1163">
                  <c:v>39731</c:v>
                </c:pt>
                <c:pt idx="1164">
                  <c:v>39738</c:v>
                </c:pt>
                <c:pt idx="1165">
                  <c:v>39745</c:v>
                </c:pt>
                <c:pt idx="1166">
                  <c:v>39752</c:v>
                </c:pt>
                <c:pt idx="1167">
                  <c:v>39759</c:v>
                </c:pt>
                <c:pt idx="1168">
                  <c:v>39766</c:v>
                </c:pt>
                <c:pt idx="1169">
                  <c:v>39773</c:v>
                </c:pt>
                <c:pt idx="1170">
                  <c:v>39780</c:v>
                </c:pt>
                <c:pt idx="1171">
                  <c:v>39787</c:v>
                </c:pt>
                <c:pt idx="1172">
                  <c:v>39794</c:v>
                </c:pt>
                <c:pt idx="1173">
                  <c:v>39801</c:v>
                </c:pt>
                <c:pt idx="1174">
                  <c:v>39808</c:v>
                </c:pt>
                <c:pt idx="1175">
                  <c:v>39815</c:v>
                </c:pt>
                <c:pt idx="1176">
                  <c:v>39822</c:v>
                </c:pt>
                <c:pt idx="1177">
                  <c:v>39829</c:v>
                </c:pt>
                <c:pt idx="1178">
                  <c:v>39836</c:v>
                </c:pt>
                <c:pt idx="1179">
                  <c:v>39843</c:v>
                </c:pt>
                <c:pt idx="1180">
                  <c:v>39850</c:v>
                </c:pt>
                <c:pt idx="1181">
                  <c:v>39857</c:v>
                </c:pt>
                <c:pt idx="1182">
                  <c:v>39864</c:v>
                </c:pt>
                <c:pt idx="1183">
                  <c:v>39871</c:v>
                </c:pt>
                <c:pt idx="1184">
                  <c:v>39878</c:v>
                </c:pt>
                <c:pt idx="1185">
                  <c:v>39885</c:v>
                </c:pt>
                <c:pt idx="1186">
                  <c:v>39892</c:v>
                </c:pt>
                <c:pt idx="1187">
                  <c:v>39899</c:v>
                </c:pt>
                <c:pt idx="1188">
                  <c:v>39906</c:v>
                </c:pt>
                <c:pt idx="1189">
                  <c:v>39913</c:v>
                </c:pt>
                <c:pt idx="1190">
                  <c:v>39920</c:v>
                </c:pt>
                <c:pt idx="1191">
                  <c:v>39927</c:v>
                </c:pt>
                <c:pt idx="1192">
                  <c:v>39934</c:v>
                </c:pt>
                <c:pt idx="1193">
                  <c:v>39941</c:v>
                </c:pt>
                <c:pt idx="1194">
                  <c:v>39948</c:v>
                </c:pt>
                <c:pt idx="1195">
                  <c:v>39955</c:v>
                </c:pt>
                <c:pt idx="1196">
                  <c:v>39962</c:v>
                </c:pt>
                <c:pt idx="1197">
                  <c:v>39969</c:v>
                </c:pt>
                <c:pt idx="1198">
                  <c:v>39976</c:v>
                </c:pt>
                <c:pt idx="1199">
                  <c:v>39983</c:v>
                </c:pt>
                <c:pt idx="1200">
                  <c:v>39990</c:v>
                </c:pt>
                <c:pt idx="1201">
                  <c:v>39997</c:v>
                </c:pt>
                <c:pt idx="1202">
                  <c:v>40004</c:v>
                </c:pt>
                <c:pt idx="1203">
                  <c:v>40011</c:v>
                </c:pt>
                <c:pt idx="1204">
                  <c:v>40018</c:v>
                </c:pt>
                <c:pt idx="1205">
                  <c:v>40025</c:v>
                </c:pt>
                <c:pt idx="1206">
                  <c:v>40032</c:v>
                </c:pt>
                <c:pt idx="1207">
                  <c:v>40039</c:v>
                </c:pt>
                <c:pt idx="1208">
                  <c:v>40046</c:v>
                </c:pt>
                <c:pt idx="1209">
                  <c:v>40053</c:v>
                </c:pt>
                <c:pt idx="1210">
                  <c:v>40060</c:v>
                </c:pt>
                <c:pt idx="1211">
                  <c:v>40067</c:v>
                </c:pt>
                <c:pt idx="1212">
                  <c:v>40074</c:v>
                </c:pt>
                <c:pt idx="1213">
                  <c:v>40081</c:v>
                </c:pt>
                <c:pt idx="1214">
                  <c:v>40088</c:v>
                </c:pt>
                <c:pt idx="1215">
                  <c:v>40095</c:v>
                </c:pt>
                <c:pt idx="1216">
                  <c:v>40102</c:v>
                </c:pt>
                <c:pt idx="1217">
                  <c:v>40109</c:v>
                </c:pt>
                <c:pt idx="1218">
                  <c:v>40116</c:v>
                </c:pt>
                <c:pt idx="1219">
                  <c:v>40123</c:v>
                </c:pt>
                <c:pt idx="1220">
                  <c:v>40130</c:v>
                </c:pt>
                <c:pt idx="1221">
                  <c:v>40137</c:v>
                </c:pt>
                <c:pt idx="1222">
                  <c:v>40144</c:v>
                </c:pt>
                <c:pt idx="1223">
                  <c:v>40151</c:v>
                </c:pt>
                <c:pt idx="1224">
                  <c:v>40158</c:v>
                </c:pt>
                <c:pt idx="1225">
                  <c:v>40165</c:v>
                </c:pt>
                <c:pt idx="1226">
                  <c:v>40172</c:v>
                </c:pt>
                <c:pt idx="1227">
                  <c:v>40179</c:v>
                </c:pt>
                <c:pt idx="1228">
                  <c:v>40186</c:v>
                </c:pt>
                <c:pt idx="1229">
                  <c:v>40193</c:v>
                </c:pt>
                <c:pt idx="1230">
                  <c:v>40200</c:v>
                </c:pt>
                <c:pt idx="1231">
                  <c:v>40207</c:v>
                </c:pt>
                <c:pt idx="1232">
                  <c:v>40214</c:v>
                </c:pt>
                <c:pt idx="1233">
                  <c:v>40221</c:v>
                </c:pt>
                <c:pt idx="1234">
                  <c:v>40228</c:v>
                </c:pt>
                <c:pt idx="1235">
                  <c:v>40235</c:v>
                </c:pt>
                <c:pt idx="1236">
                  <c:v>40242</c:v>
                </c:pt>
                <c:pt idx="1237">
                  <c:v>40249</c:v>
                </c:pt>
                <c:pt idx="1238">
                  <c:v>40256</c:v>
                </c:pt>
                <c:pt idx="1239">
                  <c:v>40263</c:v>
                </c:pt>
                <c:pt idx="1240">
                  <c:v>40270</c:v>
                </c:pt>
                <c:pt idx="1241">
                  <c:v>40277</c:v>
                </c:pt>
                <c:pt idx="1242">
                  <c:v>40284</c:v>
                </c:pt>
                <c:pt idx="1243">
                  <c:v>40291</c:v>
                </c:pt>
                <c:pt idx="1244">
                  <c:v>40298</c:v>
                </c:pt>
                <c:pt idx="1245">
                  <c:v>40305</c:v>
                </c:pt>
                <c:pt idx="1246">
                  <c:v>40312</c:v>
                </c:pt>
                <c:pt idx="1247">
                  <c:v>40319</c:v>
                </c:pt>
                <c:pt idx="1248">
                  <c:v>40326</c:v>
                </c:pt>
                <c:pt idx="1249">
                  <c:v>40333</c:v>
                </c:pt>
                <c:pt idx="1250">
                  <c:v>40340</c:v>
                </c:pt>
                <c:pt idx="1251">
                  <c:v>40347</c:v>
                </c:pt>
                <c:pt idx="1252">
                  <c:v>40354</c:v>
                </c:pt>
                <c:pt idx="1253">
                  <c:v>40361</c:v>
                </c:pt>
                <c:pt idx="1254">
                  <c:v>40368</c:v>
                </c:pt>
                <c:pt idx="1255">
                  <c:v>40375</c:v>
                </c:pt>
                <c:pt idx="1256">
                  <c:v>40382</c:v>
                </c:pt>
                <c:pt idx="1257">
                  <c:v>40389</c:v>
                </c:pt>
                <c:pt idx="1258">
                  <c:v>40396</c:v>
                </c:pt>
                <c:pt idx="1259">
                  <c:v>40403</c:v>
                </c:pt>
                <c:pt idx="1260">
                  <c:v>40410</c:v>
                </c:pt>
                <c:pt idx="1261">
                  <c:v>40417</c:v>
                </c:pt>
                <c:pt idx="1262">
                  <c:v>40424</c:v>
                </c:pt>
                <c:pt idx="1263">
                  <c:v>40431</c:v>
                </c:pt>
                <c:pt idx="1264">
                  <c:v>40438</c:v>
                </c:pt>
                <c:pt idx="1265">
                  <c:v>40445</c:v>
                </c:pt>
                <c:pt idx="1266">
                  <c:v>40452</c:v>
                </c:pt>
                <c:pt idx="1267">
                  <c:v>40459</c:v>
                </c:pt>
                <c:pt idx="1268">
                  <c:v>40466</c:v>
                </c:pt>
                <c:pt idx="1269">
                  <c:v>40473</c:v>
                </c:pt>
                <c:pt idx="1270">
                  <c:v>40480</c:v>
                </c:pt>
                <c:pt idx="1271">
                  <c:v>40487</c:v>
                </c:pt>
                <c:pt idx="1272">
                  <c:v>40494</c:v>
                </c:pt>
                <c:pt idx="1273">
                  <c:v>40501</c:v>
                </c:pt>
                <c:pt idx="1274">
                  <c:v>40508</c:v>
                </c:pt>
                <c:pt idx="1275">
                  <c:v>40515</c:v>
                </c:pt>
                <c:pt idx="1276">
                  <c:v>40522</c:v>
                </c:pt>
                <c:pt idx="1277">
                  <c:v>40529</c:v>
                </c:pt>
                <c:pt idx="1278">
                  <c:v>40536</c:v>
                </c:pt>
                <c:pt idx="1279">
                  <c:v>40543</c:v>
                </c:pt>
                <c:pt idx="1280">
                  <c:v>40550</c:v>
                </c:pt>
                <c:pt idx="1281">
                  <c:v>40557</c:v>
                </c:pt>
                <c:pt idx="1282">
                  <c:v>40564</c:v>
                </c:pt>
                <c:pt idx="1283">
                  <c:v>40571</c:v>
                </c:pt>
                <c:pt idx="1284">
                  <c:v>40578</c:v>
                </c:pt>
                <c:pt idx="1285">
                  <c:v>40585</c:v>
                </c:pt>
                <c:pt idx="1286">
                  <c:v>40592</c:v>
                </c:pt>
                <c:pt idx="1287">
                  <c:v>40599</c:v>
                </c:pt>
                <c:pt idx="1288">
                  <c:v>40606</c:v>
                </c:pt>
                <c:pt idx="1289">
                  <c:v>40613</c:v>
                </c:pt>
                <c:pt idx="1290">
                  <c:v>40620</c:v>
                </c:pt>
                <c:pt idx="1291">
                  <c:v>40627</c:v>
                </c:pt>
                <c:pt idx="1292">
                  <c:v>40634</c:v>
                </c:pt>
                <c:pt idx="1293">
                  <c:v>40641</c:v>
                </c:pt>
                <c:pt idx="1294">
                  <c:v>40648</c:v>
                </c:pt>
                <c:pt idx="1295">
                  <c:v>40655</c:v>
                </c:pt>
                <c:pt idx="1296">
                  <c:v>40662</c:v>
                </c:pt>
                <c:pt idx="1297">
                  <c:v>40669</c:v>
                </c:pt>
              </c:numCache>
            </c:numRef>
          </c:cat>
          <c:val>
            <c:numRef>
              <c:f>'table (6)'!$M$27:$M$1324</c:f>
              <c:numCache>
                <c:formatCode>General</c:formatCode>
                <c:ptCount val="1298"/>
                <c:pt idx="0">
                  <c:v>-0.77297820271982343</c:v>
                </c:pt>
                <c:pt idx="1">
                  <c:v>-0.76286734884197449</c:v>
                </c:pt>
                <c:pt idx="2">
                  <c:v>-0.72634483815559514</c:v>
                </c:pt>
                <c:pt idx="3">
                  <c:v>-0.67195429061898027</c:v>
                </c:pt>
                <c:pt idx="4">
                  <c:v>-0.55643638355120439</c:v>
                </c:pt>
                <c:pt idx="5">
                  <c:v>-0.36174770072646717</c:v>
                </c:pt>
                <c:pt idx="6">
                  <c:v>-0.20325692742070184</c:v>
                </c:pt>
                <c:pt idx="7">
                  <c:v>3.5071199132226602E-2</c:v>
                </c:pt>
                <c:pt idx="8">
                  <c:v>0.17024477768817525</c:v>
                </c:pt>
                <c:pt idx="9">
                  <c:v>0.31217214875257898</c:v>
                </c:pt>
                <c:pt idx="10">
                  <c:v>0.33426363217158234</c:v>
                </c:pt>
                <c:pt idx="11">
                  <c:v>0.24868128381306231</c:v>
                </c:pt>
                <c:pt idx="12">
                  <c:v>0.22193393702608324</c:v>
                </c:pt>
                <c:pt idx="13">
                  <c:v>0.18885405530909774</c:v>
                </c:pt>
                <c:pt idx="14">
                  <c:v>5.5818232539185594E-2</c:v>
                </c:pt>
                <c:pt idx="15">
                  <c:v>1.8837994471705709E-2</c:v>
                </c:pt>
                <c:pt idx="16">
                  <c:v>2.1573812937604492E-2</c:v>
                </c:pt>
                <c:pt idx="17">
                  <c:v>1.5067432671602547E-2</c:v>
                </c:pt>
                <c:pt idx="18">
                  <c:v>8.3921732696080747E-3</c:v>
                </c:pt>
                <c:pt idx="19">
                  <c:v>3.3808300735569251E-2</c:v>
                </c:pt>
                <c:pt idx="20">
                  <c:v>0.10558869569692955</c:v>
                </c:pt>
                <c:pt idx="21">
                  <c:v>0.13495432212483971</c:v>
                </c:pt>
                <c:pt idx="22">
                  <c:v>0.14706067696959585</c:v>
                </c:pt>
                <c:pt idx="23">
                  <c:v>0.18920593949391373</c:v>
                </c:pt>
                <c:pt idx="24">
                  <c:v>0.22096411463847823</c:v>
                </c:pt>
                <c:pt idx="25">
                  <c:v>0.27196650137672834</c:v>
                </c:pt>
                <c:pt idx="26">
                  <c:v>0.32465251261943562</c:v>
                </c:pt>
                <c:pt idx="27">
                  <c:v>0.44967983573320947</c:v>
                </c:pt>
                <c:pt idx="28">
                  <c:v>0.59243893152419869</c:v>
                </c:pt>
                <c:pt idx="29">
                  <c:v>0.67409605889294499</c:v>
                </c:pt>
                <c:pt idx="30">
                  <c:v>0.77322859143972578</c:v>
                </c:pt>
                <c:pt idx="31">
                  <c:v>0.83009826447002721</c:v>
                </c:pt>
                <c:pt idx="32">
                  <c:v>0.83814707764437502</c:v>
                </c:pt>
                <c:pt idx="33">
                  <c:v>0.84415103814486692</c:v>
                </c:pt>
                <c:pt idx="34">
                  <c:v>0.82973059075472411</c:v>
                </c:pt>
                <c:pt idx="35">
                  <c:v>0.79296500755421462</c:v>
                </c:pt>
                <c:pt idx="36">
                  <c:v>0.77769191889031852</c:v>
                </c:pt>
                <c:pt idx="37">
                  <c:v>0.78656832971100432</c:v>
                </c:pt>
                <c:pt idx="38">
                  <c:v>0.78771439304021051</c:v>
                </c:pt>
                <c:pt idx="39">
                  <c:v>0.78364855986519311</c:v>
                </c:pt>
                <c:pt idx="40">
                  <c:v>0.7845534031015976</c:v>
                </c:pt>
                <c:pt idx="41">
                  <c:v>0.78228950125065855</c:v>
                </c:pt>
                <c:pt idx="42">
                  <c:v>0.7706790030179439</c:v>
                </c:pt>
                <c:pt idx="43">
                  <c:v>0.75329098525525551</c:v>
                </c:pt>
                <c:pt idx="44">
                  <c:v>0.74167358688820262</c:v>
                </c:pt>
                <c:pt idx="45">
                  <c:v>0.73241304954733988</c:v>
                </c:pt>
                <c:pt idx="46">
                  <c:v>0.70926205459192759</c:v>
                </c:pt>
                <c:pt idx="47">
                  <c:v>0.66266871653145065</c:v>
                </c:pt>
                <c:pt idx="48">
                  <c:v>0.62874706080554343</c:v>
                </c:pt>
                <c:pt idx="49">
                  <c:v>0.59230810375442888</c:v>
                </c:pt>
                <c:pt idx="50">
                  <c:v>0.53015716796477053</c:v>
                </c:pt>
                <c:pt idx="51">
                  <c:v>0.48583873795418137</c:v>
                </c:pt>
                <c:pt idx="52">
                  <c:v>0.43990764459814696</c:v>
                </c:pt>
                <c:pt idx="53">
                  <c:v>0.45695854038136857</c:v>
                </c:pt>
                <c:pt idx="54">
                  <c:v>0.53862983740841153</c:v>
                </c:pt>
                <c:pt idx="55">
                  <c:v>0.6845388936977147</c:v>
                </c:pt>
                <c:pt idx="56">
                  <c:v>0.74648433602095454</c:v>
                </c:pt>
                <c:pt idx="57">
                  <c:v>0.7919149934216887</c:v>
                </c:pt>
                <c:pt idx="58">
                  <c:v>0.81399444188858383</c:v>
                </c:pt>
                <c:pt idx="59">
                  <c:v>0.77333326879114339</c:v>
                </c:pt>
                <c:pt idx="60">
                  <c:v>0.67115711521950272</c:v>
                </c:pt>
                <c:pt idx="61">
                  <c:v>0.60256150692070309</c:v>
                </c:pt>
                <c:pt idx="62">
                  <c:v>0.57902831670281762</c:v>
                </c:pt>
                <c:pt idx="63">
                  <c:v>0.52424403296967348</c:v>
                </c:pt>
                <c:pt idx="64">
                  <c:v>0.50997551159080223</c:v>
                </c:pt>
                <c:pt idx="65">
                  <c:v>0.47844913263087202</c:v>
                </c:pt>
                <c:pt idx="66">
                  <c:v>0.44265991320605547</c:v>
                </c:pt>
                <c:pt idx="67">
                  <c:v>0.4102386707386188</c:v>
                </c:pt>
                <c:pt idx="68">
                  <c:v>0.34540759436785046</c:v>
                </c:pt>
                <c:pt idx="69">
                  <c:v>0.23902728843298351</c:v>
                </c:pt>
                <c:pt idx="70">
                  <c:v>0.17607095905362988</c:v>
                </c:pt>
                <c:pt idx="71">
                  <c:v>0.24357765434826023</c:v>
                </c:pt>
                <c:pt idx="72">
                  <c:v>0.32649295718753052</c:v>
                </c:pt>
                <c:pt idx="73">
                  <c:v>0.41596779290975072</c:v>
                </c:pt>
                <c:pt idx="74">
                  <c:v>0.46990882336892065</c:v>
                </c:pt>
                <c:pt idx="75">
                  <c:v>0.53267172770722948</c:v>
                </c:pt>
                <c:pt idx="76">
                  <c:v>0.58368031524804853</c:v>
                </c:pt>
                <c:pt idx="77">
                  <c:v>0.59258072312227117</c:v>
                </c:pt>
                <c:pt idx="78">
                  <c:v>0.59962199712668163</c:v>
                </c:pt>
                <c:pt idx="79">
                  <c:v>0.61813006905542822</c:v>
                </c:pt>
                <c:pt idx="80">
                  <c:v>0.63122264225696045</c:v>
                </c:pt>
                <c:pt idx="81">
                  <c:v>0.63332081273036767</c:v>
                </c:pt>
                <c:pt idx="82">
                  <c:v>0.6411607524443288</c:v>
                </c:pt>
                <c:pt idx="83">
                  <c:v>0.62250528708168762</c:v>
                </c:pt>
                <c:pt idx="84">
                  <c:v>0.59930783306530255</c:v>
                </c:pt>
                <c:pt idx="85">
                  <c:v>0.55364784409266188</c:v>
                </c:pt>
                <c:pt idx="86">
                  <c:v>0.52455337370166377</c:v>
                </c:pt>
                <c:pt idx="87">
                  <c:v>0.48994107985174257</c:v>
                </c:pt>
                <c:pt idx="88">
                  <c:v>0.42014295869981388</c:v>
                </c:pt>
                <c:pt idx="89">
                  <c:v>0.35799613132429814</c:v>
                </c:pt>
                <c:pt idx="90">
                  <c:v>0.26539472767088063</c:v>
                </c:pt>
                <c:pt idx="91">
                  <c:v>0.17034222438991445</c:v>
                </c:pt>
                <c:pt idx="92">
                  <c:v>-1.5400303759822721E-2</c:v>
                </c:pt>
                <c:pt idx="93">
                  <c:v>-0.33457585759690867</c:v>
                </c:pt>
                <c:pt idx="94">
                  <c:v>-0.59199920259594063</c:v>
                </c:pt>
                <c:pt idx="95">
                  <c:v>-0.58536050139853257</c:v>
                </c:pt>
                <c:pt idx="96">
                  <c:v>-0.60551199093048835</c:v>
                </c:pt>
                <c:pt idx="97">
                  <c:v>-0.62658806809525447</c:v>
                </c:pt>
                <c:pt idx="98">
                  <c:v>-0.614139924075637</c:v>
                </c:pt>
                <c:pt idx="99">
                  <c:v>-0.58734567078928568</c:v>
                </c:pt>
                <c:pt idx="100">
                  <c:v>-0.54373700909827705</c:v>
                </c:pt>
                <c:pt idx="101">
                  <c:v>-0.36804706408568688</c:v>
                </c:pt>
                <c:pt idx="102">
                  <c:v>-0.19841927504404691</c:v>
                </c:pt>
                <c:pt idx="103">
                  <c:v>-0.2823732490400625</c:v>
                </c:pt>
                <c:pt idx="104">
                  <c:v>-0.41058151768621232</c:v>
                </c:pt>
                <c:pt idx="105">
                  <c:v>-0.51281842221866514</c:v>
                </c:pt>
                <c:pt idx="106">
                  <c:v>-0.52998647477322347</c:v>
                </c:pt>
                <c:pt idx="107">
                  <c:v>-0.59586308481025907</c:v>
                </c:pt>
                <c:pt idx="108">
                  <c:v>-0.61093329780038164</c:v>
                </c:pt>
                <c:pt idx="109">
                  <c:v>-0.62140665811164109</c:v>
                </c:pt>
                <c:pt idx="110">
                  <c:v>-0.65947075448736014</c:v>
                </c:pt>
                <c:pt idx="111">
                  <c:v>-0.62589356990368084</c:v>
                </c:pt>
                <c:pt idx="112">
                  <c:v>-0.58031829364477261</c:v>
                </c:pt>
                <c:pt idx="113">
                  <c:v>-0.53684062327303939</c:v>
                </c:pt>
                <c:pt idx="114">
                  <c:v>-0.51262805040324899</c:v>
                </c:pt>
                <c:pt idx="115">
                  <c:v>-0.50487508478633858</c:v>
                </c:pt>
                <c:pt idx="116">
                  <c:v>-0.52974389172107161</c:v>
                </c:pt>
                <c:pt idx="117">
                  <c:v>-0.54915115079025156</c:v>
                </c:pt>
                <c:pt idx="118">
                  <c:v>-0.56703326123517461</c:v>
                </c:pt>
                <c:pt idx="119">
                  <c:v>-0.65750754005136758</c:v>
                </c:pt>
                <c:pt idx="120">
                  <c:v>-0.66884872103259241</c:v>
                </c:pt>
                <c:pt idx="121">
                  <c:v>-0.64904425483452333</c:v>
                </c:pt>
                <c:pt idx="122">
                  <c:v>-0.67658294850723011</c:v>
                </c:pt>
                <c:pt idx="123">
                  <c:v>-0.6680446865069124</c:v>
                </c:pt>
                <c:pt idx="124">
                  <c:v>-0.60743551508289362</c:v>
                </c:pt>
                <c:pt idx="125">
                  <c:v>-0.49446159151793034</c:v>
                </c:pt>
                <c:pt idx="126">
                  <c:v>-0.37320818901929093</c:v>
                </c:pt>
                <c:pt idx="127">
                  <c:v>-0.34929087657696128</c:v>
                </c:pt>
                <c:pt idx="128">
                  <c:v>-0.35416526295089917</c:v>
                </c:pt>
                <c:pt idx="129">
                  <c:v>-0.29546427832043276</c:v>
                </c:pt>
                <c:pt idx="130">
                  <c:v>-0.18690875556626815</c:v>
                </c:pt>
                <c:pt idx="131">
                  <c:v>-8.8689835637354872E-2</c:v>
                </c:pt>
                <c:pt idx="132">
                  <c:v>4.1637828402124856E-2</c:v>
                </c:pt>
                <c:pt idx="133">
                  <c:v>0.19518611551405537</c:v>
                </c:pt>
                <c:pt idx="134">
                  <c:v>0.38040717169233917</c:v>
                </c:pt>
                <c:pt idx="135">
                  <c:v>0.47622288779348854</c:v>
                </c:pt>
                <c:pt idx="136">
                  <c:v>0.52445663483083127</c:v>
                </c:pt>
                <c:pt idx="137">
                  <c:v>0.58230751541746095</c:v>
                </c:pt>
                <c:pt idx="138">
                  <c:v>0.6585892349997805</c:v>
                </c:pt>
                <c:pt idx="139">
                  <c:v>0.71414879957066368</c:v>
                </c:pt>
                <c:pt idx="140">
                  <c:v>0.74760208988433652</c:v>
                </c:pt>
                <c:pt idx="141">
                  <c:v>0.76002357292449541</c:v>
                </c:pt>
                <c:pt idx="142">
                  <c:v>0.77232469527949721</c:v>
                </c:pt>
                <c:pt idx="143">
                  <c:v>0.76828347581129308</c:v>
                </c:pt>
                <c:pt idx="144">
                  <c:v>0.77505588567089012</c:v>
                </c:pt>
                <c:pt idx="145">
                  <c:v>0.81009767522882203</c:v>
                </c:pt>
                <c:pt idx="146">
                  <c:v>0.82541223165938793</c:v>
                </c:pt>
                <c:pt idx="147">
                  <c:v>0.87285528080950781</c:v>
                </c:pt>
                <c:pt idx="148">
                  <c:v>0.89462171320937112</c:v>
                </c:pt>
                <c:pt idx="149">
                  <c:v>0.90274443449166775</c:v>
                </c:pt>
                <c:pt idx="150">
                  <c:v>0.87021972753117383</c:v>
                </c:pt>
                <c:pt idx="151">
                  <c:v>0.83338260511496176</c:v>
                </c:pt>
                <c:pt idx="152">
                  <c:v>0.79346651349930186</c:v>
                </c:pt>
                <c:pt idx="153">
                  <c:v>0.73952668345149064</c:v>
                </c:pt>
                <c:pt idx="154">
                  <c:v>0.70461257249815534</c:v>
                </c:pt>
                <c:pt idx="155">
                  <c:v>0.66802949820980617</c:v>
                </c:pt>
                <c:pt idx="156">
                  <c:v>0.62394330347508509</c:v>
                </c:pt>
                <c:pt idx="157">
                  <c:v>0.5866113998275243</c:v>
                </c:pt>
                <c:pt idx="158">
                  <c:v>0.55761327222153989</c:v>
                </c:pt>
                <c:pt idx="159">
                  <c:v>0.53128852526200521</c:v>
                </c:pt>
                <c:pt idx="160">
                  <c:v>0.51081365393164258</c:v>
                </c:pt>
                <c:pt idx="161">
                  <c:v>0.33701186653250415</c:v>
                </c:pt>
                <c:pt idx="162">
                  <c:v>0.15918884207761291</c:v>
                </c:pt>
                <c:pt idx="163">
                  <c:v>-4.0514585170088213E-2</c:v>
                </c:pt>
                <c:pt idx="164">
                  <c:v>-0.17108328976496145</c:v>
                </c:pt>
                <c:pt idx="165">
                  <c:v>-0.31811485683366847</c:v>
                </c:pt>
                <c:pt idx="166">
                  <c:v>-0.47928532360613119</c:v>
                </c:pt>
                <c:pt idx="167">
                  <c:v>-0.61653671266210763</c:v>
                </c:pt>
                <c:pt idx="168">
                  <c:v>-0.65160194394692694</c:v>
                </c:pt>
                <c:pt idx="169">
                  <c:v>-0.69103440316259435</c:v>
                </c:pt>
                <c:pt idx="170">
                  <c:v>-0.68765889029355198</c:v>
                </c:pt>
                <c:pt idx="171">
                  <c:v>-0.66804680867989186</c:v>
                </c:pt>
                <c:pt idx="172">
                  <c:v>-0.66161395928128963</c:v>
                </c:pt>
                <c:pt idx="173">
                  <c:v>-0.56983740805744032</c:v>
                </c:pt>
                <c:pt idx="174">
                  <c:v>-0.51976018579274985</c:v>
                </c:pt>
                <c:pt idx="175">
                  <c:v>-0.50539356027167426</c:v>
                </c:pt>
                <c:pt idx="176">
                  <c:v>-0.53556876372862483</c:v>
                </c:pt>
                <c:pt idx="177">
                  <c:v>-0.50580897662455548</c:v>
                </c:pt>
                <c:pt idx="178">
                  <c:v>-0.46731112608239361</c:v>
                </c:pt>
                <c:pt idx="179">
                  <c:v>-0.45403712186444639</c:v>
                </c:pt>
                <c:pt idx="180">
                  <c:v>-0.39427185959725708</c:v>
                </c:pt>
                <c:pt idx="181">
                  <c:v>-0.31771366250992783</c:v>
                </c:pt>
                <c:pt idx="182">
                  <c:v>-0.22203048301645792</c:v>
                </c:pt>
                <c:pt idx="183">
                  <c:v>-6.1372252357377623E-2</c:v>
                </c:pt>
                <c:pt idx="184">
                  <c:v>0.14913942068060371</c:v>
                </c:pt>
                <c:pt idx="185">
                  <c:v>0.10243685018642502</c:v>
                </c:pt>
                <c:pt idx="186">
                  <c:v>1.3257009323476201E-2</c:v>
                </c:pt>
                <c:pt idx="187">
                  <c:v>-0.2322756427659067</c:v>
                </c:pt>
                <c:pt idx="188">
                  <c:v>-0.34010511311159125</c:v>
                </c:pt>
                <c:pt idx="189">
                  <c:v>-0.39752220790302212</c:v>
                </c:pt>
                <c:pt idx="190">
                  <c:v>-0.43564038293197438</c:v>
                </c:pt>
                <c:pt idx="191">
                  <c:v>-0.42958537336837244</c:v>
                </c:pt>
                <c:pt idx="192">
                  <c:v>-0.38860635133377025</c:v>
                </c:pt>
                <c:pt idx="193">
                  <c:v>-0.36283558037121788</c:v>
                </c:pt>
                <c:pt idx="194">
                  <c:v>-0.35271055558983888</c:v>
                </c:pt>
                <c:pt idx="195">
                  <c:v>-0.30439397672616986</c:v>
                </c:pt>
                <c:pt idx="196">
                  <c:v>-0.26970084659336174</c:v>
                </c:pt>
                <c:pt idx="197">
                  <c:v>-0.21344206947597597</c:v>
                </c:pt>
                <c:pt idx="198">
                  <c:v>-0.25888463154185237</c:v>
                </c:pt>
                <c:pt idx="199">
                  <c:v>-0.16452167702452367</c:v>
                </c:pt>
                <c:pt idx="200">
                  <c:v>-7.8723896491873432E-2</c:v>
                </c:pt>
                <c:pt idx="201">
                  <c:v>-7.0872676758150704E-2</c:v>
                </c:pt>
                <c:pt idx="202">
                  <c:v>-0.13888635085278256</c:v>
                </c:pt>
                <c:pt idx="203">
                  <c:v>-0.18513259548049657</c:v>
                </c:pt>
                <c:pt idx="204">
                  <c:v>-0.28099147903526417</c:v>
                </c:pt>
                <c:pt idx="205">
                  <c:v>-0.35968447296651357</c:v>
                </c:pt>
                <c:pt idx="206">
                  <c:v>-0.43599117397435805</c:v>
                </c:pt>
                <c:pt idx="207">
                  <c:v>-0.50872409870078661</c:v>
                </c:pt>
                <c:pt idx="208">
                  <c:v>-0.56390023407847156</c:v>
                </c:pt>
                <c:pt idx="209">
                  <c:v>-0.64049378433425441</c:v>
                </c:pt>
                <c:pt idx="210">
                  <c:v>-0.75294153654635421</c:v>
                </c:pt>
                <c:pt idx="211">
                  <c:v>-0.76174779700690565</c:v>
                </c:pt>
                <c:pt idx="212">
                  <c:v>-0.75854708334419341</c:v>
                </c:pt>
                <c:pt idx="213">
                  <c:v>-0.71243496949224427</c:v>
                </c:pt>
                <c:pt idx="214">
                  <c:v>-0.66500063285103528</c:v>
                </c:pt>
                <c:pt idx="215">
                  <c:v>-0.59669487100777763</c:v>
                </c:pt>
                <c:pt idx="216">
                  <c:v>-0.62415068690347808</c:v>
                </c:pt>
                <c:pt idx="217">
                  <c:v>-0.73277138162002964</c:v>
                </c:pt>
                <c:pt idx="218">
                  <c:v>-0.76341522444822163</c:v>
                </c:pt>
                <c:pt idx="219">
                  <c:v>-0.78551267328549368</c:v>
                </c:pt>
                <c:pt idx="220">
                  <c:v>-0.81653376318835658</c:v>
                </c:pt>
                <c:pt idx="221">
                  <c:v>-0.85182427520350545</c:v>
                </c:pt>
                <c:pt idx="222">
                  <c:v>-0.87411960979508563</c:v>
                </c:pt>
                <c:pt idx="223">
                  <c:v>-0.88819850424254221</c:v>
                </c:pt>
                <c:pt idx="224">
                  <c:v>-0.9082687651162773</c:v>
                </c:pt>
                <c:pt idx="225">
                  <c:v>-0.92889215834941963</c:v>
                </c:pt>
                <c:pt idx="226">
                  <c:v>-0.95031291572367527</c:v>
                </c:pt>
                <c:pt idx="227">
                  <c:v>-0.9628514617956625</c:v>
                </c:pt>
                <c:pt idx="228">
                  <c:v>-0.96358434642543012</c:v>
                </c:pt>
                <c:pt idx="229">
                  <c:v>-0.96305826421194352</c:v>
                </c:pt>
                <c:pt idx="230">
                  <c:v>-0.96174929565062328</c:v>
                </c:pt>
                <c:pt idx="231">
                  <c:v>-0.95925948356079949</c:v>
                </c:pt>
                <c:pt idx="232">
                  <c:v>-0.95597874385084181</c:v>
                </c:pt>
                <c:pt idx="233">
                  <c:v>-0.95010806805907755</c:v>
                </c:pt>
                <c:pt idx="234">
                  <c:v>-0.94724434801792057</c:v>
                </c:pt>
                <c:pt idx="235">
                  <c:v>-0.94036243478864356</c:v>
                </c:pt>
                <c:pt idx="236">
                  <c:v>-0.92029799462047546</c:v>
                </c:pt>
                <c:pt idx="237">
                  <c:v>-0.88966415777377561</c:v>
                </c:pt>
                <c:pt idx="238">
                  <c:v>-0.87078371555267464</c:v>
                </c:pt>
                <c:pt idx="239">
                  <c:v>-0.8526771486505238</c:v>
                </c:pt>
                <c:pt idx="240">
                  <c:v>-0.85549458956293256</c:v>
                </c:pt>
                <c:pt idx="241">
                  <c:v>-0.8595707403106787</c:v>
                </c:pt>
                <c:pt idx="242">
                  <c:v>-0.84032534178309393</c:v>
                </c:pt>
                <c:pt idx="243">
                  <c:v>-0.87025199006422815</c:v>
                </c:pt>
                <c:pt idx="244">
                  <c:v>-0.89225927752493361</c:v>
                </c:pt>
                <c:pt idx="245">
                  <c:v>-0.89682189930764089</c:v>
                </c:pt>
                <c:pt idx="246">
                  <c:v>-0.90203786510922257</c:v>
                </c:pt>
                <c:pt idx="247">
                  <c:v>-0.90464321535841663</c:v>
                </c:pt>
                <c:pt idx="248">
                  <c:v>-0.90992127974306669</c:v>
                </c:pt>
                <c:pt idx="249">
                  <c:v>-0.91460950125873364</c:v>
                </c:pt>
                <c:pt idx="250">
                  <c:v>-0.91065186563269984</c:v>
                </c:pt>
                <c:pt idx="251">
                  <c:v>-0.91068385016847753</c:v>
                </c:pt>
                <c:pt idx="252">
                  <c:v>-0.90293769929835677</c:v>
                </c:pt>
                <c:pt idx="253">
                  <c:v>-0.89925352766231159</c:v>
                </c:pt>
                <c:pt idx="254">
                  <c:v>-0.89642471415498071</c:v>
                </c:pt>
                <c:pt idx="255">
                  <c:v>-0.89149324615390668</c:v>
                </c:pt>
                <c:pt idx="256">
                  <c:v>-0.87825493127490162</c:v>
                </c:pt>
                <c:pt idx="257">
                  <c:v>-0.87975299208365065</c:v>
                </c:pt>
                <c:pt idx="258">
                  <c:v>-0.8716364936196298</c:v>
                </c:pt>
                <c:pt idx="259">
                  <c:v>-0.8627381309949006</c:v>
                </c:pt>
                <c:pt idx="260">
                  <c:v>-0.85455538832589062</c:v>
                </c:pt>
                <c:pt idx="261">
                  <c:v>-0.83264100294395071</c:v>
                </c:pt>
                <c:pt idx="262">
                  <c:v>-0.79015944752639145</c:v>
                </c:pt>
                <c:pt idx="263">
                  <c:v>-0.64349111026584493</c:v>
                </c:pt>
                <c:pt idx="264">
                  <c:v>-0.34837199984509798</c:v>
                </c:pt>
                <c:pt idx="265">
                  <c:v>9.3735999576631271E-2</c:v>
                </c:pt>
                <c:pt idx="266">
                  <c:v>0.33842438164223693</c:v>
                </c:pt>
                <c:pt idx="267">
                  <c:v>0.5062692345792279</c:v>
                </c:pt>
                <c:pt idx="268">
                  <c:v>0.67235244789521131</c:v>
                </c:pt>
                <c:pt idx="269">
                  <c:v>0.66724197207386327</c:v>
                </c:pt>
                <c:pt idx="270">
                  <c:v>0.6718312233814977</c:v>
                </c:pt>
                <c:pt idx="271">
                  <c:v>0.68149683452479215</c:v>
                </c:pt>
                <c:pt idx="272">
                  <c:v>0.66509502547096633</c:v>
                </c:pt>
                <c:pt idx="273">
                  <c:v>0.66242739136476569</c:v>
                </c:pt>
                <c:pt idx="274">
                  <c:v>0.64661189179559686</c:v>
                </c:pt>
                <c:pt idx="275">
                  <c:v>0.5727674462222907</c:v>
                </c:pt>
                <c:pt idx="276">
                  <c:v>0.48224460980806688</c:v>
                </c:pt>
                <c:pt idx="277">
                  <c:v>0.55085464074666257</c:v>
                </c:pt>
                <c:pt idx="278">
                  <c:v>0.51372647558988804</c:v>
                </c:pt>
                <c:pt idx="279">
                  <c:v>0.54863144868814295</c:v>
                </c:pt>
                <c:pt idx="280">
                  <c:v>0.60506806607964125</c:v>
                </c:pt>
                <c:pt idx="281">
                  <c:v>0.58023864912191758</c:v>
                </c:pt>
                <c:pt idx="282">
                  <c:v>0.53397438328450764</c:v>
                </c:pt>
                <c:pt idx="283">
                  <c:v>0.56243375686784258</c:v>
                </c:pt>
                <c:pt idx="284">
                  <c:v>0.56425233763782168</c:v>
                </c:pt>
                <c:pt idx="285">
                  <c:v>0.53046389933027749</c:v>
                </c:pt>
                <c:pt idx="286">
                  <c:v>0.40206221903152767</c:v>
                </c:pt>
                <c:pt idx="287">
                  <c:v>-7.3687807933179902E-2</c:v>
                </c:pt>
                <c:pt idx="288">
                  <c:v>-0.36043962077310626</c:v>
                </c:pt>
                <c:pt idx="289">
                  <c:v>-0.50664823453012042</c:v>
                </c:pt>
                <c:pt idx="290">
                  <c:v>-0.57967945888986971</c:v>
                </c:pt>
                <c:pt idx="291">
                  <c:v>-0.63758910071479769</c:v>
                </c:pt>
                <c:pt idx="292">
                  <c:v>-0.66160519373346405</c:v>
                </c:pt>
                <c:pt idx="293">
                  <c:v>-0.67810811308770214</c:v>
                </c:pt>
                <c:pt idx="294">
                  <c:v>-0.69204162190193053</c:v>
                </c:pt>
                <c:pt idx="295">
                  <c:v>-0.71342469075216253</c:v>
                </c:pt>
                <c:pt idx="296">
                  <c:v>-0.73501994355755362</c:v>
                </c:pt>
                <c:pt idx="297">
                  <c:v>-0.73440862461917589</c:v>
                </c:pt>
                <c:pt idx="298">
                  <c:v>-0.73711150754001065</c:v>
                </c:pt>
                <c:pt idx="299">
                  <c:v>-0.73910185711190168</c:v>
                </c:pt>
                <c:pt idx="300">
                  <c:v>-0.73192018250923563</c:v>
                </c:pt>
                <c:pt idx="301">
                  <c:v>-0.71784456043452172</c:v>
                </c:pt>
                <c:pt idx="302">
                  <c:v>-0.69189344679938403</c:v>
                </c:pt>
                <c:pt idx="303">
                  <c:v>-0.69451985722324161</c:v>
                </c:pt>
                <c:pt idx="304">
                  <c:v>-0.66665767656630237</c:v>
                </c:pt>
                <c:pt idx="305">
                  <c:v>-0.64737628456899265</c:v>
                </c:pt>
                <c:pt idx="306">
                  <c:v>-0.6243866522435042</c:v>
                </c:pt>
                <c:pt idx="307">
                  <c:v>-0.53034990601081189</c:v>
                </c:pt>
                <c:pt idx="308">
                  <c:v>-0.35538592721314805</c:v>
                </c:pt>
                <c:pt idx="309">
                  <c:v>-4.9128628957157E-2</c:v>
                </c:pt>
                <c:pt idx="310">
                  <c:v>0.13452442433040981</c:v>
                </c:pt>
                <c:pt idx="311">
                  <c:v>0.14513901608283195</c:v>
                </c:pt>
                <c:pt idx="312">
                  <c:v>-1.3917813864459229E-2</c:v>
                </c:pt>
                <c:pt idx="313">
                  <c:v>-0.16033671921923487</c:v>
                </c:pt>
                <c:pt idx="314">
                  <c:v>-0.10237459447132707</c:v>
                </c:pt>
                <c:pt idx="315">
                  <c:v>-2.180094792593297E-2</c:v>
                </c:pt>
                <c:pt idx="316">
                  <c:v>9.9595261286015063E-2</c:v>
                </c:pt>
                <c:pt idx="317">
                  <c:v>0.17656429849973032</c:v>
                </c:pt>
                <c:pt idx="318">
                  <c:v>0.24579322714577495</c:v>
                </c:pt>
                <c:pt idx="319">
                  <c:v>0.26938660289877797</c:v>
                </c:pt>
                <c:pt idx="320">
                  <c:v>0.29040324613499086</c:v>
                </c:pt>
                <c:pt idx="321">
                  <c:v>0.31470756864982374</c:v>
                </c:pt>
                <c:pt idx="322">
                  <c:v>0.36246695719968436</c:v>
                </c:pt>
                <c:pt idx="323">
                  <c:v>0.30736259413832917</c:v>
                </c:pt>
                <c:pt idx="324">
                  <c:v>0.26853830170400594</c:v>
                </c:pt>
                <c:pt idx="325">
                  <c:v>0.32142598635768294</c:v>
                </c:pt>
                <c:pt idx="326">
                  <c:v>0.20092106835307139</c:v>
                </c:pt>
                <c:pt idx="327">
                  <c:v>1.4652416232797547E-2</c:v>
                </c:pt>
                <c:pt idx="328">
                  <c:v>-0.13873991127476121</c:v>
                </c:pt>
                <c:pt idx="329">
                  <c:v>-0.12351265255463555</c:v>
                </c:pt>
                <c:pt idx="330">
                  <c:v>-0.24379557911292773</c:v>
                </c:pt>
                <c:pt idx="331">
                  <c:v>-0.317916675981885</c:v>
                </c:pt>
                <c:pt idx="332">
                  <c:v>-0.33472143248227182</c:v>
                </c:pt>
                <c:pt idx="333">
                  <c:v>-0.47780202220746493</c:v>
                </c:pt>
                <c:pt idx="334">
                  <c:v>-0.60977974220566911</c:v>
                </c:pt>
                <c:pt idx="335">
                  <c:v>-0.68807174205609101</c:v>
                </c:pt>
                <c:pt idx="336">
                  <c:v>-0.76005127626914837</c:v>
                </c:pt>
                <c:pt idx="337">
                  <c:v>-0.79958904385336049</c:v>
                </c:pt>
                <c:pt idx="338">
                  <c:v>-0.82774657981554378</c:v>
                </c:pt>
                <c:pt idx="339">
                  <c:v>-0.81656655612100137</c:v>
                </c:pt>
                <c:pt idx="340">
                  <c:v>-0.82742036615504044</c:v>
                </c:pt>
                <c:pt idx="341">
                  <c:v>-0.81485588713183565</c:v>
                </c:pt>
                <c:pt idx="342">
                  <c:v>-0.83013113754846923</c:v>
                </c:pt>
                <c:pt idx="343">
                  <c:v>-0.8342163194819564</c:v>
                </c:pt>
                <c:pt idx="344">
                  <c:v>-0.85169931118732378</c:v>
                </c:pt>
                <c:pt idx="345">
                  <c:v>-0.79625961939346757</c:v>
                </c:pt>
                <c:pt idx="346">
                  <c:v>-0.77517363688917784</c:v>
                </c:pt>
                <c:pt idx="347">
                  <c:v>-0.77352529721659136</c:v>
                </c:pt>
                <c:pt idx="348">
                  <c:v>-0.74081379442419049</c:v>
                </c:pt>
                <c:pt idx="349">
                  <c:v>-0.68511604408264049</c:v>
                </c:pt>
                <c:pt idx="350">
                  <c:v>-0.63684299630430885</c:v>
                </c:pt>
                <c:pt idx="351">
                  <c:v>-0.6221422782098045</c:v>
                </c:pt>
                <c:pt idx="352">
                  <c:v>-0.58447299606494141</c:v>
                </c:pt>
                <c:pt idx="353">
                  <c:v>-0.516275778074331</c:v>
                </c:pt>
                <c:pt idx="354">
                  <c:v>-0.38653015141737657</c:v>
                </c:pt>
                <c:pt idx="355">
                  <c:v>-0.17927288070251221</c:v>
                </c:pt>
                <c:pt idx="356">
                  <c:v>2.9447877940904213E-2</c:v>
                </c:pt>
                <c:pt idx="357">
                  <c:v>0.19679894283500429</c:v>
                </c:pt>
                <c:pt idx="358">
                  <c:v>0.362312964201989</c:v>
                </c:pt>
                <c:pt idx="359">
                  <c:v>0.4958381146330848</c:v>
                </c:pt>
                <c:pt idx="360">
                  <c:v>0.57899214807591859</c:v>
                </c:pt>
                <c:pt idx="361">
                  <c:v>0.62871960496969381</c:v>
                </c:pt>
                <c:pt idx="362">
                  <c:v>0.59961199088712358</c:v>
                </c:pt>
                <c:pt idx="363">
                  <c:v>0.51702935910462966</c:v>
                </c:pt>
                <c:pt idx="364">
                  <c:v>0.46454497708829035</c:v>
                </c:pt>
                <c:pt idx="365">
                  <c:v>0.35547574265473952</c:v>
                </c:pt>
                <c:pt idx="366">
                  <c:v>0.29899359041648554</c:v>
                </c:pt>
                <c:pt idx="367">
                  <c:v>0.11045761662269496</c:v>
                </c:pt>
                <c:pt idx="368">
                  <c:v>-6.7932027129679971E-3</c:v>
                </c:pt>
                <c:pt idx="369">
                  <c:v>-0.15251471578814593</c:v>
                </c:pt>
                <c:pt idx="370">
                  <c:v>-0.17769599256856394</c:v>
                </c:pt>
                <c:pt idx="371">
                  <c:v>-0.25158943582507282</c:v>
                </c:pt>
                <c:pt idx="372">
                  <c:v>-0.29891968693602788</c:v>
                </c:pt>
                <c:pt idx="373">
                  <c:v>-0.42108876615054713</c:v>
                </c:pt>
                <c:pt idx="374">
                  <c:v>-0.41481041565084292</c:v>
                </c:pt>
                <c:pt idx="375">
                  <c:v>-0.45987197817800024</c:v>
                </c:pt>
                <c:pt idx="376">
                  <c:v>-0.57978088013688345</c:v>
                </c:pt>
                <c:pt idx="377">
                  <c:v>-0.65118008936479421</c:v>
                </c:pt>
                <c:pt idx="378">
                  <c:v>-0.67692731838114284</c:v>
                </c:pt>
                <c:pt idx="379">
                  <c:v>-0.64309613036665125</c:v>
                </c:pt>
                <c:pt idx="380">
                  <c:v>-0.6064638324877758</c:v>
                </c:pt>
                <c:pt idx="381">
                  <c:v>-0.55950340688161249</c:v>
                </c:pt>
                <c:pt idx="382">
                  <c:v>-0.51738520919060416</c:v>
                </c:pt>
                <c:pt idx="383">
                  <c:v>-0.49978812233382885</c:v>
                </c:pt>
                <c:pt idx="384">
                  <c:v>-0.46051497603882202</c:v>
                </c:pt>
                <c:pt idx="385">
                  <c:v>-0.42879142602704418</c:v>
                </c:pt>
                <c:pt idx="386">
                  <c:v>-0.42083000853015895</c:v>
                </c:pt>
                <c:pt idx="387">
                  <c:v>-0.4402573438827726</c:v>
                </c:pt>
                <c:pt idx="388">
                  <c:v>-0.46524647725598389</c:v>
                </c:pt>
                <c:pt idx="389">
                  <c:v>-0.44026775256921363</c:v>
                </c:pt>
                <c:pt idx="390">
                  <c:v>-0.44496010666720398</c:v>
                </c:pt>
                <c:pt idx="391">
                  <c:v>-0.46622649560501328</c:v>
                </c:pt>
                <c:pt idx="392">
                  <c:v>-0.46285768631323848</c:v>
                </c:pt>
                <c:pt idx="393">
                  <c:v>-0.48732712821961993</c:v>
                </c:pt>
                <c:pt idx="394">
                  <c:v>-0.54571421048703761</c:v>
                </c:pt>
                <c:pt idx="395">
                  <c:v>-0.58982948969199001</c:v>
                </c:pt>
                <c:pt idx="396">
                  <c:v>-0.58060334193036145</c:v>
                </c:pt>
                <c:pt idx="397">
                  <c:v>-0.5901988784671266</c:v>
                </c:pt>
                <c:pt idx="398">
                  <c:v>-0.597868464317036</c:v>
                </c:pt>
                <c:pt idx="399">
                  <c:v>-0.57401476354865177</c:v>
                </c:pt>
                <c:pt idx="400">
                  <c:v>-0.53795868407826097</c:v>
                </c:pt>
                <c:pt idx="401">
                  <c:v>-0.49879394020043544</c:v>
                </c:pt>
                <c:pt idx="402">
                  <c:v>-0.47755796075619644</c:v>
                </c:pt>
                <c:pt idx="403">
                  <c:v>-0.47364051594316181</c:v>
                </c:pt>
                <c:pt idx="404">
                  <c:v>-0.38532630118036743</c:v>
                </c:pt>
                <c:pt idx="405">
                  <c:v>-0.12981463647734981</c:v>
                </c:pt>
                <c:pt idx="406">
                  <c:v>-6.1810876966827792E-2</c:v>
                </c:pt>
                <c:pt idx="407">
                  <c:v>-0.17982707736994802</c:v>
                </c:pt>
                <c:pt idx="408">
                  <c:v>-0.29401287335395127</c:v>
                </c:pt>
                <c:pt idx="409">
                  <c:v>-0.42352629601992764</c:v>
                </c:pt>
                <c:pt idx="410">
                  <c:v>-0.49963680674044514</c:v>
                </c:pt>
                <c:pt idx="411">
                  <c:v>-0.6153524052660867</c:v>
                </c:pt>
                <c:pt idx="412">
                  <c:v>-0.62188272787586352</c:v>
                </c:pt>
                <c:pt idx="413">
                  <c:v>-0.60489244517566676</c:v>
                </c:pt>
                <c:pt idx="414">
                  <c:v>-0.56781762659218449</c:v>
                </c:pt>
                <c:pt idx="415">
                  <c:v>-0.54945244616376232</c:v>
                </c:pt>
                <c:pt idx="416">
                  <c:v>-0.50555232451897048</c:v>
                </c:pt>
                <c:pt idx="417">
                  <c:v>-0.5614678770734236</c:v>
                </c:pt>
                <c:pt idx="418">
                  <c:v>-0.58526694187339623</c:v>
                </c:pt>
                <c:pt idx="419">
                  <c:v>-0.58941110736151359</c:v>
                </c:pt>
                <c:pt idx="420">
                  <c:v>-0.55313445799337524</c:v>
                </c:pt>
                <c:pt idx="421">
                  <c:v>-0.53370991137571655</c:v>
                </c:pt>
                <c:pt idx="422">
                  <c:v>-0.49363441804218333</c:v>
                </c:pt>
                <c:pt idx="423">
                  <c:v>-0.45299743057675229</c:v>
                </c:pt>
                <c:pt idx="424">
                  <c:v>-0.37550727032122938</c:v>
                </c:pt>
                <c:pt idx="425">
                  <c:v>-0.29217342821632469</c:v>
                </c:pt>
                <c:pt idx="426">
                  <c:v>-0.21886500040254214</c:v>
                </c:pt>
                <c:pt idx="427">
                  <c:v>-0.15799664932786686</c:v>
                </c:pt>
                <c:pt idx="428">
                  <c:v>-7.1184109802174045E-2</c:v>
                </c:pt>
                <c:pt idx="429">
                  <c:v>1.8038338237832983E-2</c:v>
                </c:pt>
                <c:pt idx="430">
                  <c:v>5.4933243388641438E-2</c:v>
                </c:pt>
                <c:pt idx="431">
                  <c:v>-8.216302005290653E-2</c:v>
                </c:pt>
                <c:pt idx="432">
                  <c:v>-0.19367834684007373</c:v>
                </c:pt>
                <c:pt idx="433">
                  <c:v>-0.36376915199999088</c:v>
                </c:pt>
                <c:pt idx="434">
                  <c:v>-0.46703869914481677</c:v>
                </c:pt>
                <c:pt idx="435">
                  <c:v>-0.54123597710441562</c:v>
                </c:pt>
                <c:pt idx="436">
                  <c:v>-0.63786655056476471</c:v>
                </c:pt>
                <c:pt idx="437">
                  <c:v>-0.73222292759846863</c:v>
                </c:pt>
                <c:pt idx="438">
                  <c:v>-0.7376248042698319</c:v>
                </c:pt>
                <c:pt idx="439">
                  <c:v>-0.69492250493115448</c:v>
                </c:pt>
                <c:pt idx="440">
                  <c:v>-0.65914442753142166</c:v>
                </c:pt>
                <c:pt idx="441">
                  <c:v>-0.52615947017899012</c:v>
                </c:pt>
                <c:pt idx="442">
                  <c:v>-0.51061372386183057</c:v>
                </c:pt>
                <c:pt idx="443">
                  <c:v>-0.42877146005982225</c:v>
                </c:pt>
                <c:pt idx="444">
                  <c:v>-0.38009235363237132</c:v>
                </c:pt>
                <c:pt idx="445">
                  <c:v>-0.31709763801779722</c:v>
                </c:pt>
                <c:pt idx="446">
                  <c:v>-0.25898601859643183</c:v>
                </c:pt>
                <c:pt idx="447">
                  <c:v>-0.16599727846515194</c:v>
                </c:pt>
                <c:pt idx="448">
                  <c:v>-8.0987356127032728E-2</c:v>
                </c:pt>
                <c:pt idx="449">
                  <c:v>0.16128158550123686</c:v>
                </c:pt>
                <c:pt idx="450">
                  <c:v>0.29485067428356987</c:v>
                </c:pt>
                <c:pt idx="451">
                  <c:v>0.3799136695634594</c:v>
                </c:pt>
                <c:pt idx="452">
                  <c:v>0.52499403019138002</c:v>
                </c:pt>
                <c:pt idx="453">
                  <c:v>0.57756638869651522</c:v>
                </c:pt>
                <c:pt idx="454">
                  <c:v>0.58487916824127228</c:v>
                </c:pt>
                <c:pt idx="455">
                  <c:v>0.61529169030712461</c:v>
                </c:pt>
                <c:pt idx="456">
                  <c:v>0.64205276799445321</c:v>
                </c:pt>
                <c:pt idx="457">
                  <c:v>0.69467064614425911</c:v>
                </c:pt>
                <c:pt idx="458">
                  <c:v>0.76893976377161122</c:v>
                </c:pt>
                <c:pt idx="459">
                  <c:v>0.81298757595312021</c:v>
                </c:pt>
                <c:pt idx="460">
                  <c:v>0.83400637948423151</c:v>
                </c:pt>
                <c:pt idx="461">
                  <c:v>0.85931428236806462</c:v>
                </c:pt>
                <c:pt idx="462">
                  <c:v>0.90140506714280244</c:v>
                </c:pt>
                <c:pt idx="463">
                  <c:v>0.91079123082098046</c:v>
                </c:pt>
                <c:pt idx="464">
                  <c:v>0.91526742789549587</c:v>
                </c:pt>
                <c:pt idx="465">
                  <c:v>0.90916211397560276</c:v>
                </c:pt>
                <c:pt idx="466">
                  <c:v>0.87136085634179306</c:v>
                </c:pt>
                <c:pt idx="467">
                  <c:v>0.83392964987547591</c:v>
                </c:pt>
                <c:pt idx="468">
                  <c:v>0.7712980192631097</c:v>
                </c:pt>
                <c:pt idx="469">
                  <c:v>0.56605546731412071</c:v>
                </c:pt>
                <c:pt idx="470">
                  <c:v>0.37749794137017395</c:v>
                </c:pt>
                <c:pt idx="471">
                  <c:v>0.11332569840709926</c:v>
                </c:pt>
                <c:pt idx="472">
                  <c:v>-0.12263291534387492</c:v>
                </c:pt>
                <c:pt idx="473">
                  <c:v>-0.25650926308385125</c:v>
                </c:pt>
                <c:pt idx="474">
                  <c:v>-0.37961515221872644</c:v>
                </c:pt>
                <c:pt idx="475">
                  <c:v>-0.45069352598672524</c:v>
                </c:pt>
                <c:pt idx="476">
                  <c:v>-0.51631821551492596</c:v>
                </c:pt>
                <c:pt idx="477">
                  <c:v>-0.58148689415504351</c:v>
                </c:pt>
                <c:pt idx="478">
                  <c:v>-0.56633632950802726</c:v>
                </c:pt>
                <c:pt idx="479">
                  <c:v>-0.63152285799889873</c:v>
                </c:pt>
                <c:pt idx="480">
                  <c:v>-0.68796162151074969</c:v>
                </c:pt>
                <c:pt idx="481">
                  <c:v>-0.71400419877401078</c:v>
                </c:pt>
                <c:pt idx="482">
                  <c:v>-0.73027505911578705</c:v>
                </c:pt>
                <c:pt idx="483">
                  <c:v>-0.75849625068893423</c:v>
                </c:pt>
                <c:pt idx="484">
                  <c:v>-0.7718120094809866</c:v>
                </c:pt>
                <c:pt idx="485">
                  <c:v>-0.7770649449528495</c:v>
                </c:pt>
                <c:pt idx="486">
                  <c:v>-0.74954717176015218</c:v>
                </c:pt>
                <c:pt idx="487">
                  <c:v>-0.71717822597521486</c:v>
                </c:pt>
                <c:pt idx="488">
                  <c:v>-0.66477246906913512</c:v>
                </c:pt>
                <c:pt idx="489">
                  <c:v>-0.61265849532078698</c:v>
                </c:pt>
                <c:pt idx="490">
                  <c:v>-0.47457674086831342</c:v>
                </c:pt>
                <c:pt idx="491">
                  <c:v>-0.33484793646109917</c:v>
                </c:pt>
                <c:pt idx="492">
                  <c:v>-0.16434273239186187</c:v>
                </c:pt>
                <c:pt idx="493">
                  <c:v>0.16169500614748591</c:v>
                </c:pt>
                <c:pt idx="494">
                  <c:v>0.45245144524963798</c:v>
                </c:pt>
                <c:pt idx="495">
                  <c:v>0.53471228660838055</c:v>
                </c:pt>
                <c:pt idx="496">
                  <c:v>0.60402094411549501</c:v>
                </c:pt>
                <c:pt idx="497">
                  <c:v>0.63190175837181428</c:v>
                </c:pt>
                <c:pt idx="498">
                  <c:v>0.62220574613620461</c:v>
                </c:pt>
                <c:pt idx="499">
                  <c:v>0.5952039213126864</c:v>
                </c:pt>
                <c:pt idx="500">
                  <c:v>0.54950628936447998</c:v>
                </c:pt>
                <c:pt idx="501">
                  <c:v>0.41050809247778758</c:v>
                </c:pt>
                <c:pt idx="502">
                  <c:v>0.25466759360275348</c:v>
                </c:pt>
                <c:pt idx="503">
                  <c:v>0.24226098605379554</c:v>
                </c:pt>
                <c:pt idx="504">
                  <c:v>0.51775229397273026</c:v>
                </c:pt>
                <c:pt idx="505">
                  <c:v>0.5413982155874516</c:v>
                </c:pt>
                <c:pt idx="506">
                  <c:v>0.57948563217121762</c:v>
                </c:pt>
                <c:pt idx="507">
                  <c:v>0.63454108691564592</c:v>
                </c:pt>
                <c:pt idx="508">
                  <c:v>0.66225559864000394</c:v>
                </c:pt>
                <c:pt idx="509">
                  <c:v>0.6704352573091007</c:v>
                </c:pt>
                <c:pt idx="510">
                  <c:v>0.68689403876535515</c:v>
                </c:pt>
                <c:pt idx="511">
                  <c:v>0.63239262912343763</c:v>
                </c:pt>
                <c:pt idx="512">
                  <c:v>0.61562688233849006</c:v>
                </c:pt>
                <c:pt idx="513">
                  <c:v>0.62417554431433964</c:v>
                </c:pt>
                <c:pt idx="514">
                  <c:v>0.60779145562099202</c:v>
                </c:pt>
                <c:pt idx="515">
                  <c:v>0.58177143716240565</c:v>
                </c:pt>
                <c:pt idx="516">
                  <c:v>0.54454664412851495</c:v>
                </c:pt>
                <c:pt idx="517">
                  <c:v>0.53021201733671297</c:v>
                </c:pt>
                <c:pt idx="518">
                  <c:v>0.47099363178358572</c:v>
                </c:pt>
                <c:pt idx="519">
                  <c:v>0.40722794696711384</c:v>
                </c:pt>
                <c:pt idx="520">
                  <c:v>0.36159549888376818</c:v>
                </c:pt>
                <c:pt idx="521">
                  <c:v>0.32936998022457148</c:v>
                </c:pt>
                <c:pt idx="522">
                  <c:v>0.29088566688265</c:v>
                </c:pt>
                <c:pt idx="523">
                  <c:v>0.28406245437110567</c:v>
                </c:pt>
                <c:pt idx="524">
                  <c:v>0.23634483004695286</c:v>
                </c:pt>
                <c:pt idx="525">
                  <c:v>0.11126514142323748</c:v>
                </c:pt>
                <c:pt idx="526">
                  <c:v>-2.2098110701418611E-2</c:v>
                </c:pt>
                <c:pt idx="527">
                  <c:v>-0.15906143411265053</c:v>
                </c:pt>
                <c:pt idx="528">
                  <c:v>-0.15664230199909826</c:v>
                </c:pt>
                <c:pt idx="529">
                  <c:v>-0.18518934350797808</c:v>
                </c:pt>
                <c:pt idx="530">
                  <c:v>-0.15104322791757321</c:v>
                </c:pt>
                <c:pt idx="531">
                  <c:v>-0.21993177320454657</c:v>
                </c:pt>
                <c:pt idx="532">
                  <c:v>-0.35474098460668857</c:v>
                </c:pt>
                <c:pt idx="533">
                  <c:v>-0.20721204976252203</c:v>
                </c:pt>
                <c:pt idx="534">
                  <c:v>-6.5479322800620771E-2</c:v>
                </c:pt>
                <c:pt idx="535">
                  <c:v>6.6028057548878999E-2</c:v>
                </c:pt>
                <c:pt idx="536">
                  <c:v>0.21589074456050253</c:v>
                </c:pt>
                <c:pt idx="537">
                  <c:v>0.4301447811169925</c:v>
                </c:pt>
                <c:pt idx="538">
                  <c:v>0.62518761382282495</c:v>
                </c:pt>
                <c:pt idx="539">
                  <c:v>0.71462532481558882</c:v>
                </c:pt>
                <c:pt idx="540">
                  <c:v>0.72388282950801264</c:v>
                </c:pt>
                <c:pt idx="541">
                  <c:v>0.6500434608767357</c:v>
                </c:pt>
                <c:pt idx="542">
                  <c:v>0.6454035608337314</c:v>
                </c:pt>
                <c:pt idx="543">
                  <c:v>0.64245020134277364</c:v>
                </c:pt>
                <c:pt idx="544">
                  <c:v>0.6494375849545897</c:v>
                </c:pt>
                <c:pt idx="545">
                  <c:v>0.69531413459095559</c:v>
                </c:pt>
                <c:pt idx="546">
                  <c:v>0.70970947250017702</c:v>
                </c:pt>
                <c:pt idx="547">
                  <c:v>0.74018967081376463</c:v>
                </c:pt>
                <c:pt idx="548">
                  <c:v>0.77078475479145669</c:v>
                </c:pt>
                <c:pt idx="549">
                  <c:v>0.77633893101797824</c:v>
                </c:pt>
                <c:pt idx="550">
                  <c:v>0.78188888787221456</c:v>
                </c:pt>
                <c:pt idx="551">
                  <c:v>0.77033145652619195</c:v>
                </c:pt>
                <c:pt idx="552">
                  <c:v>0.71247002204193466</c:v>
                </c:pt>
                <c:pt idx="553">
                  <c:v>0.65212727080566424</c:v>
                </c:pt>
                <c:pt idx="554">
                  <c:v>0.5249444766441469</c:v>
                </c:pt>
                <c:pt idx="555">
                  <c:v>0.26086346095907503</c:v>
                </c:pt>
                <c:pt idx="556">
                  <c:v>4.2944514576655865E-2</c:v>
                </c:pt>
                <c:pt idx="557">
                  <c:v>-0.26224585828104624</c:v>
                </c:pt>
                <c:pt idx="558">
                  <c:v>-0.43854941123662838</c:v>
                </c:pt>
                <c:pt idx="559">
                  <c:v>-0.49686755097985863</c:v>
                </c:pt>
                <c:pt idx="560">
                  <c:v>-0.56689006923008689</c:v>
                </c:pt>
                <c:pt idx="561">
                  <c:v>-0.5873564305439315</c:v>
                </c:pt>
                <c:pt idx="562">
                  <c:v>-0.54289330924392731</c:v>
                </c:pt>
                <c:pt idx="563">
                  <c:v>-0.42571115567295192</c:v>
                </c:pt>
                <c:pt idx="564">
                  <c:v>-0.37664949982702528</c:v>
                </c:pt>
                <c:pt idx="565">
                  <c:v>-0.32176988852079658</c:v>
                </c:pt>
                <c:pt idx="566">
                  <c:v>-0.37978624805199107</c:v>
                </c:pt>
                <c:pt idx="567">
                  <c:v>-0.44955100506154683</c:v>
                </c:pt>
                <c:pt idx="568">
                  <c:v>-0.44117501855960806</c:v>
                </c:pt>
                <c:pt idx="569">
                  <c:v>-0.42238501941985368</c:v>
                </c:pt>
                <c:pt idx="570">
                  <c:v>-0.4235114713542717</c:v>
                </c:pt>
                <c:pt idx="571">
                  <c:v>-0.41931023509626164</c:v>
                </c:pt>
                <c:pt idx="572">
                  <c:v>-0.45939237389455995</c:v>
                </c:pt>
                <c:pt idx="573">
                  <c:v>-0.47137295422449976</c:v>
                </c:pt>
                <c:pt idx="574">
                  <c:v>-0.48030937961034437</c:v>
                </c:pt>
                <c:pt idx="575">
                  <c:v>-0.43749575119761974</c:v>
                </c:pt>
                <c:pt idx="576">
                  <c:v>-0.42222346500593438</c:v>
                </c:pt>
                <c:pt idx="577">
                  <c:v>-0.42826077123095696</c:v>
                </c:pt>
                <c:pt idx="578">
                  <c:v>-0.41461759261594738</c:v>
                </c:pt>
                <c:pt idx="579">
                  <c:v>-0.39064873407582323</c:v>
                </c:pt>
                <c:pt idx="580">
                  <c:v>-0.35165160102152976</c:v>
                </c:pt>
                <c:pt idx="581">
                  <c:v>-0.34411124611034644</c:v>
                </c:pt>
                <c:pt idx="582">
                  <c:v>-0.32370620521169241</c:v>
                </c:pt>
                <c:pt idx="583">
                  <c:v>-0.31491673237703838</c:v>
                </c:pt>
                <c:pt idx="584">
                  <c:v>-0.31018092927759644</c:v>
                </c:pt>
                <c:pt idx="585">
                  <c:v>-0.30535260660552932</c:v>
                </c:pt>
                <c:pt idx="586">
                  <c:v>-0.24734049501391844</c:v>
                </c:pt>
                <c:pt idx="587">
                  <c:v>-0.1542805505048109</c:v>
                </c:pt>
                <c:pt idx="588">
                  <c:v>-2.5536882036812248E-2</c:v>
                </c:pt>
                <c:pt idx="589">
                  <c:v>3.5482700622618012E-2</c:v>
                </c:pt>
                <c:pt idx="590">
                  <c:v>3.3743451917995673E-2</c:v>
                </c:pt>
                <c:pt idx="591">
                  <c:v>3.89940778827082E-2</c:v>
                </c:pt>
                <c:pt idx="592">
                  <c:v>3.1981951523748602E-2</c:v>
                </c:pt>
                <c:pt idx="593">
                  <c:v>1.9142298629917315E-2</c:v>
                </c:pt>
                <c:pt idx="594">
                  <c:v>0.19331441460869572</c:v>
                </c:pt>
                <c:pt idx="595">
                  <c:v>0.35297959626876685</c:v>
                </c:pt>
                <c:pt idx="596">
                  <c:v>0.47522774824956798</c:v>
                </c:pt>
                <c:pt idx="597">
                  <c:v>0.35857114984132465</c:v>
                </c:pt>
                <c:pt idx="598">
                  <c:v>0.21806380552290858</c:v>
                </c:pt>
                <c:pt idx="599">
                  <c:v>0.11003080445652492</c:v>
                </c:pt>
                <c:pt idx="600">
                  <c:v>2.4718363822814872E-2</c:v>
                </c:pt>
                <c:pt idx="601">
                  <c:v>-0.12243482862889352</c:v>
                </c:pt>
                <c:pt idx="602">
                  <c:v>-6.5697048545933973E-2</c:v>
                </c:pt>
                <c:pt idx="603">
                  <c:v>-0.15689721402472542</c:v>
                </c:pt>
                <c:pt idx="604">
                  <c:v>-0.20515111277773521</c:v>
                </c:pt>
                <c:pt idx="605">
                  <c:v>-0.27909619460359625</c:v>
                </c:pt>
                <c:pt idx="606">
                  <c:v>-0.38263736932900516</c:v>
                </c:pt>
                <c:pt idx="607">
                  <c:v>-0.47123238128168182</c:v>
                </c:pt>
                <c:pt idx="608">
                  <c:v>-0.54062640854413468</c:v>
                </c:pt>
                <c:pt idx="609">
                  <c:v>-0.62970728998990966</c:v>
                </c:pt>
                <c:pt idx="610">
                  <c:v>-0.67760864224019535</c:v>
                </c:pt>
                <c:pt idx="611">
                  <c:v>-0.7293590638066475</c:v>
                </c:pt>
                <c:pt idx="612">
                  <c:v>-0.76637539190501003</c:v>
                </c:pt>
                <c:pt idx="613">
                  <c:v>-0.74218722323503183</c:v>
                </c:pt>
                <c:pt idx="614">
                  <c:v>-0.74332534515399173</c:v>
                </c:pt>
                <c:pt idx="615">
                  <c:v>-0.77679949578163465</c:v>
                </c:pt>
                <c:pt idx="616">
                  <c:v>-0.77774653733076593</c:v>
                </c:pt>
                <c:pt idx="617">
                  <c:v>-0.79390376964595155</c:v>
                </c:pt>
                <c:pt idx="618">
                  <c:v>-0.7734555433735959</c:v>
                </c:pt>
                <c:pt idx="619">
                  <c:v>-0.76334617669523763</c:v>
                </c:pt>
                <c:pt idx="620">
                  <c:v>-0.75834739042706167</c:v>
                </c:pt>
                <c:pt idx="621">
                  <c:v>-0.77463113844165965</c:v>
                </c:pt>
                <c:pt idx="622">
                  <c:v>-0.7722398030555464</c:v>
                </c:pt>
                <c:pt idx="623">
                  <c:v>-0.78381933759168465</c:v>
                </c:pt>
                <c:pt idx="624">
                  <c:v>-0.75469562963799985</c:v>
                </c:pt>
                <c:pt idx="625">
                  <c:v>-0.6799850467007974</c:v>
                </c:pt>
                <c:pt idx="626">
                  <c:v>-0.63659400608489602</c:v>
                </c:pt>
                <c:pt idx="627">
                  <c:v>-0.60586573055894488</c:v>
                </c:pt>
                <c:pt idx="628">
                  <c:v>-0.58893952377853487</c:v>
                </c:pt>
                <c:pt idx="629">
                  <c:v>-0.55393663023828565</c:v>
                </c:pt>
                <c:pt idx="630">
                  <c:v>-0.56583926040392762</c:v>
                </c:pt>
                <c:pt idx="631">
                  <c:v>-0.46252536559476515</c:v>
                </c:pt>
                <c:pt idx="632">
                  <c:v>-0.34504368283605186</c:v>
                </c:pt>
                <c:pt idx="633">
                  <c:v>-0.14359591459680648</c:v>
                </c:pt>
                <c:pt idx="634">
                  <c:v>1.7574123042960701E-2</c:v>
                </c:pt>
                <c:pt idx="635">
                  <c:v>0.15470488994188494</c:v>
                </c:pt>
                <c:pt idx="636">
                  <c:v>0.22449019531088291</c:v>
                </c:pt>
                <c:pt idx="637">
                  <c:v>0.20399888519923881</c:v>
                </c:pt>
                <c:pt idx="638">
                  <c:v>0.16199243838642313</c:v>
                </c:pt>
                <c:pt idx="639">
                  <c:v>0.10831332588325873</c:v>
                </c:pt>
                <c:pt idx="640">
                  <c:v>-3.8545574311221797E-2</c:v>
                </c:pt>
                <c:pt idx="641">
                  <c:v>-0.10447451021382489</c:v>
                </c:pt>
                <c:pt idx="642">
                  <c:v>-0.13794984255000112</c:v>
                </c:pt>
                <c:pt idx="643">
                  <c:v>-0.13459957412619941</c:v>
                </c:pt>
                <c:pt idx="644">
                  <c:v>-0.18810836497011729</c:v>
                </c:pt>
                <c:pt idx="645">
                  <c:v>-0.22609770583782288</c:v>
                </c:pt>
                <c:pt idx="646">
                  <c:v>-0.26588451605833002</c:v>
                </c:pt>
                <c:pt idx="647">
                  <c:v>-0.33828446584036226</c:v>
                </c:pt>
                <c:pt idx="648">
                  <c:v>-0.45084528436588728</c:v>
                </c:pt>
                <c:pt idx="649">
                  <c:v>-0.53394097613821145</c:v>
                </c:pt>
                <c:pt idx="650">
                  <c:v>-0.56502670081683337</c:v>
                </c:pt>
                <c:pt idx="651">
                  <c:v>-0.62258828522747978</c:v>
                </c:pt>
                <c:pt idx="652">
                  <c:v>-0.68439573404422982</c:v>
                </c:pt>
                <c:pt idx="653">
                  <c:v>-0.7310397035854248</c:v>
                </c:pt>
                <c:pt idx="654">
                  <c:v>-0.72890515907537545</c:v>
                </c:pt>
                <c:pt idx="655">
                  <c:v>-0.77145819305667662</c:v>
                </c:pt>
                <c:pt idx="656">
                  <c:v>-0.78518281872719109</c:v>
                </c:pt>
                <c:pt idx="657">
                  <c:v>-0.78047927898212976</c:v>
                </c:pt>
                <c:pt idx="658">
                  <c:v>-0.78404401727215423</c:v>
                </c:pt>
                <c:pt idx="659">
                  <c:v>-0.80092067671410139</c:v>
                </c:pt>
                <c:pt idx="660">
                  <c:v>-0.81116997291919701</c:v>
                </c:pt>
                <c:pt idx="661">
                  <c:v>-0.81705957515150562</c:v>
                </c:pt>
                <c:pt idx="662">
                  <c:v>-0.80900000781839065</c:v>
                </c:pt>
                <c:pt idx="663">
                  <c:v>-0.71335284314395653</c:v>
                </c:pt>
                <c:pt idx="664">
                  <c:v>-0.56493353430200977</c:v>
                </c:pt>
                <c:pt idx="665">
                  <c:v>-0.38239294713947819</c:v>
                </c:pt>
                <c:pt idx="666">
                  <c:v>-9.8809383854291707E-2</c:v>
                </c:pt>
                <c:pt idx="667">
                  <c:v>0.21015938445972673</c:v>
                </c:pt>
                <c:pt idx="668">
                  <c:v>0.38531006815606061</c:v>
                </c:pt>
                <c:pt idx="669">
                  <c:v>0.56278823311919235</c:v>
                </c:pt>
                <c:pt idx="670">
                  <c:v>0.70719845260872782</c:v>
                </c:pt>
                <c:pt idx="671">
                  <c:v>0.79755260781024573</c:v>
                </c:pt>
                <c:pt idx="672">
                  <c:v>0.88699990514574123</c:v>
                </c:pt>
                <c:pt idx="673">
                  <c:v>0.91377077295418285</c:v>
                </c:pt>
                <c:pt idx="674">
                  <c:v>0.90968129144890975</c:v>
                </c:pt>
                <c:pt idx="675">
                  <c:v>0.91434593660126162</c:v>
                </c:pt>
                <c:pt idx="676">
                  <c:v>0.90427935168448914</c:v>
                </c:pt>
                <c:pt idx="677">
                  <c:v>0.9151346805512931</c:v>
                </c:pt>
                <c:pt idx="678">
                  <c:v>0.90316855978347976</c:v>
                </c:pt>
                <c:pt idx="679">
                  <c:v>0.89729880986988764</c:v>
                </c:pt>
                <c:pt idx="680">
                  <c:v>0.90871726473829151</c:v>
                </c:pt>
                <c:pt idx="681">
                  <c:v>0.90923857991000956</c:v>
                </c:pt>
                <c:pt idx="682">
                  <c:v>0.90100520985388965</c:v>
                </c:pt>
                <c:pt idx="683">
                  <c:v>0.87919722398390765</c:v>
                </c:pt>
                <c:pt idx="684">
                  <c:v>0.80552350908067039</c:v>
                </c:pt>
                <c:pt idx="685">
                  <c:v>0.7347466419190406</c:v>
                </c:pt>
                <c:pt idx="686">
                  <c:v>0.6564181205837486</c:v>
                </c:pt>
                <c:pt idx="687">
                  <c:v>0.56926367231450081</c:v>
                </c:pt>
                <c:pt idx="688">
                  <c:v>0.51376908051306602</c:v>
                </c:pt>
                <c:pt idx="689">
                  <c:v>0.46475184034046146</c:v>
                </c:pt>
                <c:pt idx="690">
                  <c:v>0.36270931287647601</c:v>
                </c:pt>
                <c:pt idx="691">
                  <c:v>6.7991090080479322E-2</c:v>
                </c:pt>
                <c:pt idx="692">
                  <c:v>-0.13208164293342095</c:v>
                </c:pt>
                <c:pt idx="693">
                  <c:v>-0.11647573759746098</c:v>
                </c:pt>
                <c:pt idx="694">
                  <c:v>-0.2243880288068914</c:v>
                </c:pt>
                <c:pt idx="695">
                  <c:v>-0.23041020694966691</c:v>
                </c:pt>
                <c:pt idx="696">
                  <c:v>-0.19896785999715624</c:v>
                </c:pt>
                <c:pt idx="697">
                  <c:v>-0.15293075426698549</c:v>
                </c:pt>
                <c:pt idx="698">
                  <c:v>-5.7830714691705913E-2</c:v>
                </c:pt>
                <c:pt idx="699">
                  <c:v>8.7486954786850549E-2</c:v>
                </c:pt>
                <c:pt idx="700">
                  <c:v>0.16705316367885617</c:v>
                </c:pt>
                <c:pt idx="701">
                  <c:v>0.23461688403093994</c:v>
                </c:pt>
                <c:pt idx="702">
                  <c:v>0.24153135195135991</c:v>
                </c:pt>
                <c:pt idx="703">
                  <c:v>0.30003900737664835</c:v>
                </c:pt>
                <c:pt idx="704">
                  <c:v>0.33232158888366597</c:v>
                </c:pt>
                <c:pt idx="705">
                  <c:v>0.45688259708854712</c:v>
                </c:pt>
                <c:pt idx="706">
                  <c:v>0.54090552305700335</c:v>
                </c:pt>
                <c:pt idx="707">
                  <c:v>0.66181395687512812</c:v>
                </c:pt>
                <c:pt idx="708">
                  <c:v>0.70412735242064861</c:v>
                </c:pt>
                <c:pt idx="709">
                  <c:v>0.64362555417060341</c:v>
                </c:pt>
                <c:pt idx="710">
                  <c:v>0.62817945543210174</c:v>
                </c:pt>
                <c:pt idx="711">
                  <c:v>0.58727765350876215</c:v>
                </c:pt>
                <c:pt idx="712">
                  <c:v>0.48417082396981836</c:v>
                </c:pt>
                <c:pt idx="713">
                  <c:v>0.38262593823535196</c:v>
                </c:pt>
                <c:pt idx="714">
                  <c:v>0.38328443112467786</c:v>
                </c:pt>
                <c:pt idx="715">
                  <c:v>0.35377802899994948</c:v>
                </c:pt>
                <c:pt idx="716">
                  <c:v>0.39247013401892838</c:v>
                </c:pt>
                <c:pt idx="717">
                  <c:v>0.37288197204508888</c:v>
                </c:pt>
                <c:pt idx="718">
                  <c:v>0.33273366076359628</c:v>
                </c:pt>
                <c:pt idx="719">
                  <c:v>0.2375655473181513</c:v>
                </c:pt>
                <c:pt idx="720">
                  <c:v>0.117629617798266</c:v>
                </c:pt>
                <c:pt idx="721">
                  <c:v>-2.8000741346572648E-2</c:v>
                </c:pt>
                <c:pt idx="722">
                  <c:v>-0.14173763920627094</c:v>
                </c:pt>
                <c:pt idx="723">
                  <c:v>-0.26018104469631598</c:v>
                </c:pt>
                <c:pt idx="724">
                  <c:v>-0.32030783880436192</c:v>
                </c:pt>
                <c:pt idx="725">
                  <c:v>-0.33883318833360343</c:v>
                </c:pt>
                <c:pt idx="726">
                  <c:v>-0.36221596952035234</c:v>
                </c:pt>
                <c:pt idx="727">
                  <c:v>-0.31279001762647785</c:v>
                </c:pt>
                <c:pt idx="728">
                  <c:v>-0.30218386463121238</c:v>
                </c:pt>
                <c:pt idx="729">
                  <c:v>-0.23886421247088271</c:v>
                </c:pt>
                <c:pt idx="730">
                  <c:v>-0.18327204473998759</c:v>
                </c:pt>
                <c:pt idx="731">
                  <c:v>-0.12355914482086401</c:v>
                </c:pt>
                <c:pt idx="732">
                  <c:v>-9.0372458374109843E-2</c:v>
                </c:pt>
                <c:pt idx="733">
                  <c:v>-2.4295527180283091E-2</c:v>
                </c:pt>
                <c:pt idx="734">
                  <c:v>-3.0830077246658295E-3</c:v>
                </c:pt>
                <c:pt idx="735">
                  <c:v>-2.1058135036188721E-2</c:v>
                </c:pt>
                <c:pt idx="736">
                  <c:v>-3.3607874733747413E-2</c:v>
                </c:pt>
                <c:pt idx="737">
                  <c:v>-3.4464084508011757E-2</c:v>
                </c:pt>
                <c:pt idx="738">
                  <c:v>2.2317664178208418E-2</c:v>
                </c:pt>
                <c:pt idx="739">
                  <c:v>0.11671327702529725</c:v>
                </c:pt>
                <c:pt idx="740">
                  <c:v>0.21999457154468344</c:v>
                </c:pt>
                <c:pt idx="741">
                  <c:v>0.33320506537433564</c:v>
                </c:pt>
                <c:pt idx="742">
                  <c:v>0.31776936104501935</c:v>
                </c:pt>
                <c:pt idx="743">
                  <c:v>0.33375571636165752</c:v>
                </c:pt>
                <c:pt idx="744">
                  <c:v>0.38507779220803773</c:v>
                </c:pt>
                <c:pt idx="745">
                  <c:v>0.51051805806600759</c:v>
                </c:pt>
                <c:pt idx="746">
                  <c:v>0.2293944796787766</c:v>
                </c:pt>
                <c:pt idx="747">
                  <c:v>0.13846662377033445</c:v>
                </c:pt>
                <c:pt idx="748">
                  <c:v>6.4090201908267405E-2</c:v>
                </c:pt>
                <c:pt idx="749">
                  <c:v>2.0435201733828651E-2</c:v>
                </c:pt>
                <c:pt idx="750">
                  <c:v>-8.0308307372526574E-2</c:v>
                </c:pt>
                <c:pt idx="751">
                  <c:v>-0.20889789168826278</c:v>
                </c:pt>
                <c:pt idx="752">
                  <c:v>-0.40851869088837689</c:v>
                </c:pt>
                <c:pt idx="753">
                  <c:v>-0.41810708316006462</c:v>
                </c:pt>
                <c:pt idx="754">
                  <c:v>-0.32694015200193072</c:v>
                </c:pt>
                <c:pt idx="755">
                  <c:v>-0.17211295423542594</c:v>
                </c:pt>
                <c:pt idx="756">
                  <c:v>-5.9528595938566934E-3</c:v>
                </c:pt>
                <c:pt idx="757">
                  <c:v>0.11576966513419445</c:v>
                </c:pt>
                <c:pt idx="758">
                  <c:v>0.22174162064573039</c:v>
                </c:pt>
                <c:pt idx="759">
                  <c:v>0.29978508245849489</c:v>
                </c:pt>
                <c:pt idx="760">
                  <c:v>0.33276967995715007</c:v>
                </c:pt>
                <c:pt idx="761">
                  <c:v>0.36487752394358686</c:v>
                </c:pt>
                <c:pt idx="762">
                  <c:v>0.44818295705848382</c:v>
                </c:pt>
                <c:pt idx="763">
                  <c:v>0.5011157403851354</c:v>
                </c:pt>
                <c:pt idx="764">
                  <c:v>0.54623914138049734</c:v>
                </c:pt>
                <c:pt idx="765">
                  <c:v>0.60139062784941455</c:v>
                </c:pt>
                <c:pt idx="766">
                  <c:v>0.65871950942807911</c:v>
                </c:pt>
                <c:pt idx="767">
                  <c:v>0.65901757182558163</c:v>
                </c:pt>
                <c:pt idx="768">
                  <c:v>0.65872303963599133</c:v>
                </c:pt>
                <c:pt idx="769">
                  <c:v>0.65960724512793767</c:v>
                </c:pt>
                <c:pt idx="770">
                  <c:v>0.70480774939631319</c:v>
                </c:pt>
                <c:pt idx="771">
                  <c:v>0.72907439065398505</c:v>
                </c:pt>
                <c:pt idx="772">
                  <c:v>0.71990763071738095</c:v>
                </c:pt>
                <c:pt idx="773">
                  <c:v>0.7062161452428094</c:v>
                </c:pt>
                <c:pt idx="774">
                  <c:v>0.68736422984097556</c:v>
                </c:pt>
                <c:pt idx="775">
                  <c:v>0.6632206801852889</c:v>
                </c:pt>
                <c:pt idx="776">
                  <c:v>0.63998000594912374</c:v>
                </c:pt>
                <c:pt idx="777">
                  <c:v>0.6050273455553562</c:v>
                </c:pt>
                <c:pt idx="778">
                  <c:v>0.62620825339944008</c:v>
                </c:pt>
                <c:pt idx="779">
                  <c:v>0.70415863984520943</c:v>
                </c:pt>
                <c:pt idx="780">
                  <c:v>0.68920958742196958</c:v>
                </c:pt>
                <c:pt idx="781">
                  <c:v>0.66501639089734865</c:v>
                </c:pt>
                <c:pt idx="782">
                  <c:v>0.70675368687137163</c:v>
                </c:pt>
                <c:pt idx="783">
                  <c:v>0.80182125958932371</c:v>
                </c:pt>
                <c:pt idx="784">
                  <c:v>0.83401077231823961</c:v>
                </c:pt>
                <c:pt idx="785">
                  <c:v>0.84137571654591314</c:v>
                </c:pt>
                <c:pt idx="786">
                  <c:v>0.78524196564461579</c:v>
                </c:pt>
                <c:pt idx="787">
                  <c:v>0.73618203055122233</c:v>
                </c:pt>
                <c:pt idx="788">
                  <c:v>0.71215736402749419</c:v>
                </c:pt>
                <c:pt idx="789">
                  <c:v>0.6402740958327866</c:v>
                </c:pt>
                <c:pt idx="790">
                  <c:v>0.56400150555097062</c:v>
                </c:pt>
                <c:pt idx="791">
                  <c:v>0.55413780080938524</c:v>
                </c:pt>
                <c:pt idx="792">
                  <c:v>0.55952242096463956</c:v>
                </c:pt>
                <c:pt idx="793">
                  <c:v>0.49424891039864738</c:v>
                </c:pt>
                <c:pt idx="794">
                  <c:v>0.23942129731968251</c:v>
                </c:pt>
                <c:pt idx="795">
                  <c:v>0.22739347401829221</c:v>
                </c:pt>
                <c:pt idx="796">
                  <c:v>0.36845288129018966</c:v>
                </c:pt>
                <c:pt idx="797">
                  <c:v>0.42838278059777518</c:v>
                </c:pt>
                <c:pt idx="798">
                  <c:v>0.49737372546093261</c:v>
                </c:pt>
                <c:pt idx="799">
                  <c:v>0.51092792385427754</c:v>
                </c:pt>
                <c:pt idx="800">
                  <c:v>0.54410924011921202</c:v>
                </c:pt>
                <c:pt idx="801">
                  <c:v>0.52492723014803355</c:v>
                </c:pt>
                <c:pt idx="802">
                  <c:v>0.49200269580659978</c:v>
                </c:pt>
                <c:pt idx="803">
                  <c:v>0.41744649417134438</c:v>
                </c:pt>
                <c:pt idx="804">
                  <c:v>0.34817201867763631</c:v>
                </c:pt>
                <c:pt idx="805">
                  <c:v>0.27490759560810685</c:v>
                </c:pt>
                <c:pt idx="806">
                  <c:v>0.23346608762801971</c:v>
                </c:pt>
                <c:pt idx="807">
                  <c:v>0.17027828893765323</c:v>
                </c:pt>
                <c:pt idx="808">
                  <c:v>0.10390334949400518</c:v>
                </c:pt>
                <c:pt idx="809">
                  <c:v>4.4339039864668445E-2</c:v>
                </c:pt>
                <c:pt idx="810">
                  <c:v>3.2343685612461317E-3</c:v>
                </c:pt>
                <c:pt idx="811">
                  <c:v>-5.9536282436489923E-2</c:v>
                </c:pt>
                <c:pt idx="812">
                  <c:v>-0.10346767596457526</c:v>
                </c:pt>
                <c:pt idx="813">
                  <c:v>-0.17206536784379176</c:v>
                </c:pt>
                <c:pt idx="814">
                  <c:v>-0.27388373618966677</c:v>
                </c:pt>
                <c:pt idx="815">
                  <c:v>-0.40159203713198216</c:v>
                </c:pt>
                <c:pt idx="816">
                  <c:v>-0.50423578956613657</c:v>
                </c:pt>
                <c:pt idx="817">
                  <c:v>-0.70416606287090178</c:v>
                </c:pt>
                <c:pt idx="818">
                  <c:v>-0.78288858506117598</c:v>
                </c:pt>
                <c:pt idx="819">
                  <c:v>-0.74940573198655069</c:v>
                </c:pt>
                <c:pt idx="820">
                  <c:v>-0.47902093247127231</c:v>
                </c:pt>
                <c:pt idx="821">
                  <c:v>-0.14518579407244794</c:v>
                </c:pt>
                <c:pt idx="822">
                  <c:v>-0.10244742039412148</c:v>
                </c:pt>
                <c:pt idx="823">
                  <c:v>-0.12720942793759984</c:v>
                </c:pt>
                <c:pt idx="824">
                  <c:v>-9.5019307779025897E-2</c:v>
                </c:pt>
                <c:pt idx="825">
                  <c:v>-0.21377903657869676</c:v>
                </c:pt>
                <c:pt idx="826">
                  <c:v>-0.3392345776348672</c:v>
                </c:pt>
                <c:pt idx="827">
                  <c:v>-0.45104189933560246</c:v>
                </c:pt>
                <c:pt idx="828">
                  <c:v>-0.46309415033441531</c:v>
                </c:pt>
                <c:pt idx="829">
                  <c:v>-0.49957941262144517</c:v>
                </c:pt>
                <c:pt idx="830">
                  <c:v>-0.53774608526429968</c:v>
                </c:pt>
                <c:pt idx="831">
                  <c:v>-0.51077957127873264</c:v>
                </c:pt>
                <c:pt idx="832">
                  <c:v>-0.5007373542193595</c:v>
                </c:pt>
                <c:pt idx="833">
                  <c:v>-0.46529183865938673</c:v>
                </c:pt>
                <c:pt idx="834">
                  <c:v>-0.43948988120651628</c:v>
                </c:pt>
                <c:pt idx="835">
                  <c:v>-0.44024877507041632</c:v>
                </c:pt>
                <c:pt idx="836">
                  <c:v>-0.44326677701617767</c:v>
                </c:pt>
                <c:pt idx="837">
                  <c:v>-0.43381470439607139</c:v>
                </c:pt>
                <c:pt idx="838">
                  <c:v>-0.45449325696616005</c:v>
                </c:pt>
                <c:pt idx="839">
                  <c:v>-0.45249859773475726</c:v>
                </c:pt>
                <c:pt idx="840">
                  <c:v>-0.47620777044742468</c:v>
                </c:pt>
                <c:pt idx="841">
                  <c:v>-0.49186588222683275</c:v>
                </c:pt>
                <c:pt idx="842">
                  <c:v>-0.52488281778071411</c:v>
                </c:pt>
                <c:pt idx="843">
                  <c:v>-0.54201461910058446</c:v>
                </c:pt>
                <c:pt idx="844">
                  <c:v>-0.52279435407771224</c:v>
                </c:pt>
                <c:pt idx="845">
                  <c:v>-0.48923639922329631</c:v>
                </c:pt>
                <c:pt idx="846">
                  <c:v>-0.49643931837586275</c:v>
                </c:pt>
                <c:pt idx="847">
                  <c:v>-0.51235057296563558</c:v>
                </c:pt>
                <c:pt idx="848">
                  <c:v>-0.56369792042842792</c:v>
                </c:pt>
                <c:pt idx="849">
                  <c:v>-0.61369755717355656</c:v>
                </c:pt>
                <c:pt idx="850">
                  <c:v>-0.58959227134754066</c:v>
                </c:pt>
                <c:pt idx="851">
                  <c:v>-0.56455685320223659</c:v>
                </c:pt>
                <c:pt idx="852">
                  <c:v>-0.55085278594734388</c:v>
                </c:pt>
                <c:pt idx="853">
                  <c:v>-0.53558396146407727</c:v>
                </c:pt>
                <c:pt idx="854">
                  <c:v>-0.55148035363026249</c:v>
                </c:pt>
                <c:pt idx="855">
                  <c:v>-0.66004116515114164</c:v>
                </c:pt>
                <c:pt idx="856">
                  <c:v>-0.72664706715927496</c:v>
                </c:pt>
                <c:pt idx="857">
                  <c:v>-0.69889336550658665</c:v>
                </c:pt>
                <c:pt idx="858">
                  <c:v>-0.65176445843642439</c:v>
                </c:pt>
                <c:pt idx="859">
                  <c:v>-0.59809675662035633</c:v>
                </c:pt>
                <c:pt idx="860">
                  <c:v>-0.53977203493179993</c:v>
                </c:pt>
                <c:pt idx="861">
                  <c:v>-0.38729206110406517</c:v>
                </c:pt>
                <c:pt idx="862">
                  <c:v>-0.24320324766056084</c:v>
                </c:pt>
                <c:pt idx="863">
                  <c:v>-0.2673357658915218</c:v>
                </c:pt>
                <c:pt idx="864">
                  <c:v>-0.34251335721797832</c:v>
                </c:pt>
                <c:pt idx="865">
                  <c:v>-0.43470539079470238</c:v>
                </c:pt>
                <c:pt idx="866">
                  <c:v>-0.48594097973130546</c:v>
                </c:pt>
                <c:pt idx="867">
                  <c:v>-0.50861966476705889</c:v>
                </c:pt>
                <c:pt idx="868">
                  <c:v>-0.52784991802462311</c:v>
                </c:pt>
                <c:pt idx="869">
                  <c:v>-0.56601009527489365</c:v>
                </c:pt>
                <c:pt idx="870">
                  <c:v>-0.60020454872365359</c:v>
                </c:pt>
                <c:pt idx="871">
                  <c:v>-0.62113291403197635</c:v>
                </c:pt>
                <c:pt idx="872">
                  <c:v>-0.57195333772620816</c:v>
                </c:pt>
                <c:pt idx="873">
                  <c:v>-0.61504573362393689</c:v>
                </c:pt>
                <c:pt idx="874">
                  <c:v>-0.69103871996594157</c:v>
                </c:pt>
                <c:pt idx="875">
                  <c:v>-0.71892245379706132</c:v>
                </c:pt>
                <c:pt idx="876">
                  <c:v>-0.72105951781397815</c:v>
                </c:pt>
                <c:pt idx="877">
                  <c:v>-0.72198793006173168</c:v>
                </c:pt>
                <c:pt idx="878">
                  <c:v>-0.72081486182292565</c:v>
                </c:pt>
                <c:pt idx="879">
                  <c:v>-0.74716567958408253</c:v>
                </c:pt>
                <c:pt idx="880">
                  <c:v>-0.75986543717660082</c:v>
                </c:pt>
                <c:pt idx="881">
                  <c:v>-0.74603477896658432</c:v>
                </c:pt>
                <c:pt idx="882">
                  <c:v>-0.70697009637958153</c:v>
                </c:pt>
                <c:pt idx="883">
                  <c:v>-0.6767267032829557</c:v>
                </c:pt>
                <c:pt idx="884">
                  <c:v>-0.65503679922123748</c:v>
                </c:pt>
                <c:pt idx="885">
                  <c:v>-0.61902335716113865</c:v>
                </c:pt>
                <c:pt idx="886">
                  <c:v>-0.62012228946223358</c:v>
                </c:pt>
                <c:pt idx="887">
                  <c:v>-0.61953889297179143</c:v>
                </c:pt>
                <c:pt idx="888">
                  <c:v>-0.61321375810490797</c:v>
                </c:pt>
                <c:pt idx="889">
                  <c:v>-0.60045285947454063</c:v>
                </c:pt>
                <c:pt idx="890">
                  <c:v>-0.57061119901694957</c:v>
                </c:pt>
                <c:pt idx="891">
                  <c:v>-0.5502294634590158</c:v>
                </c:pt>
                <c:pt idx="892">
                  <c:v>-0.53706806699093756</c:v>
                </c:pt>
                <c:pt idx="893">
                  <c:v>-0.48831335192434189</c:v>
                </c:pt>
                <c:pt idx="894">
                  <c:v>-0.42388523001186962</c:v>
                </c:pt>
                <c:pt idx="895">
                  <c:v>-0.31452806781763093</c:v>
                </c:pt>
                <c:pt idx="896">
                  <c:v>-0.11444535170794018</c:v>
                </c:pt>
                <c:pt idx="897">
                  <c:v>0.15284555408227143</c:v>
                </c:pt>
                <c:pt idx="898">
                  <c:v>0.38516023070790223</c:v>
                </c:pt>
                <c:pt idx="899">
                  <c:v>0.40001632995425901</c:v>
                </c:pt>
                <c:pt idx="900">
                  <c:v>0.38767109109330539</c:v>
                </c:pt>
                <c:pt idx="901">
                  <c:v>0.40124904217071644</c:v>
                </c:pt>
                <c:pt idx="902">
                  <c:v>0.37338199997098043</c:v>
                </c:pt>
                <c:pt idx="903">
                  <c:v>0.42812861057189538</c:v>
                </c:pt>
                <c:pt idx="904">
                  <c:v>0.38525128812742898</c:v>
                </c:pt>
                <c:pt idx="905">
                  <c:v>0.16733135328736498</c:v>
                </c:pt>
                <c:pt idx="906">
                  <c:v>-4.5154435558674426E-2</c:v>
                </c:pt>
                <c:pt idx="907">
                  <c:v>-0.15847663678896204</c:v>
                </c:pt>
                <c:pt idx="908">
                  <c:v>-8.134277929121711E-2</c:v>
                </c:pt>
                <c:pt idx="909">
                  <c:v>-0.13653297338156903</c:v>
                </c:pt>
                <c:pt idx="910">
                  <c:v>-0.10785223711181696</c:v>
                </c:pt>
                <c:pt idx="911">
                  <c:v>4.4196349861226406E-2</c:v>
                </c:pt>
                <c:pt idx="912">
                  <c:v>0.20868617446913373</c:v>
                </c:pt>
                <c:pt idx="913">
                  <c:v>0.27161135248521923</c:v>
                </c:pt>
                <c:pt idx="914">
                  <c:v>0.35099417575359781</c:v>
                </c:pt>
                <c:pt idx="915">
                  <c:v>0.47361824380204887</c:v>
                </c:pt>
                <c:pt idx="916">
                  <c:v>0.58726301443295348</c:v>
                </c:pt>
                <c:pt idx="917">
                  <c:v>0.65781735284380638</c:v>
                </c:pt>
                <c:pt idx="918">
                  <c:v>0.70349083304821558</c:v>
                </c:pt>
                <c:pt idx="919">
                  <c:v>0.7755836499366493</c:v>
                </c:pt>
                <c:pt idx="920">
                  <c:v>0.82624872638249691</c:v>
                </c:pt>
                <c:pt idx="921">
                  <c:v>0.86448771316157358</c:v>
                </c:pt>
                <c:pt idx="922">
                  <c:v>0.89927042960948755</c:v>
                </c:pt>
                <c:pt idx="923">
                  <c:v>0.87568025477527733</c:v>
                </c:pt>
                <c:pt idx="924">
                  <c:v>0.84895891313889282</c:v>
                </c:pt>
                <c:pt idx="925">
                  <c:v>0.78086464457761628</c:v>
                </c:pt>
                <c:pt idx="926">
                  <c:v>0.76934740247444633</c:v>
                </c:pt>
                <c:pt idx="927">
                  <c:v>0.75578595200346221</c:v>
                </c:pt>
                <c:pt idx="928">
                  <c:v>0.74819684254015395</c:v>
                </c:pt>
                <c:pt idx="929">
                  <c:v>0.7567078855419388</c:v>
                </c:pt>
                <c:pt idx="930">
                  <c:v>0.6980571365062439</c:v>
                </c:pt>
                <c:pt idx="931">
                  <c:v>0.60798986435264468</c:v>
                </c:pt>
                <c:pt idx="932">
                  <c:v>0.44525995226010379</c:v>
                </c:pt>
                <c:pt idx="933">
                  <c:v>0.25665840933888334</c:v>
                </c:pt>
                <c:pt idx="934">
                  <c:v>0.18136983174294483</c:v>
                </c:pt>
                <c:pt idx="935">
                  <c:v>-1.3688798744566064E-3</c:v>
                </c:pt>
                <c:pt idx="936">
                  <c:v>-0.15737436860121545</c:v>
                </c:pt>
                <c:pt idx="937">
                  <c:v>-0.28572690857777211</c:v>
                </c:pt>
                <c:pt idx="938">
                  <c:v>-0.39103975166777832</c:v>
                </c:pt>
                <c:pt idx="939">
                  <c:v>-0.51445981239686145</c:v>
                </c:pt>
                <c:pt idx="940">
                  <c:v>-0.57561203357865565</c:v>
                </c:pt>
                <c:pt idx="941">
                  <c:v>-0.59490023323384744</c:v>
                </c:pt>
                <c:pt idx="942">
                  <c:v>-0.62202198767425065</c:v>
                </c:pt>
                <c:pt idx="943">
                  <c:v>-0.64426545687700165</c:v>
                </c:pt>
                <c:pt idx="944">
                  <c:v>-0.69841554256792249</c:v>
                </c:pt>
                <c:pt idx="945">
                  <c:v>-0.74397728532344465</c:v>
                </c:pt>
                <c:pt idx="946">
                  <c:v>-0.69400069856179591</c:v>
                </c:pt>
                <c:pt idx="947">
                  <c:v>-0.59119135180754856</c:v>
                </c:pt>
                <c:pt idx="948">
                  <c:v>-0.53160227277870964</c:v>
                </c:pt>
                <c:pt idx="949">
                  <c:v>-0.48481837942738748</c:v>
                </c:pt>
                <c:pt idx="950">
                  <c:v>-0.45308525865966631</c:v>
                </c:pt>
                <c:pt idx="951">
                  <c:v>-0.45604312197420582</c:v>
                </c:pt>
                <c:pt idx="952">
                  <c:v>-0.29903517292993392</c:v>
                </c:pt>
                <c:pt idx="953">
                  <c:v>-0.16131634699653621</c:v>
                </c:pt>
                <c:pt idx="954">
                  <c:v>-0.10075770093786825</c:v>
                </c:pt>
                <c:pt idx="955">
                  <c:v>-0.1032792327306845</c:v>
                </c:pt>
                <c:pt idx="956">
                  <c:v>-2.5379663573374387E-3</c:v>
                </c:pt>
                <c:pt idx="957">
                  <c:v>0.15495287771713256</c:v>
                </c:pt>
                <c:pt idx="958">
                  <c:v>0.22286220068543033</c:v>
                </c:pt>
                <c:pt idx="959">
                  <c:v>0.23648912169752934</c:v>
                </c:pt>
                <c:pt idx="960">
                  <c:v>0.25485923551097717</c:v>
                </c:pt>
                <c:pt idx="961">
                  <c:v>0.29341739258930832</c:v>
                </c:pt>
                <c:pt idx="962">
                  <c:v>0.30546132708516338</c:v>
                </c:pt>
                <c:pt idx="963">
                  <c:v>0.25932879111371293</c:v>
                </c:pt>
                <c:pt idx="964">
                  <c:v>0.22422167732735918</c:v>
                </c:pt>
                <c:pt idx="965">
                  <c:v>0.18802413186255007</c:v>
                </c:pt>
                <c:pt idx="966">
                  <c:v>0.11727775348626647</c:v>
                </c:pt>
                <c:pt idx="967">
                  <c:v>4.7206283333771533E-2</c:v>
                </c:pt>
                <c:pt idx="968">
                  <c:v>-2.7104031139824219E-2</c:v>
                </c:pt>
                <c:pt idx="969">
                  <c:v>-7.8696882088825304E-2</c:v>
                </c:pt>
                <c:pt idx="970">
                  <c:v>-0.16054454485750091</c:v>
                </c:pt>
                <c:pt idx="971">
                  <c:v>-0.26105617285167232</c:v>
                </c:pt>
                <c:pt idx="972">
                  <c:v>-0.31719766627026508</c:v>
                </c:pt>
                <c:pt idx="973">
                  <c:v>-0.30907608003107895</c:v>
                </c:pt>
                <c:pt idx="974">
                  <c:v>-0.27873703876089823</c:v>
                </c:pt>
                <c:pt idx="975">
                  <c:v>-0.29786559776645655</c:v>
                </c:pt>
                <c:pt idx="976">
                  <c:v>-0.33199096139153295</c:v>
                </c:pt>
                <c:pt idx="977">
                  <c:v>-0.42964460060824788</c:v>
                </c:pt>
                <c:pt idx="978">
                  <c:v>-0.45782680466157938</c:v>
                </c:pt>
                <c:pt idx="979">
                  <c:v>-0.4537835312110825</c:v>
                </c:pt>
                <c:pt idx="980">
                  <c:v>-0.4970528838514025</c:v>
                </c:pt>
                <c:pt idx="981">
                  <c:v>-0.47653980372735782</c:v>
                </c:pt>
                <c:pt idx="982">
                  <c:v>-0.44058832531789827</c:v>
                </c:pt>
                <c:pt idx="983">
                  <c:v>-0.42871529011685422</c:v>
                </c:pt>
                <c:pt idx="984">
                  <c:v>-0.43168454470599782</c:v>
                </c:pt>
                <c:pt idx="985">
                  <c:v>-0.43989866961255819</c:v>
                </c:pt>
                <c:pt idx="986">
                  <c:v>-0.44910533420083176</c:v>
                </c:pt>
                <c:pt idx="987">
                  <c:v>-0.44139724443185674</c:v>
                </c:pt>
                <c:pt idx="988">
                  <c:v>-0.40650023266526691</c:v>
                </c:pt>
                <c:pt idx="989">
                  <c:v>-0.32870238119293038</c:v>
                </c:pt>
                <c:pt idx="990">
                  <c:v>-0.24998527037577944</c:v>
                </c:pt>
                <c:pt idx="991">
                  <c:v>-0.13483139737309374</c:v>
                </c:pt>
                <c:pt idx="992">
                  <c:v>-5.0037736222961489E-2</c:v>
                </c:pt>
                <c:pt idx="993">
                  <c:v>9.6320491624893562E-2</c:v>
                </c:pt>
                <c:pt idx="994">
                  <c:v>0.16176501456217876</c:v>
                </c:pt>
                <c:pt idx="995">
                  <c:v>0.18852277338025245</c:v>
                </c:pt>
                <c:pt idx="996">
                  <c:v>0.27292445390726178</c:v>
                </c:pt>
                <c:pt idx="997">
                  <c:v>0.38756377635843803</c:v>
                </c:pt>
                <c:pt idx="998">
                  <c:v>0.468690560624755</c:v>
                </c:pt>
                <c:pt idx="999">
                  <c:v>0.51728191967246206</c:v>
                </c:pt>
                <c:pt idx="1000">
                  <c:v>0.58037294168255726</c:v>
                </c:pt>
                <c:pt idx="1001">
                  <c:v>0.64357249683401363</c:v>
                </c:pt>
                <c:pt idx="1002">
                  <c:v>0.66953142839668989</c:v>
                </c:pt>
                <c:pt idx="1003">
                  <c:v>0.67717549323607307</c:v>
                </c:pt>
                <c:pt idx="1004">
                  <c:v>0.68138892013903651</c:v>
                </c:pt>
                <c:pt idx="1005">
                  <c:v>0.63981907739444777</c:v>
                </c:pt>
                <c:pt idx="1006">
                  <c:v>0.62959054946717963</c:v>
                </c:pt>
                <c:pt idx="1007">
                  <c:v>0.55280816924417675</c:v>
                </c:pt>
                <c:pt idx="1008">
                  <c:v>0.5064481637525613</c:v>
                </c:pt>
                <c:pt idx="1009">
                  <c:v>0.46543930932766953</c:v>
                </c:pt>
                <c:pt idx="1010">
                  <c:v>0.3574990481584458</c:v>
                </c:pt>
                <c:pt idx="1011">
                  <c:v>0.24816155024451267</c:v>
                </c:pt>
                <c:pt idx="1012">
                  <c:v>7.8066750914175365E-2</c:v>
                </c:pt>
                <c:pt idx="1013">
                  <c:v>-8.5338410757841363E-2</c:v>
                </c:pt>
                <c:pt idx="1014">
                  <c:v>-0.22526743972316829</c:v>
                </c:pt>
                <c:pt idx="1015">
                  <c:v>-0.28588952684681607</c:v>
                </c:pt>
                <c:pt idx="1016">
                  <c:v>-0.40947018533684659</c:v>
                </c:pt>
                <c:pt idx="1017">
                  <c:v>-0.49248138207775893</c:v>
                </c:pt>
                <c:pt idx="1018">
                  <c:v>-0.5383055775111667</c:v>
                </c:pt>
                <c:pt idx="1019">
                  <c:v>-0.46392378723909844</c:v>
                </c:pt>
                <c:pt idx="1020">
                  <c:v>-0.44092451488596784</c:v>
                </c:pt>
                <c:pt idx="1021">
                  <c:v>-0.33861488507852605</c:v>
                </c:pt>
                <c:pt idx="1022">
                  <c:v>-0.29990968247850658</c:v>
                </c:pt>
                <c:pt idx="1023">
                  <c:v>-0.25266177254351024</c:v>
                </c:pt>
                <c:pt idx="1024">
                  <c:v>-0.22482979269593345</c:v>
                </c:pt>
                <c:pt idx="1025">
                  <c:v>-0.24029633167457978</c:v>
                </c:pt>
                <c:pt idx="1026">
                  <c:v>-0.23390132815976941</c:v>
                </c:pt>
                <c:pt idx="1027">
                  <c:v>-0.22684358204091973</c:v>
                </c:pt>
                <c:pt idx="1028">
                  <c:v>-0.22645269558800404</c:v>
                </c:pt>
                <c:pt idx="1029">
                  <c:v>-0.18190617476703469</c:v>
                </c:pt>
                <c:pt idx="1030">
                  <c:v>-0.14189771312851837</c:v>
                </c:pt>
                <c:pt idx="1031">
                  <c:v>2.6774867379188751E-2</c:v>
                </c:pt>
                <c:pt idx="1032">
                  <c:v>0.12638078826983967</c:v>
                </c:pt>
                <c:pt idx="1033">
                  <c:v>0.30944846506049539</c:v>
                </c:pt>
                <c:pt idx="1034">
                  <c:v>0.47322611204898307</c:v>
                </c:pt>
                <c:pt idx="1035">
                  <c:v>0.5928884753975856</c:v>
                </c:pt>
                <c:pt idx="1036">
                  <c:v>0.58515943960318373</c:v>
                </c:pt>
                <c:pt idx="1037">
                  <c:v>0.45899936563991395</c:v>
                </c:pt>
                <c:pt idx="1038">
                  <c:v>0.41620437755222661</c:v>
                </c:pt>
                <c:pt idx="1039">
                  <c:v>0.38033187880711433</c:v>
                </c:pt>
                <c:pt idx="1040">
                  <c:v>0.18870118776565042</c:v>
                </c:pt>
                <c:pt idx="1041">
                  <c:v>4.8025057985371815E-2</c:v>
                </c:pt>
                <c:pt idx="1042">
                  <c:v>-4.9871646634158037E-2</c:v>
                </c:pt>
                <c:pt idx="1043">
                  <c:v>-0.21380680623377837</c:v>
                </c:pt>
                <c:pt idx="1044">
                  <c:v>-0.25665601216072464</c:v>
                </c:pt>
                <c:pt idx="1045">
                  <c:v>-0.35633159010840082</c:v>
                </c:pt>
                <c:pt idx="1046">
                  <c:v>-0.4668959675837544</c:v>
                </c:pt>
                <c:pt idx="1047">
                  <c:v>-0.45406132479561878</c:v>
                </c:pt>
                <c:pt idx="1048">
                  <c:v>-0.4561347367196123</c:v>
                </c:pt>
                <c:pt idx="1049">
                  <c:v>-0.48150034060228841</c:v>
                </c:pt>
                <c:pt idx="1050">
                  <c:v>-0.40864783334283139</c:v>
                </c:pt>
                <c:pt idx="1051">
                  <c:v>-0.39761117427266068</c:v>
                </c:pt>
                <c:pt idx="1052">
                  <c:v>-0.37608530184054906</c:v>
                </c:pt>
                <c:pt idx="1053">
                  <c:v>-0.40521561570852993</c:v>
                </c:pt>
                <c:pt idx="1054">
                  <c:v>-0.38806083739626118</c:v>
                </c:pt>
                <c:pt idx="1055">
                  <c:v>-0.41642651812303838</c:v>
                </c:pt>
                <c:pt idx="1056">
                  <c:v>-0.54599959184147195</c:v>
                </c:pt>
                <c:pt idx="1057">
                  <c:v>-0.63648255457672576</c:v>
                </c:pt>
                <c:pt idx="1058">
                  <c:v>-0.72802084007409174</c:v>
                </c:pt>
                <c:pt idx="1059">
                  <c:v>-0.78008399821395547</c:v>
                </c:pt>
                <c:pt idx="1060">
                  <c:v>-0.83078060017072064</c:v>
                </c:pt>
                <c:pt idx="1061">
                  <c:v>-0.86517698180652536</c:v>
                </c:pt>
                <c:pt idx="1062">
                  <c:v>-0.88391510902419435</c:v>
                </c:pt>
                <c:pt idx="1063">
                  <c:v>-0.88589479366643964</c:v>
                </c:pt>
                <c:pt idx="1064">
                  <c:v>-0.89898449605696951</c:v>
                </c:pt>
                <c:pt idx="1065">
                  <c:v>-0.9073400971379727</c:v>
                </c:pt>
                <c:pt idx="1066">
                  <c:v>-0.89584090553875462</c:v>
                </c:pt>
                <c:pt idx="1067">
                  <c:v>-0.87536270238752834</c:v>
                </c:pt>
                <c:pt idx="1068">
                  <c:v>-0.88250840233286754</c:v>
                </c:pt>
                <c:pt idx="1069">
                  <c:v>-0.87308328504746258</c:v>
                </c:pt>
                <c:pt idx="1070">
                  <c:v>-0.867533286580078</c:v>
                </c:pt>
                <c:pt idx="1071">
                  <c:v>-0.86203121040027786</c:v>
                </c:pt>
                <c:pt idx="1072">
                  <c:v>-0.85599782011266923</c:v>
                </c:pt>
                <c:pt idx="1073">
                  <c:v>-0.84503246623453065</c:v>
                </c:pt>
                <c:pt idx="1074">
                  <c:v>-0.83902333592041167</c:v>
                </c:pt>
                <c:pt idx="1075">
                  <c:v>-0.80803697733336444</c:v>
                </c:pt>
                <c:pt idx="1076">
                  <c:v>-0.7716422461822906</c:v>
                </c:pt>
                <c:pt idx="1077">
                  <c:v>-0.72101160580383561</c:v>
                </c:pt>
                <c:pt idx="1078">
                  <c:v>-0.67409201774229022</c:v>
                </c:pt>
                <c:pt idx="1079">
                  <c:v>-0.56815652509736558</c:v>
                </c:pt>
                <c:pt idx="1080">
                  <c:v>-0.46740114079688255</c:v>
                </c:pt>
                <c:pt idx="1081">
                  <c:v>-0.37764543808926032</c:v>
                </c:pt>
                <c:pt idx="1082">
                  <c:v>-0.34053212931881288</c:v>
                </c:pt>
                <c:pt idx="1083">
                  <c:v>-0.15671226685360432</c:v>
                </c:pt>
                <c:pt idx="1084">
                  <c:v>-1.7760786852466907E-2</c:v>
                </c:pt>
                <c:pt idx="1085">
                  <c:v>7.267543484891878E-2</c:v>
                </c:pt>
                <c:pt idx="1086">
                  <c:v>0.15858252957385985</c:v>
                </c:pt>
                <c:pt idx="1087">
                  <c:v>0.29031141986702663</c:v>
                </c:pt>
                <c:pt idx="1088">
                  <c:v>0.34730669598901259</c:v>
                </c:pt>
                <c:pt idx="1089">
                  <c:v>0.36415467759851405</c:v>
                </c:pt>
                <c:pt idx="1090">
                  <c:v>0.38794114084417458</c:v>
                </c:pt>
                <c:pt idx="1091">
                  <c:v>0.42332928882473814</c:v>
                </c:pt>
                <c:pt idx="1092">
                  <c:v>0.47363402088152873</c:v>
                </c:pt>
                <c:pt idx="1093">
                  <c:v>0.53765951988391625</c:v>
                </c:pt>
                <c:pt idx="1094">
                  <c:v>0.58448416992674068</c:v>
                </c:pt>
                <c:pt idx="1095">
                  <c:v>0.62509183323190176</c:v>
                </c:pt>
                <c:pt idx="1096">
                  <c:v>0.6707648999956366</c:v>
                </c:pt>
                <c:pt idx="1097">
                  <c:v>0.70634817487717061</c:v>
                </c:pt>
                <c:pt idx="1098">
                  <c:v>0.71684616145620628</c:v>
                </c:pt>
                <c:pt idx="1099">
                  <c:v>0.59408307154163087</c:v>
                </c:pt>
                <c:pt idx="1100">
                  <c:v>0.45586457673252506</c:v>
                </c:pt>
                <c:pt idx="1101">
                  <c:v>0.34483441544217508</c:v>
                </c:pt>
                <c:pt idx="1102">
                  <c:v>0.29155701619123225</c:v>
                </c:pt>
                <c:pt idx="1103">
                  <c:v>0.26831045872781051</c:v>
                </c:pt>
                <c:pt idx="1104">
                  <c:v>0.18462068000575838</c:v>
                </c:pt>
                <c:pt idx="1105">
                  <c:v>8.7801939451178132E-2</c:v>
                </c:pt>
                <c:pt idx="1106">
                  <c:v>-3.2525776318348139E-2</c:v>
                </c:pt>
                <c:pt idx="1107">
                  <c:v>-5.9398750665763882E-2</c:v>
                </c:pt>
                <c:pt idx="1108">
                  <c:v>-0.12465197699307742</c:v>
                </c:pt>
                <c:pt idx="1109">
                  <c:v>-3.2479055193819439E-2</c:v>
                </c:pt>
                <c:pt idx="1110">
                  <c:v>3.2693735524423888E-2</c:v>
                </c:pt>
                <c:pt idx="1111">
                  <c:v>-1.6600335983181602E-3</c:v>
                </c:pt>
                <c:pt idx="1112">
                  <c:v>6.23344387711115E-2</c:v>
                </c:pt>
                <c:pt idx="1113">
                  <c:v>6.7802844368439336E-2</c:v>
                </c:pt>
                <c:pt idx="1114">
                  <c:v>-6.9010731088059024E-2</c:v>
                </c:pt>
                <c:pt idx="1115">
                  <c:v>-0.13864394402720287</c:v>
                </c:pt>
                <c:pt idx="1116">
                  <c:v>-0.21820352455648587</c:v>
                </c:pt>
                <c:pt idx="1117">
                  <c:v>-0.19160063388147341</c:v>
                </c:pt>
                <c:pt idx="1118">
                  <c:v>-0.1618877403492576</c:v>
                </c:pt>
                <c:pt idx="1119">
                  <c:v>-0.13611100846496171</c:v>
                </c:pt>
                <c:pt idx="1120">
                  <c:v>-0.13423472396528432</c:v>
                </c:pt>
                <c:pt idx="1121">
                  <c:v>-0.13548901406576441</c:v>
                </c:pt>
                <c:pt idx="1122">
                  <c:v>-0.18056076684804223</c:v>
                </c:pt>
                <c:pt idx="1123">
                  <c:v>-0.21692168630041228</c:v>
                </c:pt>
                <c:pt idx="1124">
                  <c:v>-0.26038650145991216</c:v>
                </c:pt>
                <c:pt idx="1125">
                  <c:v>-0.3091169535905674</c:v>
                </c:pt>
                <c:pt idx="1126">
                  <c:v>-0.35777239581057735</c:v>
                </c:pt>
                <c:pt idx="1127">
                  <c:v>-0.38557649288573154</c:v>
                </c:pt>
                <c:pt idx="1128">
                  <c:v>-0.42134823100453311</c:v>
                </c:pt>
                <c:pt idx="1129">
                  <c:v>-0.45346911976415682</c:v>
                </c:pt>
                <c:pt idx="1130">
                  <c:v>-0.53399381964846082</c:v>
                </c:pt>
                <c:pt idx="1131">
                  <c:v>-0.64494140121177812</c:v>
                </c:pt>
                <c:pt idx="1132">
                  <c:v>-0.71343995561299567</c:v>
                </c:pt>
                <c:pt idx="1133">
                  <c:v>-0.70469779193520599</c:v>
                </c:pt>
                <c:pt idx="1134">
                  <c:v>-0.7066298136758925</c:v>
                </c:pt>
                <c:pt idx="1135">
                  <c:v>-0.66589975206802132</c:v>
                </c:pt>
                <c:pt idx="1136">
                  <c:v>-0.62390568184753981</c:v>
                </c:pt>
                <c:pt idx="1137">
                  <c:v>-0.54222406162539893</c:v>
                </c:pt>
                <c:pt idx="1138">
                  <c:v>-0.42697378819225845</c:v>
                </c:pt>
                <c:pt idx="1139">
                  <c:v>-0.28962282015293339</c:v>
                </c:pt>
                <c:pt idx="1140">
                  <c:v>-0.25069903034545665</c:v>
                </c:pt>
                <c:pt idx="1141">
                  <c:v>-0.14916475555298428</c:v>
                </c:pt>
                <c:pt idx="1142">
                  <c:v>-0.12538833576672212</c:v>
                </c:pt>
                <c:pt idx="1143">
                  <c:v>-6.5615747390725149E-2</c:v>
                </c:pt>
                <c:pt idx="1144">
                  <c:v>-1.2175506876128832E-2</c:v>
                </c:pt>
                <c:pt idx="1145">
                  <c:v>6.1865978746012219E-2</c:v>
                </c:pt>
                <c:pt idx="1146">
                  <c:v>8.8461051308925384E-2</c:v>
                </c:pt>
                <c:pt idx="1147">
                  <c:v>8.2501982389127398E-2</c:v>
                </c:pt>
                <c:pt idx="1148">
                  <c:v>-2.2605843902870699E-2</c:v>
                </c:pt>
                <c:pt idx="1149">
                  <c:v>-0.15458270473125321</c:v>
                </c:pt>
                <c:pt idx="1150">
                  <c:v>-0.26168682618948907</c:v>
                </c:pt>
                <c:pt idx="1151">
                  <c:v>-0.33766760670841034</c:v>
                </c:pt>
                <c:pt idx="1152">
                  <c:v>-0.30857881458549402</c:v>
                </c:pt>
                <c:pt idx="1153">
                  <c:v>-0.33751935171523351</c:v>
                </c:pt>
                <c:pt idx="1154">
                  <c:v>-0.33617760256486651</c:v>
                </c:pt>
                <c:pt idx="1155">
                  <c:v>-0.31302664625449</c:v>
                </c:pt>
                <c:pt idx="1156">
                  <c:v>-0.30876266569853172</c:v>
                </c:pt>
                <c:pt idx="1157">
                  <c:v>-0.32736676358325584</c:v>
                </c:pt>
                <c:pt idx="1158">
                  <c:v>-0.30936899885453262</c:v>
                </c:pt>
                <c:pt idx="1159">
                  <c:v>-0.21874770395706186</c:v>
                </c:pt>
                <c:pt idx="1160">
                  <c:v>-7.3064546838525923E-2</c:v>
                </c:pt>
                <c:pt idx="1161">
                  <c:v>7.3144184661957656E-2</c:v>
                </c:pt>
                <c:pt idx="1162">
                  <c:v>0.35080136243116622</c:v>
                </c:pt>
                <c:pt idx="1163">
                  <c:v>0.5545889959835727</c:v>
                </c:pt>
                <c:pt idx="1164">
                  <c:v>0.70089685424019266</c:v>
                </c:pt>
                <c:pt idx="1165">
                  <c:v>0.76028928052953471</c:v>
                </c:pt>
                <c:pt idx="1166">
                  <c:v>0.81240607822727051</c:v>
                </c:pt>
                <c:pt idx="1167">
                  <c:v>0.85214487425291763</c:v>
                </c:pt>
                <c:pt idx="1168">
                  <c:v>0.87899270059034662</c:v>
                </c:pt>
                <c:pt idx="1169">
                  <c:v>0.8863512361858904</c:v>
                </c:pt>
                <c:pt idx="1170">
                  <c:v>0.89418105340670573</c:v>
                </c:pt>
                <c:pt idx="1171">
                  <c:v>0.89786644729396059</c:v>
                </c:pt>
                <c:pt idx="1172">
                  <c:v>0.89600240533100428</c:v>
                </c:pt>
                <c:pt idx="1173">
                  <c:v>0.8950988772122358</c:v>
                </c:pt>
                <c:pt idx="1174">
                  <c:v>0.8811902393888934</c:v>
                </c:pt>
                <c:pt idx="1175">
                  <c:v>0.88539131556421902</c:v>
                </c:pt>
                <c:pt idx="1176">
                  <c:v>0.88798442658447674</c:v>
                </c:pt>
                <c:pt idx="1177">
                  <c:v>0.88876470961413578</c:v>
                </c:pt>
                <c:pt idx="1178">
                  <c:v>0.8857348209389575</c:v>
                </c:pt>
                <c:pt idx="1179">
                  <c:v>0.87508262684381222</c:v>
                </c:pt>
                <c:pt idx="1180">
                  <c:v>0.86512783653179837</c:v>
                </c:pt>
                <c:pt idx="1181">
                  <c:v>0.85635479883070986</c:v>
                </c:pt>
                <c:pt idx="1182">
                  <c:v>0.83981293446663552</c:v>
                </c:pt>
                <c:pt idx="1183">
                  <c:v>0.80508401161804866</c:v>
                </c:pt>
                <c:pt idx="1184">
                  <c:v>0.76800953415398032</c:v>
                </c:pt>
                <c:pt idx="1185">
                  <c:v>0.72030602900438778</c:v>
                </c:pt>
                <c:pt idx="1186">
                  <c:v>0.66223797018276631</c:v>
                </c:pt>
                <c:pt idx="1187">
                  <c:v>0.48250795651751849</c:v>
                </c:pt>
                <c:pt idx="1188">
                  <c:v>0.49183578076967605</c:v>
                </c:pt>
                <c:pt idx="1189">
                  <c:v>0.42239628430439641</c:v>
                </c:pt>
                <c:pt idx="1190">
                  <c:v>0.43772244032194457</c:v>
                </c:pt>
                <c:pt idx="1191">
                  <c:v>0.31280416144729067</c:v>
                </c:pt>
                <c:pt idx="1192">
                  <c:v>0.22636355185394677</c:v>
                </c:pt>
                <c:pt idx="1193">
                  <c:v>0.23286381388637478</c:v>
                </c:pt>
                <c:pt idx="1194">
                  <c:v>0.34951896860525095</c:v>
                </c:pt>
                <c:pt idx="1195">
                  <c:v>0.38926401459472437</c:v>
                </c:pt>
                <c:pt idx="1196">
                  <c:v>0.45842758270754197</c:v>
                </c:pt>
                <c:pt idx="1197">
                  <c:v>0.52961853906726586</c:v>
                </c:pt>
                <c:pt idx="1198">
                  <c:v>0.56586312900811553</c:v>
                </c:pt>
                <c:pt idx="1199">
                  <c:v>0.60498690179466152</c:v>
                </c:pt>
                <c:pt idx="1200">
                  <c:v>0.7302793611120405</c:v>
                </c:pt>
                <c:pt idx="1201">
                  <c:v>0.74705689569265654</c:v>
                </c:pt>
                <c:pt idx="1202">
                  <c:v>0.76002106909699862</c:v>
                </c:pt>
                <c:pt idx="1203">
                  <c:v>0.7710706832750539</c:v>
                </c:pt>
                <c:pt idx="1204">
                  <c:v>0.78070018310032518</c:v>
                </c:pt>
                <c:pt idx="1205">
                  <c:v>0.80892600414557991</c:v>
                </c:pt>
                <c:pt idx="1206">
                  <c:v>0.82883756489738136</c:v>
                </c:pt>
                <c:pt idx="1207">
                  <c:v>0.8257299427791549</c:v>
                </c:pt>
                <c:pt idx="1208">
                  <c:v>0.80979659436569074</c:v>
                </c:pt>
                <c:pt idx="1209">
                  <c:v>0.79469539052262983</c:v>
                </c:pt>
                <c:pt idx="1210">
                  <c:v>0.7598960179184685</c:v>
                </c:pt>
                <c:pt idx="1211">
                  <c:v>0.72931609088253857</c:v>
                </c:pt>
                <c:pt idx="1212">
                  <c:v>0.7131189423658677</c:v>
                </c:pt>
                <c:pt idx="1213">
                  <c:v>0.69562142908282765</c:v>
                </c:pt>
                <c:pt idx="1214">
                  <c:v>0.66023814962299454</c:v>
                </c:pt>
                <c:pt idx="1215">
                  <c:v>0.63390849091849188</c:v>
                </c:pt>
                <c:pt idx="1216">
                  <c:v>0.62090723083709265</c:v>
                </c:pt>
                <c:pt idx="1217">
                  <c:v>0.58272133052446373</c:v>
                </c:pt>
                <c:pt idx="1218">
                  <c:v>0.62705941965955647</c:v>
                </c:pt>
                <c:pt idx="1219">
                  <c:v>0.61554412278637893</c:v>
                </c:pt>
                <c:pt idx="1220">
                  <c:v>0.59270936928621298</c:v>
                </c:pt>
                <c:pt idx="1221">
                  <c:v>0.58471102726294921</c:v>
                </c:pt>
                <c:pt idx="1222">
                  <c:v>0.58226491015009729</c:v>
                </c:pt>
                <c:pt idx="1223">
                  <c:v>0.59516065220783942</c:v>
                </c:pt>
                <c:pt idx="1224">
                  <c:v>0.60147590312995525</c:v>
                </c:pt>
                <c:pt idx="1225">
                  <c:v>0.60427520515515465</c:v>
                </c:pt>
                <c:pt idx="1226">
                  <c:v>0.62732141592102464</c:v>
                </c:pt>
                <c:pt idx="1227">
                  <c:v>0.73083878007970504</c:v>
                </c:pt>
                <c:pt idx="1228">
                  <c:v>0.7030093715807586</c:v>
                </c:pt>
                <c:pt idx="1229">
                  <c:v>0.6445273582432256</c:v>
                </c:pt>
                <c:pt idx="1230">
                  <c:v>0.58316863152099652</c:v>
                </c:pt>
                <c:pt idx="1231">
                  <c:v>0.53479138771863044</c:v>
                </c:pt>
                <c:pt idx="1232">
                  <c:v>0.52559228320672957</c:v>
                </c:pt>
                <c:pt idx="1233">
                  <c:v>0.47423639737227385</c:v>
                </c:pt>
                <c:pt idx="1234">
                  <c:v>0.45416348028436032</c:v>
                </c:pt>
                <c:pt idx="1235">
                  <c:v>0.47439461573434294</c:v>
                </c:pt>
                <c:pt idx="1236">
                  <c:v>0.46029213366657479</c:v>
                </c:pt>
                <c:pt idx="1237">
                  <c:v>0.50071161882284687</c:v>
                </c:pt>
                <c:pt idx="1238">
                  <c:v>0.50799354404923258</c:v>
                </c:pt>
                <c:pt idx="1239">
                  <c:v>0.43696317371446147</c:v>
                </c:pt>
                <c:pt idx="1240">
                  <c:v>0.47865810164467537</c:v>
                </c:pt>
                <c:pt idx="1241">
                  <c:v>0.55953035136912832</c:v>
                </c:pt>
                <c:pt idx="1242">
                  <c:v>0.60990249461289558</c:v>
                </c:pt>
                <c:pt idx="1243">
                  <c:v>0.71981740116966153</c:v>
                </c:pt>
                <c:pt idx="1244">
                  <c:v>0.68885436953958534</c:v>
                </c:pt>
                <c:pt idx="1245">
                  <c:v>0.70077398363207344</c:v>
                </c:pt>
                <c:pt idx="1246">
                  <c:v>0.71949629090815803</c:v>
                </c:pt>
                <c:pt idx="1247">
                  <c:v>0.73063299185006758</c:v>
                </c:pt>
                <c:pt idx="1248">
                  <c:v>0.75394269678252324</c:v>
                </c:pt>
                <c:pt idx="1249">
                  <c:v>0.76117986504758706</c:v>
                </c:pt>
                <c:pt idx="1250">
                  <c:v>0.75711935633236993</c:v>
                </c:pt>
                <c:pt idx="1251">
                  <c:v>0.7802174091605929</c:v>
                </c:pt>
                <c:pt idx="1252">
                  <c:v>0.73530967407623615</c:v>
                </c:pt>
                <c:pt idx="1253">
                  <c:v>0.74237990044212565</c:v>
                </c:pt>
                <c:pt idx="1254">
                  <c:v>0.7524132581850137</c:v>
                </c:pt>
                <c:pt idx="1255">
                  <c:v>0.77137384748449311</c:v>
                </c:pt>
                <c:pt idx="1256">
                  <c:v>0.7742980379938762</c:v>
                </c:pt>
                <c:pt idx="1257">
                  <c:v>0.76597304499263053</c:v>
                </c:pt>
                <c:pt idx="1258">
                  <c:v>0.70751438050422777</c:v>
                </c:pt>
                <c:pt idx="1259">
                  <c:v>0.70098029080784718</c:v>
                </c:pt>
                <c:pt idx="1260">
                  <c:v>0.71117520850559157</c:v>
                </c:pt>
                <c:pt idx="1261">
                  <c:v>0.70159708187890057</c:v>
                </c:pt>
                <c:pt idx="1262">
                  <c:v>0.69143122963417425</c:v>
                </c:pt>
                <c:pt idx="1263">
                  <c:v>0.66867903639799287</c:v>
                </c:pt>
                <c:pt idx="1264">
                  <c:v>0.63445561318674404</c:v>
                </c:pt>
                <c:pt idx="1265">
                  <c:v>0.58607330362235555</c:v>
                </c:pt>
                <c:pt idx="1266">
                  <c:v>0.5427058062570973</c:v>
                </c:pt>
                <c:pt idx="1267">
                  <c:v>0.50589789635937576</c:v>
                </c:pt>
                <c:pt idx="1268">
                  <c:v>0.45555863727092138</c:v>
                </c:pt>
                <c:pt idx="1269">
                  <c:v>0.43091395551567285</c:v>
                </c:pt>
                <c:pt idx="1270">
                  <c:v>0.54212710578957013</c:v>
                </c:pt>
                <c:pt idx="1271">
                  <c:v>0.60253259148365657</c:v>
                </c:pt>
                <c:pt idx="1272">
                  <c:v>0.64903542359906397</c:v>
                </c:pt>
                <c:pt idx="1273">
                  <c:v>0.67557489810120563</c:v>
                </c:pt>
                <c:pt idx="1274">
                  <c:v>0.67341753225596268</c:v>
                </c:pt>
                <c:pt idx="1275">
                  <c:v>0.71384573024753284</c:v>
                </c:pt>
                <c:pt idx="1276">
                  <c:v>0.75927174676501763</c:v>
                </c:pt>
                <c:pt idx="1277">
                  <c:v>0.78746031837563157</c:v>
                </c:pt>
                <c:pt idx="1278">
                  <c:v>0.83568860960811908</c:v>
                </c:pt>
                <c:pt idx="1279">
                  <c:v>0.84909384336018756</c:v>
                </c:pt>
                <c:pt idx="1280">
                  <c:v>0.85545703171647092</c:v>
                </c:pt>
                <c:pt idx="1281">
                  <c:v>0.86496616828510886</c:v>
                </c:pt>
                <c:pt idx="1282">
                  <c:v>0.87225002941061114</c:v>
                </c:pt>
                <c:pt idx="1283">
                  <c:v>0.85393754940895827</c:v>
                </c:pt>
                <c:pt idx="1284">
                  <c:v>0.89282598330725826</c:v>
                </c:pt>
                <c:pt idx="1285">
                  <c:v>0.87185786123572662</c:v>
                </c:pt>
                <c:pt idx="1286">
                  <c:v>0.83345239392559989</c:v>
                </c:pt>
                <c:pt idx="1287">
                  <c:v>0.82254666722261549</c:v>
                </c:pt>
                <c:pt idx="1288">
                  <c:v>0.77411818374123975</c:v>
                </c:pt>
                <c:pt idx="1289">
                  <c:v>0.69080601485354565</c:v>
                </c:pt>
                <c:pt idx="1290">
                  <c:v>0.67348944183974369</c:v>
                </c:pt>
                <c:pt idx="1291">
                  <c:v>0.65082376163317934</c:v>
                </c:pt>
                <c:pt idx="1292">
                  <c:v>0.63971548544633894</c:v>
                </c:pt>
                <c:pt idx="1293">
                  <c:v>0.62868023990926514</c:v>
                </c:pt>
                <c:pt idx="1294">
                  <c:v>0.63653943764884502</c:v>
                </c:pt>
                <c:pt idx="1295">
                  <c:v>0.6527803844796557</c:v>
                </c:pt>
                <c:pt idx="1296">
                  <c:v>0.65244940093902548</c:v>
                </c:pt>
                <c:pt idx="1297">
                  <c:v>0.6531386460498535</c:v>
                </c:pt>
              </c:numCache>
            </c:numRef>
          </c:val>
          <c:smooth val="0"/>
        </c:ser>
        <c:dLbls>
          <c:showLegendKey val="0"/>
          <c:showVal val="0"/>
          <c:showCatName val="0"/>
          <c:showSerName val="0"/>
          <c:showPercent val="0"/>
          <c:showBubbleSize val="0"/>
        </c:dLbls>
        <c:marker val="1"/>
        <c:smooth val="0"/>
        <c:axId val="89232128"/>
        <c:axId val="89233664"/>
      </c:lineChart>
      <c:dateAx>
        <c:axId val="89232128"/>
        <c:scaling>
          <c:orientation val="minMax"/>
        </c:scaling>
        <c:delete val="0"/>
        <c:axPos val="b"/>
        <c:numFmt formatCode="[$-409]mmmm\-yy;@" sourceLinked="1"/>
        <c:majorTickMark val="out"/>
        <c:minorTickMark val="none"/>
        <c:tickLblPos val="low"/>
        <c:crossAx val="89233664"/>
        <c:crosses val="autoZero"/>
        <c:auto val="1"/>
        <c:lblOffset val="100"/>
        <c:baseTimeUnit val="days"/>
      </c:dateAx>
      <c:valAx>
        <c:axId val="89233664"/>
        <c:scaling>
          <c:orientation val="minMax"/>
          <c:max val="1"/>
          <c:min val="-1"/>
        </c:scaling>
        <c:delete val="0"/>
        <c:axPos val="l"/>
        <c:majorGridlines/>
        <c:numFmt formatCode="General" sourceLinked="1"/>
        <c:majorTickMark val="out"/>
        <c:minorTickMark val="none"/>
        <c:tickLblPos val="nextTo"/>
        <c:crossAx val="89232128"/>
        <c:crosses val="autoZero"/>
        <c:crossBetween val="between"/>
      </c:valAx>
    </c:plotArea>
    <c:plotVisOnly val="1"/>
    <c:dispBlanksAs val="gap"/>
    <c:showDLblsOverMax val="0"/>
  </c:chart>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baseline="0" dirty="0"/>
              <a:t>NASDAQ, 1-14-1999 to 5-24-2000, vs. WTI Spot Prices, 5-7-2007 to 9-15-2008</a:t>
            </a:r>
            <a:r>
              <a:rPr lang="en-US" sz="1500" baseline="0" dirty="0"/>
              <a:t> </a:t>
            </a:r>
          </a:p>
        </c:rich>
      </c:tx>
      <c:layout/>
      <c:overlay val="0"/>
    </c:title>
    <c:autoTitleDeleted val="0"/>
    <c:plotArea>
      <c:layout/>
      <c:lineChart>
        <c:grouping val="standard"/>
        <c:varyColors val="0"/>
        <c:ser>
          <c:idx val="2"/>
          <c:order val="1"/>
          <c:tx>
            <c:v>NASDAQ (LHS)</c:v>
          </c:tx>
          <c:spPr>
            <a:ln>
              <a:solidFill>
                <a:schemeClr val="accent2"/>
              </a:solidFill>
            </a:ln>
          </c:spPr>
          <c:marker>
            <c:symbol val="none"/>
          </c:marker>
          <c:val>
            <c:numRef>
              <c:f>'table (11)'!$B$2:$B$345</c:f>
              <c:numCache>
                <c:formatCode>General</c:formatCode>
                <c:ptCount val="344"/>
                <c:pt idx="0">
                  <c:v>2276.8200000000002</c:v>
                </c:pt>
                <c:pt idx="1">
                  <c:v>2348.1999999999998</c:v>
                </c:pt>
                <c:pt idx="2">
                  <c:v>2408.17</c:v>
                </c:pt>
                <c:pt idx="3">
                  <c:v>2415.4899999999998</c:v>
                </c:pt>
                <c:pt idx="4">
                  <c:v>2344.7199999999998</c:v>
                </c:pt>
                <c:pt idx="5">
                  <c:v>2338.88</c:v>
                </c:pt>
                <c:pt idx="6">
                  <c:v>2369.3100000000009</c:v>
                </c:pt>
                <c:pt idx="7">
                  <c:v>2433.4100000000008</c:v>
                </c:pt>
                <c:pt idx="8">
                  <c:v>2407.14</c:v>
                </c:pt>
                <c:pt idx="9">
                  <c:v>2477.34</c:v>
                </c:pt>
                <c:pt idx="10">
                  <c:v>2505.8900000000008</c:v>
                </c:pt>
                <c:pt idx="11">
                  <c:v>2510.09</c:v>
                </c:pt>
                <c:pt idx="12">
                  <c:v>2463.42</c:v>
                </c:pt>
                <c:pt idx="13">
                  <c:v>2493.4100000000008</c:v>
                </c:pt>
                <c:pt idx="14">
                  <c:v>2410.0700000000002</c:v>
                </c:pt>
                <c:pt idx="15">
                  <c:v>2373.62</c:v>
                </c:pt>
                <c:pt idx="16">
                  <c:v>2404.92</c:v>
                </c:pt>
                <c:pt idx="17">
                  <c:v>2310.79</c:v>
                </c:pt>
                <c:pt idx="18">
                  <c:v>2309.5</c:v>
                </c:pt>
                <c:pt idx="19">
                  <c:v>2405.5500000000002</c:v>
                </c:pt>
                <c:pt idx="20">
                  <c:v>2321.8900000000008</c:v>
                </c:pt>
                <c:pt idx="21">
                  <c:v>2313.8700000000008</c:v>
                </c:pt>
                <c:pt idx="22">
                  <c:v>2248.9100000000008</c:v>
                </c:pt>
                <c:pt idx="23">
                  <c:v>2260.5500000000002</c:v>
                </c:pt>
                <c:pt idx="24">
                  <c:v>2283.6</c:v>
                </c:pt>
                <c:pt idx="25">
                  <c:v>2342.0100000000002</c:v>
                </c:pt>
                <c:pt idx="26">
                  <c:v>2376.3500000000008</c:v>
                </c:pt>
                <c:pt idx="27">
                  <c:v>2339.38</c:v>
                </c:pt>
                <c:pt idx="28">
                  <c:v>2326.8200000000002</c:v>
                </c:pt>
                <c:pt idx="29">
                  <c:v>2288.0300000000002</c:v>
                </c:pt>
                <c:pt idx="30">
                  <c:v>2295.1799999999998</c:v>
                </c:pt>
                <c:pt idx="31">
                  <c:v>2259.0300000000002</c:v>
                </c:pt>
                <c:pt idx="32">
                  <c:v>2265.1999999999998</c:v>
                </c:pt>
                <c:pt idx="33">
                  <c:v>2292.8900000000008</c:v>
                </c:pt>
                <c:pt idx="34">
                  <c:v>2337.11</c:v>
                </c:pt>
                <c:pt idx="35">
                  <c:v>2397.62</c:v>
                </c:pt>
                <c:pt idx="36">
                  <c:v>2392.94</c:v>
                </c:pt>
                <c:pt idx="37">
                  <c:v>2406</c:v>
                </c:pt>
                <c:pt idx="38">
                  <c:v>2412.25</c:v>
                </c:pt>
                <c:pt idx="39">
                  <c:v>2381.5300000000002</c:v>
                </c:pt>
                <c:pt idx="40">
                  <c:v>2431.44</c:v>
                </c:pt>
                <c:pt idx="41">
                  <c:v>2439.27</c:v>
                </c:pt>
                <c:pt idx="42">
                  <c:v>2428.9699999999998</c:v>
                </c:pt>
                <c:pt idx="43">
                  <c:v>2462.96</c:v>
                </c:pt>
                <c:pt idx="44">
                  <c:v>2421.27</c:v>
                </c:pt>
                <c:pt idx="45">
                  <c:v>2395.94</c:v>
                </c:pt>
                <c:pt idx="46">
                  <c:v>2322.84</c:v>
                </c:pt>
                <c:pt idx="47">
                  <c:v>2365.2799999999997</c:v>
                </c:pt>
                <c:pt idx="48">
                  <c:v>2434.8000000000002</c:v>
                </c:pt>
                <c:pt idx="49">
                  <c:v>2419.17</c:v>
                </c:pt>
                <c:pt idx="50">
                  <c:v>2492.84</c:v>
                </c:pt>
                <c:pt idx="51">
                  <c:v>2480.29</c:v>
                </c:pt>
                <c:pt idx="52">
                  <c:v>2461.4</c:v>
                </c:pt>
                <c:pt idx="53">
                  <c:v>2493.3700000000008</c:v>
                </c:pt>
                <c:pt idx="54">
                  <c:v>2560.06</c:v>
                </c:pt>
                <c:pt idx="55">
                  <c:v>2563.17</c:v>
                </c:pt>
                <c:pt idx="56">
                  <c:v>2544.4299999999998</c:v>
                </c:pt>
                <c:pt idx="57">
                  <c:v>2573.3900000000008</c:v>
                </c:pt>
                <c:pt idx="58">
                  <c:v>2593.0500000000002</c:v>
                </c:pt>
                <c:pt idx="59">
                  <c:v>2598.8100000000009</c:v>
                </c:pt>
                <c:pt idx="60">
                  <c:v>2583.5</c:v>
                </c:pt>
                <c:pt idx="61">
                  <c:v>2507.2799999999997</c:v>
                </c:pt>
                <c:pt idx="62">
                  <c:v>2521.77</c:v>
                </c:pt>
                <c:pt idx="63">
                  <c:v>2484.04</c:v>
                </c:pt>
                <c:pt idx="64">
                  <c:v>2345.61</c:v>
                </c:pt>
                <c:pt idx="65">
                  <c:v>2409.64</c:v>
                </c:pt>
                <c:pt idx="66">
                  <c:v>2489.08</c:v>
                </c:pt>
                <c:pt idx="67">
                  <c:v>2561.61</c:v>
                </c:pt>
                <c:pt idx="68">
                  <c:v>2590.69</c:v>
                </c:pt>
                <c:pt idx="69">
                  <c:v>2652.05</c:v>
                </c:pt>
                <c:pt idx="70">
                  <c:v>2602.4100000000008</c:v>
                </c:pt>
                <c:pt idx="71">
                  <c:v>2550.3700000000008</c:v>
                </c:pt>
                <c:pt idx="72">
                  <c:v>2528.44</c:v>
                </c:pt>
                <c:pt idx="73">
                  <c:v>2542.86</c:v>
                </c:pt>
                <c:pt idx="74">
                  <c:v>2535.58</c:v>
                </c:pt>
                <c:pt idx="75">
                  <c:v>2485.12</c:v>
                </c:pt>
                <c:pt idx="76">
                  <c:v>2534.4499999999998</c:v>
                </c:pt>
                <c:pt idx="77">
                  <c:v>2472.2799999999997</c:v>
                </c:pt>
                <c:pt idx="78">
                  <c:v>2503.62</c:v>
                </c:pt>
                <c:pt idx="79">
                  <c:v>2526.3900000000008</c:v>
                </c:pt>
                <c:pt idx="80">
                  <c:v>2566.6799999999998</c:v>
                </c:pt>
                <c:pt idx="81">
                  <c:v>2606.54</c:v>
                </c:pt>
                <c:pt idx="82">
                  <c:v>2582</c:v>
                </c:pt>
                <c:pt idx="83">
                  <c:v>2527.86</c:v>
                </c:pt>
                <c:pt idx="84">
                  <c:v>2561.84</c:v>
                </c:pt>
                <c:pt idx="85">
                  <c:v>2558.36</c:v>
                </c:pt>
                <c:pt idx="86">
                  <c:v>2577.4</c:v>
                </c:pt>
                <c:pt idx="87">
                  <c:v>2542.23</c:v>
                </c:pt>
                <c:pt idx="88">
                  <c:v>2520.14</c:v>
                </c:pt>
                <c:pt idx="89">
                  <c:v>2453.66</c:v>
                </c:pt>
                <c:pt idx="90">
                  <c:v>2380.9</c:v>
                </c:pt>
                <c:pt idx="91">
                  <c:v>2427.1799999999998</c:v>
                </c:pt>
                <c:pt idx="92">
                  <c:v>2419.15</c:v>
                </c:pt>
                <c:pt idx="93">
                  <c:v>2470.52</c:v>
                </c:pt>
                <c:pt idx="94">
                  <c:v>2412.0300000000002</c:v>
                </c:pt>
                <c:pt idx="95">
                  <c:v>2432.4100000000008</c:v>
                </c:pt>
                <c:pt idx="96">
                  <c:v>2403.3200000000002</c:v>
                </c:pt>
                <c:pt idx="97">
                  <c:v>2478.34</c:v>
                </c:pt>
                <c:pt idx="98">
                  <c:v>2524.21</c:v>
                </c:pt>
                <c:pt idx="99">
                  <c:v>2474.56</c:v>
                </c:pt>
                <c:pt idx="100">
                  <c:v>2519.3500000000008</c:v>
                </c:pt>
                <c:pt idx="101">
                  <c:v>2484.62</c:v>
                </c:pt>
                <c:pt idx="102">
                  <c:v>2447.88</c:v>
                </c:pt>
                <c:pt idx="103">
                  <c:v>2398.3100000000009</c:v>
                </c:pt>
                <c:pt idx="104">
                  <c:v>2414.67</c:v>
                </c:pt>
                <c:pt idx="105">
                  <c:v>2517.8300000000008</c:v>
                </c:pt>
                <c:pt idx="106">
                  <c:v>2544.15</c:v>
                </c:pt>
                <c:pt idx="107">
                  <c:v>2563.44</c:v>
                </c:pt>
                <c:pt idx="108">
                  <c:v>2630.2799999999997</c:v>
                </c:pt>
                <c:pt idx="109">
                  <c:v>2580.2599999999998</c:v>
                </c:pt>
                <c:pt idx="110">
                  <c:v>2598.12</c:v>
                </c:pt>
                <c:pt idx="111">
                  <c:v>2553.9899999999998</c:v>
                </c:pt>
                <c:pt idx="112">
                  <c:v>2552.65</c:v>
                </c:pt>
                <c:pt idx="113">
                  <c:v>2602.44</c:v>
                </c:pt>
                <c:pt idx="114">
                  <c:v>2642.11</c:v>
                </c:pt>
                <c:pt idx="115">
                  <c:v>2686.12</c:v>
                </c:pt>
                <c:pt idx="116">
                  <c:v>2706.18</c:v>
                </c:pt>
                <c:pt idx="117">
                  <c:v>2741.02</c:v>
                </c:pt>
                <c:pt idx="118">
                  <c:v>2736.7799999999997</c:v>
                </c:pt>
                <c:pt idx="119">
                  <c:v>2743.04</c:v>
                </c:pt>
                <c:pt idx="120">
                  <c:v>2771.86</c:v>
                </c:pt>
                <c:pt idx="121">
                  <c:v>2793.07</c:v>
                </c:pt>
                <c:pt idx="122">
                  <c:v>2790.44</c:v>
                </c:pt>
                <c:pt idx="123">
                  <c:v>2778.23</c:v>
                </c:pt>
                <c:pt idx="124">
                  <c:v>2818.13</c:v>
                </c:pt>
                <c:pt idx="125">
                  <c:v>2839.3700000000008</c:v>
                </c:pt>
                <c:pt idx="126">
                  <c:v>2864.48</c:v>
                </c:pt>
                <c:pt idx="127">
                  <c:v>2830.29</c:v>
                </c:pt>
                <c:pt idx="128">
                  <c:v>2732.18</c:v>
                </c:pt>
                <c:pt idx="129">
                  <c:v>2761.77</c:v>
                </c:pt>
                <c:pt idx="130">
                  <c:v>2684.44</c:v>
                </c:pt>
                <c:pt idx="131">
                  <c:v>2692.4</c:v>
                </c:pt>
                <c:pt idx="132">
                  <c:v>2619.19</c:v>
                </c:pt>
                <c:pt idx="133">
                  <c:v>2679.3300000000008</c:v>
                </c:pt>
                <c:pt idx="134">
                  <c:v>2705.84</c:v>
                </c:pt>
                <c:pt idx="135">
                  <c:v>2640.01</c:v>
                </c:pt>
                <c:pt idx="136">
                  <c:v>2638.4900000000002</c:v>
                </c:pt>
                <c:pt idx="137">
                  <c:v>2623.63</c:v>
                </c:pt>
                <c:pt idx="138">
                  <c:v>2587.9899999999998</c:v>
                </c:pt>
                <c:pt idx="139">
                  <c:v>2540</c:v>
                </c:pt>
                <c:pt idx="140">
                  <c:v>2565.8300000000008</c:v>
                </c:pt>
                <c:pt idx="141">
                  <c:v>2547.9699999999998</c:v>
                </c:pt>
                <c:pt idx="142">
                  <c:v>2518.98</c:v>
                </c:pt>
                <c:pt idx="143">
                  <c:v>2490.11</c:v>
                </c:pt>
                <c:pt idx="144">
                  <c:v>2564.98</c:v>
                </c:pt>
                <c:pt idx="145">
                  <c:v>2549.4899999999998</c:v>
                </c:pt>
                <c:pt idx="146">
                  <c:v>2637.8100000000009</c:v>
                </c:pt>
                <c:pt idx="147">
                  <c:v>2645.2799999999997</c:v>
                </c:pt>
                <c:pt idx="148">
                  <c:v>2671.23</c:v>
                </c:pt>
                <c:pt idx="149">
                  <c:v>2657.73</c:v>
                </c:pt>
                <c:pt idx="150">
                  <c:v>2621.4299999999998</c:v>
                </c:pt>
                <c:pt idx="151">
                  <c:v>2648.3300000000008</c:v>
                </c:pt>
                <c:pt idx="152">
                  <c:v>2719.57</c:v>
                </c:pt>
                <c:pt idx="153">
                  <c:v>2752.3700000000008</c:v>
                </c:pt>
                <c:pt idx="154">
                  <c:v>2805.6</c:v>
                </c:pt>
                <c:pt idx="155">
                  <c:v>2774.62</c:v>
                </c:pt>
                <c:pt idx="156">
                  <c:v>2758.9</c:v>
                </c:pt>
                <c:pt idx="157">
                  <c:v>2712.69</c:v>
                </c:pt>
                <c:pt idx="158">
                  <c:v>2739.3500000000008</c:v>
                </c:pt>
                <c:pt idx="159">
                  <c:v>2750.8</c:v>
                </c:pt>
                <c:pt idx="160">
                  <c:v>2734.24</c:v>
                </c:pt>
                <c:pt idx="161">
                  <c:v>2843.11</c:v>
                </c:pt>
                <c:pt idx="162">
                  <c:v>2837.2599999999998</c:v>
                </c:pt>
                <c:pt idx="163">
                  <c:v>2808.74</c:v>
                </c:pt>
                <c:pt idx="164">
                  <c:v>2852.02</c:v>
                </c:pt>
                <c:pt idx="165">
                  <c:v>2887.06</c:v>
                </c:pt>
                <c:pt idx="166">
                  <c:v>2844.77</c:v>
                </c:pt>
                <c:pt idx="167">
                  <c:v>2868.29</c:v>
                </c:pt>
                <c:pt idx="168">
                  <c:v>2814.17</c:v>
                </c:pt>
                <c:pt idx="169">
                  <c:v>2806.72</c:v>
                </c:pt>
                <c:pt idx="170">
                  <c:v>2869.62</c:v>
                </c:pt>
                <c:pt idx="171">
                  <c:v>2886.15</c:v>
                </c:pt>
                <c:pt idx="172">
                  <c:v>2821.1</c:v>
                </c:pt>
                <c:pt idx="173">
                  <c:v>2858.16</c:v>
                </c:pt>
                <c:pt idx="174">
                  <c:v>2749.8300000000008</c:v>
                </c:pt>
                <c:pt idx="175">
                  <c:v>2740.4100000000008</c:v>
                </c:pt>
                <c:pt idx="176">
                  <c:v>2761.75</c:v>
                </c:pt>
                <c:pt idx="177">
                  <c:v>2756.25</c:v>
                </c:pt>
                <c:pt idx="178">
                  <c:v>2730.27</c:v>
                </c:pt>
                <c:pt idx="179">
                  <c:v>2746.16</c:v>
                </c:pt>
                <c:pt idx="180">
                  <c:v>2736.8500000000008</c:v>
                </c:pt>
                <c:pt idx="181">
                  <c:v>2795.9700000000007</c:v>
                </c:pt>
                <c:pt idx="182">
                  <c:v>2799.67</c:v>
                </c:pt>
                <c:pt idx="183">
                  <c:v>2857.21</c:v>
                </c:pt>
                <c:pt idx="184">
                  <c:v>2860.7</c:v>
                </c:pt>
                <c:pt idx="185">
                  <c:v>2886.57</c:v>
                </c:pt>
                <c:pt idx="186">
                  <c:v>2915.9500000000007</c:v>
                </c:pt>
                <c:pt idx="187">
                  <c:v>2872.4300000000007</c:v>
                </c:pt>
                <c:pt idx="188">
                  <c:v>2801.27</c:v>
                </c:pt>
                <c:pt idx="189">
                  <c:v>2806.84</c:v>
                </c:pt>
                <c:pt idx="190">
                  <c:v>2731.8300000000008</c:v>
                </c:pt>
                <c:pt idx="191">
                  <c:v>2689.15</c:v>
                </c:pt>
                <c:pt idx="192">
                  <c:v>2688.18</c:v>
                </c:pt>
                <c:pt idx="193">
                  <c:v>2788.13</c:v>
                </c:pt>
                <c:pt idx="194">
                  <c:v>2801.9500000000007</c:v>
                </c:pt>
                <c:pt idx="195">
                  <c:v>2816.52</c:v>
                </c:pt>
                <c:pt idx="196">
                  <c:v>2815.9500000000007</c:v>
                </c:pt>
                <c:pt idx="197">
                  <c:v>2811.4700000000007</c:v>
                </c:pt>
                <c:pt idx="198">
                  <c:v>2802.52</c:v>
                </c:pt>
                <c:pt idx="199">
                  <c:v>2875.22</c:v>
                </c:pt>
                <c:pt idx="200">
                  <c:v>2966.4300000000007</c:v>
                </c:pt>
                <c:pt idx="201">
                  <c:v>2967.65</c:v>
                </c:pt>
                <c:pt idx="202">
                  <c:v>2981.63</c:v>
                </c:pt>
                <c:pt idx="203">
                  <c:v>3028.51</c:v>
                </c:pt>
                <c:pt idx="204">
                  <c:v>3055.9500000000007</c:v>
                </c:pt>
                <c:pt idx="205">
                  <c:v>3102.29</c:v>
                </c:pt>
                <c:pt idx="206">
                  <c:v>3143.9700000000007</c:v>
                </c:pt>
                <c:pt idx="207">
                  <c:v>3125.04</c:v>
                </c:pt>
                <c:pt idx="208">
                  <c:v>3155.96</c:v>
                </c:pt>
                <c:pt idx="209">
                  <c:v>3197.29</c:v>
                </c:pt>
                <c:pt idx="210">
                  <c:v>3221.15</c:v>
                </c:pt>
                <c:pt idx="211">
                  <c:v>3219.54</c:v>
                </c:pt>
                <c:pt idx="212">
                  <c:v>3295.52</c:v>
                </c:pt>
                <c:pt idx="213">
                  <c:v>3269.3900000000008</c:v>
                </c:pt>
                <c:pt idx="214">
                  <c:v>3347.11</c:v>
                </c:pt>
                <c:pt idx="215">
                  <c:v>3369.25</c:v>
                </c:pt>
                <c:pt idx="216">
                  <c:v>3392.56</c:v>
                </c:pt>
                <c:pt idx="217">
                  <c:v>3342.8700000000008</c:v>
                </c:pt>
                <c:pt idx="218">
                  <c:v>3420.5</c:v>
                </c:pt>
                <c:pt idx="219">
                  <c:v>3447.8100000000009</c:v>
                </c:pt>
                <c:pt idx="220">
                  <c:v>3421.3700000000008</c:v>
                </c:pt>
                <c:pt idx="221">
                  <c:v>3336.16</c:v>
                </c:pt>
                <c:pt idx="222">
                  <c:v>3353.71</c:v>
                </c:pt>
                <c:pt idx="223">
                  <c:v>3452.7799999999997</c:v>
                </c:pt>
                <c:pt idx="224">
                  <c:v>3520.63</c:v>
                </c:pt>
                <c:pt idx="225">
                  <c:v>3546.01</c:v>
                </c:pt>
                <c:pt idx="226">
                  <c:v>3586.92</c:v>
                </c:pt>
                <c:pt idx="227">
                  <c:v>3586.08</c:v>
                </c:pt>
                <c:pt idx="228">
                  <c:v>3594.17</c:v>
                </c:pt>
                <c:pt idx="229">
                  <c:v>3620.24</c:v>
                </c:pt>
                <c:pt idx="230">
                  <c:v>3658.17</c:v>
                </c:pt>
                <c:pt idx="231">
                  <c:v>3571.66</c:v>
                </c:pt>
                <c:pt idx="232">
                  <c:v>3621.9500000000007</c:v>
                </c:pt>
                <c:pt idx="233">
                  <c:v>3715.06</c:v>
                </c:pt>
                <c:pt idx="234">
                  <c:v>3753.06</c:v>
                </c:pt>
                <c:pt idx="235">
                  <c:v>3783.8700000000008</c:v>
                </c:pt>
                <c:pt idx="236">
                  <c:v>3911.15</c:v>
                </c:pt>
                <c:pt idx="237">
                  <c:v>3937.3</c:v>
                </c:pt>
                <c:pt idx="238">
                  <c:v>3969.44</c:v>
                </c:pt>
                <c:pt idx="239">
                  <c:v>3975.38</c:v>
                </c:pt>
                <c:pt idx="240">
                  <c:v>3972.11</c:v>
                </c:pt>
                <c:pt idx="241">
                  <c:v>4041.46</c:v>
                </c:pt>
                <c:pt idx="242">
                  <c:v>4036.8700000000008</c:v>
                </c:pt>
                <c:pt idx="243">
                  <c:v>4069.3100000000009</c:v>
                </c:pt>
                <c:pt idx="244">
                  <c:v>4131.1500000000015</c:v>
                </c:pt>
                <c:pt idx="245">
                  <c:v>3901.69</c:v>
                </c:pt>
                <c:pt idx="246">
                  <c:v>3877.54</c:v>
                </c:pt>
                <c:pt idx="247">
                  <c:v>3727.13</c:v>
                </c:pt>
                <c:pt idx="248">
                  <c:v>3882.62</c:v>
                </c:pt>
                <c:pt idx="249">
                  <c:v>4049.67</c:v>
                </c:pt>
                <c:pt idx="250">
                  <c:v>3921.19</c:v>
                </c:pt>
                <c:pt idx="251">
                  <c:v>3850.02</c:v>
                </c:pt>
                <c:pt idx="252">
                  <c:v>3957.21</c:v>
                </c:pt>
                <c:pt idx="253">
                  <c:v>4064.27</c:v>
                </c:pt>
                <c:pt idx="254">
                  <c:v>4130.8100000000004</c:v>
                </c:pt>
                <c:pt idx="255">
                  <c:v>4151.29</c:v>
                </c:pt>
                <c:pt idx="256">
                  <c:v>4189.51</c:v>
                </c:pt>
                <c:pt idx="257">
                  <c:v>4235.4000000000005</c:v>
                </c:pt>
                <c:pt idx="258">
                  <c:v>4096.08</c:v>
                </c:pt>
                <c:pt idx="259">
                  <c:v>4167.41</c:v>
                </c:pt>
                <c:pt idx="260">
                  <c:v>4069.9100000000008</c:v>
                </c:pt>
                <c:pt idx="261">
                  <c:v>4039.56</c:v>
                </c:pt>
                <c:pt idx="262">
                  <c:v>3887.07</c:v>
                </c:pt>
                <c:pt idx="263">
                  <c:v>3940.3500000000008</c:v>
                </c:pt>
                <c:pt idx="264">
                  <c:v>4051.98</c:v>
                </c:pt>
                <c:pt idx="265">
                  <c:v>4073.96</c:v>
                </c:pt>
                <c:pt idx="266">
                  <c:v>4210.9800000000005</c:v>
                </c:pt>
                <c:pt idx="267">
                  <c:v>4244.1400000000003</c:v>
                </c:pt>
                <c:pt idx="268">
                  <c:v>4321.7700000000013</c:v>
                </c:pt>
                <c:pt idx="269">
                  <c:v>4427.5</c:v>
                </c:pt>
                <c:pt idx="270">
                  <c:v>4363.24</c:v>
                </c:pt>
                <c:pt idx="271">
                  <c:v>4485.63</c:v>
                </c:pt>
                <c:pt idx="272">
                  <c:v>4395.45</c:v>
                </c:pt>
                <c:pt idx="273">
                  <c:v>4418.55</c:v>
                </c:pt>
                <c:pt idx="274">
                  <c:v>4420.7700000000013</c:v>
                </c:pt>
                <c:pt idx="275">
                  <c:v>4427.6500000000015</c:v>
                </c:pt>
                <c:pt idx="276">
                  <c:v>4548.92</c:v>
                </c:pt>
                <c:pt idx="277">
                  <c:v>4411.74</c:v>
                </c:pt>
                <c:pt idx="278">
                  <c:v>4382.1200000000017</c:v>
                </c:pt>
                <c:pt idx="279">
                  <c:v>4550.33</c:v>
                </c:pt>
                <c:pt idx="280">
                  <c:v>4617.6500000000015</c:v>
                </c:pt>
                <c:pt idx="281">
                  <c:v>4590.5</c:v>
                </c:pt>
                <c:pt idx="282">
                  <c:v>4577.8500000000004</c:v>
                </c:pt>
                <c:pt idx="283">
                  <c:v>4696.6900000000014</c:v>
                </c:pt>
                <c:pt idx="284">
                  <c:v>4784.08</c:v>
                </c:pt>
                <c:pt idx="285">
                  <c:v>4754.51</c:v>
                </c:pt>
                <c:pt idx="286">
                  <c:v>4914.79</c:v>
                </c:pt>
                <c:pt idx="287">
                  <c:v>4904.8500000000004</c:v>
                </c:pt>
                <c:pt idx="288">
                  <c:v>4847.84</c:v>
                </c:pt>
                <c:pt idx="289">
                  <c:v>4897.26</c:v>
                </c:pt>
                <c:pt idx="290">
                  <c:v>5046.8600000000024</c:v>
                </c:pt>
                <c:pt idx="291">
                  <c:v>5048.6200000000017</c:v>
                </c:pt>
                <c:pt idx="292">
                  <c:v>4907.24</c:v>
                </c:pt>
                <c:pt idx="293">
                  <c:v>4706.63</c:v>
                </c:pt>
                <c:pt idx="294">
                  <c:v>4582.6200000000017</c:v>
                </c:pt>
                <c:pt idx="295">
                  <c:v>4717.3900000000003</c:v>
                </c:pt>
                <c:pt idx="296">
                  <c:v>4798.13</c:v>
                </c:pt>
                <c:pt idx="297">
                  <c:v>4610</c:v>
                </c:pt>
                <c:pt idx="298">
                  <c:v>4711.68</c:v>
                </c:pt>
                <c:pt idx="299">
                  <c:v>4864.75</c:v>
                </c:pt>
                <c:pt idx="300">
                  <c:v>4940.6100000000024</c:v>
                </c:pt>
                <c:pt idx="301">
                  <c:v>4963.03</c:v>
                </c:pt>
                <c:pt idx="302">
                  <c:v>4958.5600000000004</c:v>
                </c:pt>
                <c:pt idx="303">
                  <c:v>4833.8900000000003</c:v>
                </c:pt>
                <c:pt idx="304">
                  <c:v>4644.67</c:v>
                </c:pt>
                <c:pt idx="305">
                  <c:v>4457.8900000000003</c:v>
                </c:pt>
                <c:pt idx="306">
                  <c:v>4572.83</c:v>
                </c:pt>
                <c:pt idx="307">
                  <c:v>4223.68</c:v>
                </c:pt>
                <c:pt idx="308">
                  <c:v>4148.8900000000003</c:v>
                </c:pt>
                <c:pt idx="309">
                  <c:v>4169.22</c:v>
                </c:pt>
                <c:pt idx="310">
                  <c:v>4267.5600000000004</c:v>
                </c:pt>
                <c:pt idx="311">
                  <c:v>4446.45</c:v>
                </c:pt>
                <c:pt idx="312">
                  <c:v>4188.2</c:v>
                </c:pt>
                <c:pt idx="313">
                  <c:v>4055.9</c:v>
                </c:pt>
                <c:pt idx="314">
                  <c:v>3769.63</c:v>
                </c:pt>
                <c:pt idx="315">
                  <c:v>3676.7799999999997</c:v>
                </c:pt>
                <c:pt idx="316">
                  <c:v>3321.29</c:v>
                </c:pt>
                <c:pt idx="317">
                  <c:v>3539.16</c:v>
                </c:pt>
                <c:pt idx="318">
                  <c:v>3793.57</c:v>
                </c:pt>
                <c:pt idx="319">
                  <c:v>3706.4100000000008</c:v>
                </c:pt>
                <c:pt idx="320">
                  <c:v>3643.88</c:v>
                </c:pt>
                <c:pt idx="321">
                  <c:v>3482.48</c:v>
                </c:pt>
                <c:pt idx="322">
                  <c:v>3711.23</c:v>
                </c:pt>
                <c:pt idx="323">
                  <c:v>3630.09</c:v>
                </c:pt>
                <c:pt idx="324">
                  <c:v>3774.03</c:v>
                </c:pt>
                <c:pt idx="325">
                  <c:v>3860.66</c:v>
                </c:pt>
                <c:pt idx="326">
                  <c:v>3958.08</c:v>
                </c:pt>
                <c:pt idx="327">
                  <c:v>3785.4500000000007</c:v>
                </c:pt>
                <c:pt idx="328">
                  <c:v>3707.3100000000009</c:v>
                </c:pt>
                <c:pt idx="329">
                  <c:v>3720.24</c:v>
                </c:pt>
                <c:pt idx="330">
                  <c:v>3816.82</c:v>
                </c:pt>
                <c:pt idx="331">
                  <c:v>3669.38</c:v>
                </c:pt>
                <c:pt idx="332">
                  <c:v>3585.01</c:v>
                </c:pt>
                <c:pt idx="333">
                  <c:v>3384.73</c:v>
                </c:pt>
                <c:pt idx="334">
                  <c:v>3499.58</c:v>
                </c:pt>
                <c:pt idx="335">
                  <c:v>3529.06</c:v>
                </c:pt>
                <c:pt idx="336">
                  <c:v>3607.65</c:v>
                </c:pt>
                <c:pt idx="337">
                  <c:v>3717.57</c:v>
                </c:pt>
                <c:pt idx="338">
                  <c:v>3644.96</c:v>
                </c:pt>
                <c:pt idx="339">
                  <c:v>3538.71</c:v>
                </c:pt>
                <c:pt idx="340">
                  <c:v>3390.4</c:v>
                </c:pt>
                <c:pt idx="341">
                  <c:v>3364.21</c:v>
                </c:pt>
                <c:pt idx="342">
                  <c:v>3164.55</c:v>
                </c:pt>
                <c:pt idx="343">
                  <c:v>3270.61</c:v>
                </c:pt>
              </c:numCache>
            </c:numRef>
          </c:val>
          <c:smooth val="0"/>
        </c:ser>
        <c:dLbls>
          <c:showLegendKey val="0"/>
          <c:showVal val="0"/>
          <c:showCatName val="0"/>
          <c:showSerName val="0"/>
          <c:showPercent val="0"/>
          <c:showBubbleSize val="0"/>
        </c:dLbls>
        <c:marker val="1"/>
        <c:smooth val="0"/>
        <c:axId val="89164800"/>
        <c:axId val="89166976"/>
      </c:lineChart>
      <c:lineChart>
        <c:grouping val="standard"/>
        <c:varyColors val="0"/>
        <c:ser>
          <c:idx val="0"/>
          <c:order val="0"/>
          <c:tx>
            <c:v>Oil Prices (RHS)</c:v>
          </c:tx>
          <c:marker>
            <c:symbol val="none"/>
          </c:marker>
          <c:val>
            <c:numRef>
              <c:f>'table (11)'!$E$2:$E$345</c:f>
              <c:numCache>
                <c:formatCode>0.00</c:formatCode>
                <c:ptCount val="344"/>
                <c:pt idx="0">
                  <c:v>61.48</c:v>
                </c:pt>
                <c:pt idx="1">
                  <c:v>62.260000000000012</c:v>
                </c:pt>
                <c:pt idx="2">
                  <c:v>61.54</c:v>
                </c:pt>
                <c:pt idx="3">
                  <c:v>61.85</c:v>
                </c:pt>
                <c:pt idx="4">
                  <c:v>62.35</c:v>
                </c:pt>
                <c:pt idx="5">
                  <c:v>62.55</c:v>
                </c:pt>
                <c:pt idx="6">
                  <c:v>63.160000000000011</c:v>
                </c:pt>
                <c:pt idx="7">
                  <c:v>62.57</c:v>
                </c:pt>
                <c:pt idx="8">
                  <c:v>64.83</c:v>
                </c:pt>
                <c:pt idx="9">
                  <c:v>64.930000000000007</c:v>
                </c:pt>
                <c:pt idx="10">
                  <c:v>66.25</c:v>
                </c:pt>
                <c:pt idx="11">
                  <c:v>64.910000000000025</c:v>
                </c:pt>
                <c:pt idx="12">
                  <c:v>65.099999999999994</c:v>
                </c:pt>
                <c:pt idx="13">
                  <c:v>63.620000000000012</c:v>
                </c:pt>
                <c:pt idx="14">
                  <c:v>64.59</c:v>
                </c:pt>
                <c:pt idx="15">
                  <c:v>63.190000000000012</c:v>
                </c:pt>
                <c:pt idx="16">
                  <c:v>63.47</c:v>
                </c:pt>
                <c:pt idx="17">
                  <c:v>64.02</c:v>
                </c:pt>
                <c:pt idx="18">
                  <c:v>65.09</c:v>
                </c:pt>
                <c:pt idx="19">
                  <c:v>66.169999999999987</c:v>
                </c:pt>
                <c:pt idx="20">
                  <c:v>65.63</c:v>
                </c:pt>
                <c:pt idx="21">
                  <c:v>65.97</c:v>
                </c:pt>
                <c:pt idx="22">
                  <c:v>66.930000000000007</c:v>
                </c:pt>
                <c:pt idx="23">
                  <c:v>64.78</c:v>
                </c:pt>
                <c:pt idx="24">
                  <c:v>65.930000000000007</c:v>
                </c:pt>
                <c:pt idx="25">
                  <c:v>65.36</c:v>
                </c:pt>
                <c:pt idx="26">
                  <c:v>66.169999999999987</c:v>
                </c:pt>
                <c:pt idx="27">
                  <c:v>67.61999999999999</c:v>
                </c:pt>
                <c:pt idx="28">
                  <c:v>68.040000000000006</c:v>
                </c:pt>
                <c:pt idx="29">
                  <c:v>69.06</c:v>
                </c:pt>
                <c:pt idx="30">
                  <c:v>69.149999999999991</c:v>
                </c:pt>
                <c:pt idx="31">
                  <c:v>68.5</c:v>
                </c:pt>
                <c:pt idx="32">
                  <c:v>68.349999999999994</c:v>
                </c:pt>
                <c:pt idx="33">
                  <c:v>68.849999999999994</c:v>
                </c:pt>
                <c:pt idx="34">
                  <c:v>68.83</c:v>
                </c:pt>
                <c:pt idx="35">
                  <c:v>67.78</c:v>
                </c:pt>
                <c:pt idx="36">
                  <c:v>68.98</c:v>
                </c:pt>
                <c:pt idx="37">
                  <c:v>69.61</c:v>
                </c:pt>
                <c:pt idx="38">
                  <c:v>70.47</c:v>
                </c:pt>
                <c:pt idx="39">
                  <c:v>71.11</c:v>
                </c:pt>
                <c:pt idx="40">
                  <c:v>71.410000000000025</c:v>
                </c:pt>
                <c:pt idx="41">
                  <c:v>71.81</c:v>
                </c:pt>
                <c:pt idx="42">
                  <c:v>72.8</c:v>
                </c:pt>
                <c:pt idx="43">
                  <c:v>72.14</c:v>
                </c:pt>
                <c:pt idx="44">
                  <c:v>72.8</c:v>
                </c:pt>
                <c:pt idx="45">
                  <c:v>72.58</c:v>
                </c:pt>
                <c:pt idx="46">
                  <c:v>72.55</c:v>
                </c:pt>
                <c:pt idx="47">
                  <c:v>73.89</c:v>
                </c:pt>
                <c:pt idx="48">
                  <c:v>74.11</c:v>
                </c:pt>
                <c:pt idx="49">
                  <c:v>74.03</c:v>
                </c:pt>
                <c:pt idx="50">
                  <c:v>75.03</c:v>
                </c:pt>
                <c:pt idx="51">
                  <c:v>75.900000000000006</c:v>
                </c:pt>
                <c:pt idx="52">
                  <c:v>75.53</c:v>
                </c:pt>
                <c:pt idx="53">
                  <c:v>74.649999999999991</c:v>
                </c:pt>
                <c:pt idx="54">
                  <c:v>73.38</c:v>
                </c:pt>
                <c:pt idx="55">
                  <c:v>75.739999999999995</c:v>
                </c:pt>
                <c:pt idx="56">
                  <c:v>74.959999999999994</c:v>
                </c:pt>
                <c:pt idx="57">
                  <c:v>77.03</c:v>
                </c:pt>
                <c:pt idx="58">
                  <c:v>76.819999999999993</c:v>
                </c:pt>
                <c:pt idx="59">
                  <c:v>78.2</c:v>
                </c:pt>
                <c:pt idx="60">
                  <c:v>76.489999999999995</c:v>
                </c:pt>
                <c:pt idx="61">
                  <c:v>76.84</c:v>
                </c:pt>
                <c:pt idx="62">
                  <c:v>75.410000000000025</c:v>
                </c:pt>
                <c:pt idx="63">
                  <c:v>72.03</c:v>
                </c:pt>
                <c:pt idx="64">
                  <c:v>72.25</c:v>
                </c:pt>
                <c:pt idx="65">
                  <c:v>72.23</c:v>
                </c:pt>
                <c:pt idx="66">
                  <c:v>71.61999999999999</c:v>
                </c:pt>
                <c:pt idx="67">
                  <c:v>71.489999999999995</c:v>
                </c:pt>
                <c:pt idx="68">
                  <c:v>71.599999999999994</c:v>
                </c:pt>
                <c:pt idx="69">
                  <c:v>72.400000000000006</c:v>
                </c:pt>
                <c:pt idx="70">
                  <c:v>73.36</c:v>
                </c:pt>
                <c:pt idx="71">
                  <c:v>70.989999999999995</c:v>
                </c:pt>
                <c:pt idx="72">
                  <c:v>71.900000000000006</c:v>
                </c:pt>
                <c:pt idx="73">
                  <c:v>71.11999999999999</c:v>
                </c:pt>
                <c:pt idx="74">
                  <c:v>69.489999999999995</c:v>
                </c:pt>
                <c:pt idx="75">
                  <c:v>69.3</c:v>
                </c:pt>
                <c:pt idx="76">
                  <c:v>69.86</c:v>
                </c:pt>
                <c:pt idx="77">
                  <c:v>71.169999999999987</c:v>
                </c:pt>
                <c:pt idx="78">
                  <c:v>71.98</c:v>
                </c:pt>
                <c:pt idx="79">
                  <c:v>71.790000000000006</c:v>
                </c:pt>
                <c:pt idx="80">
                  <c:v>73.52</c:v>
                </c:pt>
                <c:pt idx="81">
                  <c:v>73.36999999999999</c:v>
                </c:pt>
                <c:pt idx="82">
                  <c:v>73.98</c:v>
                </c:pt>
                <c:pt idx="83">
                  <c:v>75.069999999999993</c:v>
                </c:pt>
                <c:pt idx="84">
                  <c:v>75.739999999999995</c:v>
                </c:pt>
                <c:pt idx="85">
                  <c:v>76.34</c:v>
                </c:pt>
                <c:pt idx="86">
                  <c:v>76.7</c:v>
                </c:pt>
                <c:pt idx="87">
                  <c:v>77.53</c:v>
                </c:pt>
                <c:pt idx="88">
                  <c:v>78.16</c:v>
                </c:pt>
                <c:pt idx="89">
                  <c:v>79.849999999999994</c:v>
                </c:pt>
                <c:pt idx="90">
                  <c:v>80.05</c:v>
                </c:pt>
                <c:pt idx="91">
                  <c:v>79.14</c:v>
                </c:pt>
                <c:pt idx="92">
                  <c:v>80.55</c:v>
                </c:pt>
                <c:pt idx="93">
                  <c:v>81.510000000000005</c:v>
                </c:pt>
                <c:pt idx="94">
                  <c:v>81.990000000000023</c:v>
                </c:pt>
                <c:pt idx="95">
                  <c:v>83.85</c:v>
                </c:pt>
                <c:pt idx="96">
                  <c:v>83.38</c:v>
                </c:pt>
                <c:pt idx="97">
                  <c:v>82.51</c:v>
                </c:pt>
                <c:pt idx="98">
                  <c:v>81.2</c:v>
                </c:pt>
                <c:pt idx="99">
                  <c:v>80.31</c:v>
                </c:pt>
                <c:pt idx="100">
                  <c:v>82.86</c:v>
                </c:pt>
                <c:pt idx="101">
                  <c:v>81.64</c:v>
                </c:pt>
                <c:pt idx="102">
                  <c:v>80.31</c:v>
                </c:pt>
                <c:pt idx="103">
                  <c:v>80</c:v>
                </c:pt>
                <c:pt idx="104">
                  <c:v>79.97</c:v>
                </c:pt>
                <c:pt idx="105">
                  <c:v>81.48</c:v>
                </c:pt>
                <c:pt idx="106">
                  <c:v>81.2</c:v>
                </c:pt>
                <c:pt idx="107">
                  <c:v>78.97</c:v>
                </c:pt>
                <c:pt idx="108">
                  <c:v>80.23</c:v>
                </c:pt>
                <c:pt idx="109">
                  <c:v>81.3</c:v>
                </c:pt>
                <c:pt idx="110">
                  <c:v>83.05</c:v>
                </c:pt>
                <c:pt idx="111">
                  <c:v>83.73</c:v>
                </c:pt>
                <c:pt idx="112">
                  <c:v>86.19</c:v>
                </c:pt>
                <c:pt idx="113">
                  <c:v>87.58</c:v>
                </c:pt>
                <c:pt idx="114">
                  <c:v>87.19</c:v>
                </c:pt>
                <c:pt idx="115">
                  <c:v>89.48</c:v>
                </c:pt>
                <c:pt idx="116">
                  <c:v>88.58</c:v>
                </c:pt>
                <c:pt idx="117">
                  <c:v>87.6</c:v>
                </c:pt>
                <c:pt idx="118">
                  <c:v>86.45</c:v>
                </c:pt>
                <c:pt idx="119">
                  <c:v>88.3</c:v>
                </c:pt>
                <c:pt idx="120">
                  <c:v>92.09</c:v>
                </c:pt>
                <c:pt idx="121">
                  <c:v>91.73</c:v>
                </c:pt>
                <c:pt idx="122">
                  <c:v>93.45</c:v>
                </c:pt>
                <c:pt idx="123">
                  <c:v>90.33</c:v>
                </c:pt>
                <c:pt idx="124">
                  <c:v>94.16</c:v>
                </c:pt>
                <c:pt idx="125">
                  <c:v>93.53</c:v>
                </c:pt>
                <c:pt idx="126">
                  <c:v>95.81</c:v>
                </c:pt>
                <c:pt idx="127">
                  <c:v>94.06</c:v>
                </c:pt>
                <c:pt idx="128">
                  <c:v>96.649999999999991</c:v>
                </c:pt>
                <c:pt idx="129">
                  <c:v>96.460000000000022</c:v>
                </c:pt>
                <c:pt idx="130">
                  <c:v>95.51</c:v>
                </c:pt>
                <c:pt idx="131">
                  <c:v>96.36</c:v>
                </c:pt>
                <c:pt idx="132">
                  <c:v>94.4</c:v>
                </c:pt>
                <c:pt idx="133">
                  <c:v>91.179999999999978</c:v>
                </c:pt>
                <c:pt idx="134">
                  <c:v>94.02</c:v>
                </c:pt>
                <c:pt idx="135">
                  <c:v>93.36999999999999</c:v>
                </c:pt>
                <c:pt idx="136">
                  <c:v>94.81</c:v>
                </c:pt>
                <c:pt idx="137">
                  <c:v>95.75</c:v>
                </c:pt>
                <c:pt idx="138">
                  <c:v>99.16</c:v>
                </c:pt>
                <c:pt idx="139">
                  <c:v>98.57</c:v>
                </c:pt>
                <c:pt idx="140">
                  <c:v>98.240000000000023</c:v>
                </c:pt>
                <c:pt idx="141">
                  <c:v>97.66</c:v>
                </c:pt>
                <c:pt idx="142">
                  <c:v>94.39</c:v>
                </c:pt>
                <c:pt idx="143">
                  <c:v>90.710000000000022</c:v>
                </c:pt>
                <c:pt idx="144">
                  <c:v>90.98</c:v>
                </c:pt>
                <c:pt idx="145">
                  <c:v>88.6</c:v>
                </c:pt>
                <c:pt idx="146">
                  <c:v>89.29</c:v>
                </c:pt>
                <c:pt idx="147">
                  <c:v>88.31</c:v>
                </c:pt>
                <c:pt idx="148">
                  <c:v>87.45</c:v>
                </c:pt>
                <c:pt idx="149">
                  <c:v>90.25</c:v>
                </c:pt>
                <c:pt idx="150">
                  <c:v>88.23</c:v>
                </c:pt>
                <c:pt idx="151">
                  <c:v>87.72</c:v>
                </c:pt>
                <c:pt idx="152">
                  <c:v>90.11999999999999</c:v>
                </c:pt>
                <c:pt idx="153">
                  <c:v>94.410000000000025</c:v>
                </c:pt>
                <c:pt idx="154">
                  <c:v>92.35</c:v>
                </c:pt>
                <c:pt idx="155">
                  <c:v>91.31</c:v>
                </c:pt>
                <c:pt idx="156">
                  <c:v>90.69</c:v>
                </c:pt>
                <c:pt idx="157">
                  <c:v>89.93</c:v>
                </c:pt>
                <c:pt idx="158">
                  <c:v>91.11</c:v>
                </c:pt>
                <c:pt idx="159">
                  <c:v>90.88</c:v>
                </c:pt>
                <c:pt idx="160">
                  <c:v>93.19</c:v>
                </c:pt>
                <c:pt idx="161">
                  <c:v>94</c:v>
                </c:pt>
                <c:pt idx="162">
                  <c:v>95.89</c:v>
                </c:pt>
                <c:pt idx="163">
                  <c:v>96.63</c:v>
                </c:pt>
                <c:pt idx="164">
                  <c:v>96.03</c:v>
                </c:pt>
                <c:pt idx="165">
                  <c:v>95.95</c:v>
                </c:pt>
                <c:pt idx="166">
                  <c:v>99.64</c:v>
                </c:pt>
                <c:pt idx="167">
                  <c:v>99.169999999999987</c:v>
                </c:pt>
                <c:pt idx="168">
                  <c:v>97.9</c:v>
                </c:pt>
                <c:pt idx="169">
                  <c:v>95.08</c:v>
                </c:pt>
                <c:pt idx="170">
                  <c:v>96.43</c:v>
                </c:pt>
                <c:pt idx="171">
                  <c:v>95.64</c:v>
                </c:pt>
                <c:pt idx="172">
                  <c:v>93.92</c:v>
                </c:pt>
                <c:pt idx="173">
                  <c:v>92.740000000000023</c:v>
                </c:pt>
                <c:pt idx="174">
                  <c:v>94.23</c:v>
                </c:pt>
                <c:pt idx="175">
                  <c:v>91.86999999999999</c:v>
                </c:pt>
                <c:pt idx="176">
                  <c:v>90.8</c:v>
                </c:pt>
                <c:pt idx="177">
                  <c:v>90.11</c:v>
                </c:pt>
                <c:pt idx="178">
                  <c:v>90.55</c:v>
                </c:pt>
                <c:pt idx="179">
                  <c:v>89.64</c:v>
                </c:pt>
                <c:pt idx="180">
                  <c:v>87.649999999999991</c:v>
                </c:pt>
                <c:pt idx="181">
                  <c:v>89.98</c:v>
                </c:pt>
                <c:pt idx="182">
                  <c:v>90.36999999999999</c:v>
                </c:pt>
                <c:pt idx="183">
                  <c:v>90.990000000000023</c:v>
                </c:pt>
                <c:pt idx="184">
                  <c:v>91.66</c:v>
                </c:pt>
                <c:pt idx="185">
                  <c:v>92.34</c:v>
                </c:pt>
                <c:pt idx="186">
                  <c:v>91.669999999999987</c:v>
                </c:pt>
                <c:pt idx="187">
                  <c:v>89.03</c:v>
                </c:pt>
                <c:pt idx="188">
                  <c:v>90.07</c:v>
                </c:pt>
                <c:pt idx="189">
                  <c:v>88.32</c:v>
                </c:pt>
                <c:pt idx="190">
                  <c:v>87.16</c:v>
                </c:pt>
                <c:pt idx="191">
                  <c:v>88.07</c:v>
                </c:pt>
                <c:pt idx="192">
                  <c:v>91.77</c:v>
                </c:pt>
                <c:pt idx="193">
                  <c:v>93.56</c:v>
                </c:pt>
                <c:pt idx="194">
                  <c:v>92.82</c:v>
                </c:pt>
                <c:pt idx="195">
                  <c:v>93.28</c:v>
                </c:pt>
                <c:pt idx="196">
                  <c:v>95.42</c:v>
                </c:pt>
                <c:pt idx="197">
                  <c:v>95.57</c:v>
                </c:pt>
                <c:pt idx="198">
                  <c:v>99.990000000000023</c:v>
                </c:pt>
                <c:pt idx="199">
                  <c:v>100.86</c:v>
                </c:pt>
                <c:pt idx="200">
                  <c:v>98.57</c:v>
                </c:pt>
                <c:pt idx="201">
                  <c:v>99.03</c:v>
                </c:pt>
                <c:pt idx="202">
                  <c:v>99.4</c:v>
                </c:pt>
                <c:pt idx="203">
                  <c:v>100.83</c:v>
                </c:pt>
                <c:pt idx="204">
                  <c:v>99.59</c:v>
                </c:pt>
                <c:pt idx="205">
                  <c:v>102.6</c:v>
                </c:pt>
                <c:pt idx="206">
                  <c:v>101.78</c:v>
                </c:pt>
                <c:pt idx="207">
                  <c:v>102.42</c:v>
                </c:pt>
                <c:pt idx="208">
                  <c:v>99.72</c:v>
                </c:pt>
                <c:pt idx="209">
                  <c:v>104.45</c:v>
                </c:pt>
                <c:pt idx="210">
                  <c:v>105.51</c:v>
                </c:pt>
                <c:pt idx="211">
                  <c:v>105.11999999999999</c:v>
                </c:pt>
                <c:pt idx="212">
                  <c:v>107.9</c:v>
                </c:pt>
                <c:pt idx="213">
                  <c:v>108.73</c:v>
                </c:pt>
                <c:pt idx="214">
                  <c:v>109.86</c:v>
                </c:pt>
                <c:pt idx="215">
                  <c:v>110.21000000000002</c:v>
                </c:pt>
                <c:pt idx="216">
                  <c:v>110.03</c:v>
                </c:pt>
                <c:pt idx="217">
                  <c:v>105.74000000000002</c:v>
                </c:pt>
                <c:pt idx="218">
                  <c:v>109.57</c:v>
                </c:pt>
                <c:pt idx="219">
                  <c:v>103.25</c:v>
                </c:pt>
                <c:pt idx="220">
                  <c:v>102.57</c:v>
                </c:pt>
                <c:pt idx="221">
                  <c:v>101.7</c:v>
                </c:pt>
                <c:pt idx="222">
                  <c:v>101.78</c:v>
                </c:pt>
                <c:pt idx="223">
                  <c:v>105.83</c:v>
                </c:pt>
                <c:pt idx="224">
                  <c:v>107.56</c:v>
                </c:pt>
                <c:pt idx="225">
                  <c:v>105.59</c:v>
                </c:pt>
                <c:pt idx="226">
                  <c:v>101.54</c:v>
                </c:pt>
                <c:pt idx="227">
                  <c:v>100.92</c:v>
                </c:pt>
                <c:pt idx="228">
                  <c:v>104.83</c:v>
                </c:pt>
                <c:pt idx="229">
                  <c:v>103.92</c:v>
                </c:pt>
                <c:pt idx="230">
                  <c:v>106.09</c:v>
                </c:pt>
                <c:pt idx="231">
                  <c:v>108.91000000000003</c:v>
                </c:pt>
                <c:pt idx="232">
                  <c:v>108.54</c:v>
                </c:pt>
                <c:pt idx="233">
                  <c:v>110.89</c:v>
                </c:pt>
                <c:pt idx="234">
                  <c:v>110.07</c:v>
                </c:pt>
                <c:pt idx="235">
                  <c:v>110.14</c:v>
                </c:pt>
                <c:pt idx="236">
                  <c:v>111.71000000000002</c:v>
                </c:pt>
                <c:pt idx="237">
                  <c:v>113.77</c:v>
                </c:pt>
                <c:pt idx="238">
                  <c:v>114.8</c:v>
                </c:pt>
                <c:pt idx="239">
                  <c:v>114.8</c:v>
                </c:pt>
                <c:pt idx="240">
                  <c:v>116.56</c:v>
                </c:pt>
                <c:pt idx="241">
                  <c:v>117.48</c:v>
                </c:pt>
                <c:pt idx="242">
                  <c:v>119.16999999999999</c:v>
                </c:pt>
                <c:pt idx="243">
                  <c:v>119.28</c:v>
                </c:pt>
                <c:pt idx="244">
                  <c:v>117.1</c:v>
                </c:pt>
                <c:pt idx="245">
                  <c:v>119.64</c:v>
                </c:pt>
                <c:pt idx="246">
                  <c:v>118.78</c:v>
                </c:pt>
                <c:pt idx="247">
                  <c:v>115.66999999999999</c:v>
                </c:pt>
                <c:pt idx="248">
                  <c:v>113.7</c:v>
                </c:pt>
                <c:pt idx="249">
                  <c:v>112.6</c:v>
                </c:pt>
                <c:pt idx="250">
                  <c:v>116.36</c:v>
                </c:pt>
                <c:pt idx="251">
                  <c:v>119.94000000000003</c:v>
                </c:pt>
                <c:pt idx="252">
                  <c:v>121.82</c:v>
                </c:pt>
                <c:pt idx="253">
                  <c:v>123.56</c:v>
                </c:pt>
                <c:pt idx="254">
                  <c:v>123.77</c:v>
                </c:pt>
                <c:pt idx="255">
                  <c:v>125.94000000000003</c:v>
                </c:pt>
                <c:pt idx="256">
                  <c:v>124.02</c:v>
                </c:pt>
                <c:pt idx="257">
                  <c:v>125.83</c:v>
                </c:pt>
                <c:pt idx="258">
                  <c:v>124.21000000000002</c:v>
                </c:pt>
                <c:pt idx="259">
                  <c:v>124.25</c:v>
                </c:pt>
                <c:pt idx="260">
                  <c:v>126.5</c:v>
                </c:pt>
                <c:pt idx="261">
                  <c:v>127.14999999999999</c:v>
                </c:pt>
                <c:pt idx="262">
                  <c:v>128.93</c:v>
                </c:pt>
                <c:pt idx="263">
                  <c:v>132.99</c:v>
                </c:pt>
                <c:pt idx="264">
                  <c:v>130.04</c:v>
                </c:pt>
                <c:pt idx="265">
                  <c:v>131.58000000000001</c:v>
                </c:pt>
                <c:pt idx="266">
                  <c:v>128.81</c:v>
                </c:pt>
                <c:pt idx="267">
                  <c:v>131</c:v>
                </c:pt>
                <c:pt idx="268">
                  <c:v>126.7</c:v>
                </c:pt>
                <c:pt idx="269">
                  <c:v>127.35</c:v>
                </c:pt>
                <c:pt idx="270">
                  <c:v>127.75</c:v>
                </c:pt>
                <c:pt idx="271">
                  <c:v>124.33</c:v>
                </c:pt>
                <c:pt idx="272">
                  <c:v>122.3</c:v>
                </c:pt>
                <c:pt idx="273">
                  <c:v>127.93</c:v>
                </c:pt>
                <c:pt idx="274">
                  <c:v>138.51</c:v>
                </c:pt>
                <c:pt idx="275">
                  <c:v>134.44</c:v>
                </c:pt>
                <c:pt idx="276">
                  <c:v>131.38000000000005</c:v>
                </c:pt>
                <c:pt idx="277">
                  <c:v>136.43</c:v>
                </c:pt>
                <c:pt idx="278">
                  <c:v>136.91</c:v>
                </c:pt>
                <c:pt idx="279">
                  <c:v>134.84</c:v>
                </c:pt>
                <c:pt idx="280">
                  <c:v>134.52000000000001</c:v>
                </c:pt>
                <c:pt idx="281">
                  <c:v>133.99</c:v>
                </c:pt>
                <c:pt idx="282">
                  <c:v>136.54</c:v>
                </c:pt>
                <c:pt idx="283">
                  <c:v>131.88000000000005</c:v>
                </c:pt>
                <c:pt idx="284">
                  <c:v>134.78</c:v>
                </c:pt>
                <c:pt idx="285">
                  <c:v>135.97999999999999</c:v>
                </c:pt>
                <c:pt idx="286">
                  <c:v>136.49</c:v>
                </c:pt>
                <c:pt idx="287">
                  <c:v>133.91999999999999</c:v>
                </c:pt>
                <c:pt idx="288">
                  <c:v>138.91</c:v>
                </c:pt>
                <c:pt idx="289">
                  <c:v>139.69</c:v>
                </c:pt>
                <c:pt idx="290">
                  <c:v>139.96</c:v>
                </c:pt>
                <c:pt idx="291">
                  <c:v>141.06</c:v>
                </c:pt>
                <c:pt idx="292">
                  <c:v>143.73999999999998</c:v>
                </c:pt>
                <c:pt idx="293">
                  <c:v>145.31</c:v>
                </c:pt>
                <c:pt idx="294">
                  <c:v>141.38000000000005</c:v>
                </c:pt>
                <c:pt idx="295">
                  <c:v>136.06</c:v>
                </c:pt>
                <c:pt idx="296">
                  <c:v>135.88000000000005</c:v>
                </c:pt>
                <c:pt idx="297">
                  <c:v>141.47</c:v>
                </c:pt>
                <c:pt idx="298">
                  <c:v>144.96</c:v>
                </c:pt>
                <c:pt idx="299">
                  <c:v>145.16</c:v>
                </c:pt>
                <c:pt idx="300">
                  <c:v>138.68</c:v>
                </c:pt>
                <c:pt idx="301">
                  <c:v>134.63</c:v>
                </c:pt>
                <c:pt idx="302">
                  <c:v>129.43</c:v>
                </c:pt>
                <c:pt idx="303">
                  <c:v>128.94</c:v>
                </c:pt>
                <c:pt idx="304">
                  <c:v>131.43</c:v>
                </c:pt>
                <c:pt idx="305">
                  <c:v>127.25</c:v>
                </c:pt>
                <c:pt idx="306">
                  <c:v>123.73</c:v>
                </c:pt>
                <c:pt idx="307">
                  <c:v>124.61999999999999</c:v>
                </c:pt>
                <c:pt idx="308">
                  <c:v>122.59</c:v>
                </c:pt>
                <c:pt idx="309">
                  <c:v>124.72</c:v>
                </c:pt>
                <c:pt idx="310">
                  <c:v>122.21000000000002</c:v>
                </c:pt>
                <c:pt idx="311">
                  <c:v>126.74000000000002</c:v>
                </c:pt>
                <c:pt idx="312">
                  <c:v>124.16999999999999</c:v>
                </c:pt>
                <c:pt idx="313">
                  <c:v>125.03</c:v>
                </c:pt>
                <c:pt idx="314">
                  <c:v>121.45</c:v>
                </c:pt>
                <c:pt idx="315">
                  <c:v>118.71000000000002</c:v>
                </c:pt>
                <c:pt idx="316">
                  <c:v>118.57</c:v>
                </c:pt>
                <c:pt idx="317">
                  <c:v>119.84</c:v>
                </c:pt>
                <c:pt idx="318">
                  <c:v>115.42</c:v>
                </c:pt>
                <c:pt idx="319">
                  <c:v>114.44000000000003</c:v>
                </c:pt>
                <c:pt idx="320">
                  <c:v>113.1</c:v>
                </c:pt>
                <c:pt idx="321">
                  <c:v>115.96000000000002</c:v>
                </c:pt>
                <c:pt idx="322">
                  <c:v>115.05</c:v>
                </c:pt>
                <c:pt idx="323">
                  <c:v>113.46000000000002</c:v>
                </c:pt>
                <c:pt idx="324">
                  <c:v>112.92</c:v>
                </c:pt>
                <c:pt idx="325">
                  <c:v>114.39</c:v>
                </c:pt>
                <c:pt idx="326">
                  <c:v>115.48</c:v>
                </c:pt>
                <c:pt idx="327">
                  <c:v>121.23</c:v>
                </c:pt>
                <c:pt idx="328">
                  <c:v>114.48</c:v>
                </c:pt>
                <c:pt idx="329">
                  <c:v>114.85</c:v>
                </c:pt>
                <c:pt idx="330">
                  <c:v>116.31</c:v>
                </c:pt>
                <c:pt idx="331">
                  <c:v>118.16999999999999</c:v>
                </c:pt>
                <c:pt idx="332">
                  <c:v>115.58</c:v>
                </c:pt>
                <c:pt idx="333">
                  <c:v>115.55</c:v>
                </c:pt>
                <c:pt idx="334">
                  <c:v>109.63</c:v>
                </c:pt>
                <c:pt idx="335">
                  <c:v>109.38</c:v>
                </c:pt>
                <c:pt idx="336">
                  <c:v>107.99000000000002</c:v>
                </c:pt>
                <c:pt idx="337">
                  <c:v>106.47</c:v>
                </c:pt>
                <c:pt idx="338">
                  <c:v>106.35</c:v>
                </c:pt>
                <c:pt idx="339">
                  <c:v>103.23</c:v>
                </c:pt>
                <c:pt idx="340">
                  <c:v>102.66</c:v>
                </c:pt>
                <c:pt idx="341">
                  <c:v>100.95</c:v>
                </c:pt>
                <c:pt idx="342">
                  <c:v>101.19</c:v>
                </c:pt>
                <c:pt idx="343">
                  <c:v>95.52</c:v>
                </c:pt>
              </c:numCache>
            </c:numRef>
          </c:val>
          <c:smooth val="0"/>
        </c:ser>
        <c:dLbls>
          <c:showLegendKey val="0"/>
          <c:showVal val="0"/>
          <c:showCatName val="0"/>
          <c:showSerName val="0"/>
          <c:showPercent val="0"/>
          <c:showBubbleSize val="0"/>
        </c:dLbls>
        <c:marker val="1"/>
        <c:smooth val="0"/>
        <c:axId val="89170304"/>
        <c:axId val="89168512"/>
      </c:lineChart>
      <c:catAx>
        <c:axId val="89164800"/>
        <c:scaling>
          <c:orientation val="minMax"/>
        </c:scaling>
        <c:delete val="0"/>
        <c:axPos val="b"/>
        <c:title>
          <c:tx>
            <c:rich>
              <a:bodyPr/>
              <a:lstStyle/>
              <a:p>
                <a:pPr>
                  <a:defRPr/>
                </a:pPr>
                <a:r>
                  <a:rPr lang="en-US"/>
                  <a:t>Days</a:t>
                </a:r>
                <a:r>
                  <a:rPr lang="en-US" baseline="0"/>
                  <a:t> from Start</a:t>
                </a:r>
                <a:endParaRPr lang="en-US"/>
              </a:p>
            </c:rich>
          </c:tx>
          <c:layout/>
          <c:overlay val="0"/>
        </c:title>
        <c:majorTickMark val="out"/>
        <c:minorTickMark val="none"/>
        <c:tickLblPos val="nextTo"/>
        <c:crossAx val="89166976"/>
        <c:crosses val="autoZero"/>
        <c:auto val="1"/>
        <c:lblAlgn val="ctr"/>
        <c:lblOffset val="100"/>
        <c:noMultiLvlLbl val="0"/>
      </c:catAx>
      <c:valAx>
        <c:axId val="89166976"/>
        <c:scaling>
          <c:orientation val="minMax"/>
        </c:scaling>
        <c:delete val="0"/>
        <c:axPos val="l"/>
        <c:majorGridlines/>
        <c:numFmt formatCode="General" sourceLinked="1"/>
        <c:majorTickMark val="out"/>
        <c:minorTickMark val="none"/>
        <c:tickLblPos val="nextTo"/>
        <c:crossAx val="89164800"/>
        <c:crosses val="autoZero"/>
        <c:crossBetween val="between"/>
      </c:valAx>
      <c:valAx>
        <c:axId val="89168512"/>
        <c:scaling>
          <c:orientation val="minMax"/>
        </c:scaling>
        <c:delete val="0"/>
        <c:axPos val="r"/>
        <c:numFmt formatCode="0.00" sourceLinked="1"/>
        <c:majorTickMark val="out"/>
        <c:minorTickMark val="none"/>
        <c:tickLblPos val="nextTo"/>
        <c:crossAx val="89170304"/>
        <c:crosses val="max"/>
        <c:crossBetween val="between"/>
      </c:valAx>
      <c:catAx>
        <c:axId val="89170304"/>
        <c:scaling>
          <c:orientation val="minMax"/>
        </c:scaling>
        <c:delete val="1"/>
        <c:axPos val="b"/>
        <c:majorTickMark val="out"/>
        <c:minorTickMark val="none"/>
        <c:tickLblPos val="none"/>
        <c:crossAx val="89168512"/>
        <c:crosses val="autoZero"/>
        <c:auto val="1"/>
        <c:lblAlgn val="ctr"/>
        <c:lblOffset val="100"/>
        <c:noMultiLvlLbl val="0"/>
      </c:catAx>
    </c:plotArea>
    <c:legend>
      <c:legendPos val="t"/>
      <c:layout>
        <c:manualLayout>
          <c:xMode val="edge"/>
          <c:yMode val="edge"/>
          <c:x val="0.35846697173324593"/>
          <c:y val="9.5728237753843967E-2"/>
          <c:w val="0.28306594659960721"/>
          <c:h val="6.4939568342977178E-2"/>
        </c:manualLayout>
      </c:layout>
      <c:overlay val="1"/>
    </c:legend>
    <c:plotVisOnly val="1"/>
    <c:dispBlanksAs val="gap"/>
    <c:showDLblsOverMax val="0"/>
  </c:chart>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500" baseline="0"/>
              <a:t>NASDAQ, 1-14-1999 to 3-23-2003, vs. WTI Spot Prices, 5-7-2007 to 7-6-2011</a:t>
            </a:r>
          </a:p>
        </c:rich>
      </c:tx>
      <c:layout/>
      <c:overlay val="0"/>
    </c:title>
    <c:autoTitleDeleted val="0"/>
    <c:plotArea>
      <c:layout/>
      <c:lineChart>
        <c:grouping val="standard"/>
        <c:varyColors val="0"/>
        <c:ser>
          <c:idx val="2"/>
          <c:order val="1"/>
          <c:tx>
            <c:v>NASDAQ (LHS)</c:v>
          </c:tx>
          <c:spPr>
            <a:ln>
              <a:solidFill>
                <a:srgbClr val="3333CC"/>
              </a:solidFill>
            </a:ln>
          </c:spPr>
          <c:marker>
            <c:symbol val="none"/>
          </c:marker>
          <c:val>
            <c:numRef>
              <c:f>'table (11)'!$B$2:$B$1052</c:f>
              <c:numCache>
                <c:formatCode>General</c:formatCode>
                <c:ptCount val="1051"/>
                <c:pt idx="0">
                  <c:v>2276.8200000000002</c:v>
                </c:pt>
                <c:pt idx="1">
                  <c:v>2348.1999999999998</c:v>
                </c:pt>
                <c:pt idx="2">
                  <c:v>2408.17</c:v>
                </c:pt>
                <c:pt idx="3">
                  <c:v>2415.4899999999998</c:v>
                </c:pt>
                <c:pt idx="4">
                  <c:v>2344.7199999999998</c:v>
                </c:pt>
                <c:pt idx="5">
                  <c:v>2338.88</c:v>
                </c:pt>
                <c:pt idx="6">
                  <c:v>2369.3100000000009</c:v>
                </c:pt>
                <c:pt idx="7">
                  <c:v>2433.4100000000008</c:v>
                </c:pt>
                <c:pt idx="8">
                  <c:v>2407.14</c:v>
                </c:pt>
                <c:pt idx="9">
                  <c:v>2477.34</c:v>
                </c:pt>
                <c:pt idx="10">
                  <c:v>2505.8900000000008</c:v>
                </c:pt>
                <c:pt idx="11">
                  <c:v>2510.09</c:v>
                </c:pt>
                <c:pt idx="12">
                  <c:v>2463.42</c:v>
                </c:pt>
                <c:pt idx="13">
                  <c:v>2493.4100000000008</c:v>
                </c:pt>
                <c:pt idx="14">
                  <c:v>2410.0700000000002</c:v>
                </c:pt>
                <c:pt idx="15">
                  <c:v>2373.62</c:v>
                </c:pt>
                <c:pt idx="16">
                  <c:v>2404.92</c:v>
                </c:pt>
                <c:pt idx="17">
                  <c:v>2310.79</c:v>
                </c:pt>
                <c:pt idx="18">
                  <c:v>2309.5</c:v>
                </c:pt>
                <c:pt idx="19">
                  <c:v>2405.5500000000002</c:v>
                </c:pt>
                <c:pt idx="20">
                  <c:v>2321.8900000000008</c:v>
                </c:pt>
                <c:pt idx="21">
                  <c:v>2313.8700000000008</c:v>
                </c:pt>
                <c:pt idx="22">
                  <c:v>2248.9100000000008</c:v>
                </c:pt>
                <c:pt idx="23">
                  <c:v>2260.5500000000002</c:v>
                </c:pt>
                <c:pt idx="24">
                  <c:v>2283.6</c:v>
                </c:pt>
                <c:pt idx="25">
                  <c:v>2342.0100000000002</c:v>
                </c:pt>
                <c:pt idx="26">
                  <c:v>2376.3500000000008</c:v>
                </c:pt>
                <c:pt idx="27">
                  <c:v>2339.38</c:v>
                </c:pt>
                <c:pt idx="28">
                  <c:v>2326.8200000000002</c:v>
                </c:pt>
                <c:pt idx="29">
                  <c:v>2288.0300000000002</c:v>
                </c:pt>
                <c:pt idx="30">
                  <c:v>2295.1799999999998</c:v>
                </c:pt>
                <c:pt idx="31">
                  <c:v>2259.0300000000002</c:v>
                </c:pt>
                <c:pt idx="32">
                  <c:v>2265.1999999999998</c:v>
                </c:pt>
                <c:pt idx="33">
                  <c:v>2292.8900000000008</c:v>
                </c:pt>
                <c:pt idx="34">
                  <c:v>2337.11</c:v>
                </c:pt>
                <c:pt idx="35">
                  <c:v>2397.62</c:v>
                </c:pt>
                <c:pt idx="36">
                  <c:v>2392.94</c:v>
                </c:pt>
                <c:pt idx="37">
                  <c:v>2406</c:v>
                </c:pt>
                <c:pt idx="38">
                  <c:v>2412.25</c:v>
                </c:pt>
                <c:pt idx="39">
                  <c:v>2381.5300000000002</c:v>
                </c:pt>
                <c:pt idx="40">
                  <c:v>2431.44</c:v>
                </c:pt>
                <c:pt idx="41">
                  <c:v>2439.27</c:v>
                </c:pt>
                <c:pt idx="42">
                  <c:v>2428.9699999999998</c:v>
                </c:pt>
                <c:pt idx="43">
                  <c:v>2462.96</c:v>
                </c:pt>
                <c:pt idx="44">
                  <c:v>2421.27</c:v>
                </c:pt>
                <c:pt idx="45">
                  <c:v>2395.94</c:v>
                </c:pt>
                <c:pt idx="46">
                  <c:v>2322.84</c:v>
                </c:pt>
                <c:pt idx="47">
                  <c:v>2365.2799999999997</c:v>
                </c:pt>
                <c:pt idx="48">
                  <c:v>2434.8000000000002</c:v>
                </c:pt>
                <c:pt idx="49">
                  <c:v>2419.17</c:v>
                </c:pt>
                <c:pt idx="50">
                  <c:v>2492.84</c:v>
                </c:pt>
                <c:pt idx="51">
                  <c:v>2480.29</c:v>
                </c:pt>
                <c:pt idx="52">
                  <c:v>2461.4</c:v>
                </c:pt>
                <c:pt idx="53">
                  <c:v>2493.3700000000008</c:v>
                </c:pt>
                <c:pt idx="54">
                  <c:v>2560.06</c:v>
                </c:pt>
                <c:pt idx="55">
                  <c:v>2563.17</c:v>
                </c:pt>
                <c:pt idx="56">
                  <c:v>2544.4299999999998</c:v>
                </c:pt>
                <c:pt idx="57">
                  <c:v>2573.3900000000008</c:v>
                </c:pt>
                <c:pt idx="58">
                  <c:v>2593.0500000000002</c:v>
                </c:pt>
                <c:pt idx="59">
                  <c:v>2598.8100000000009</c:v>
                </c:pt>
                <c:pt idx="60">
                  <c:v>2583.5</c:v>
                </c:pt>
                <c:pt idx="61">
                  <c:v>2507.2799999999997</c:v>
                </c:pt>
                <c:pt idx="62">
                  <c:v>2521.77</c:v>
                </c:pt>
                <c:pt idx="63">
                  <c:v>2484.04</c:v>
                </c:pt>
                <c:pt idx="64">
                  <c:v>2345.61</c:v>
                </c:pt>
                <c:pt idx="65">
                  <c:v>2409.64</c:v>
                </c:pt>
                <c:pt idx="66">
                  <c:v>2489.08</c:v>
                </c:pt>
                <c:pt idx="67">
                  <c:v>2561.61</c:v>
                </c:pt>
                <c:pt idx="68">
                  <c:v>2590.69</c:v>
                </c:pt>
                <c:pt idx="69">
                  <c:v>2652.05</c:v>
                </c:pt>
                <c:pt idx="70">
                  <c:v>2602.4100000000008</c:v>
                </c:pt>
                <c:pt idx="71">
                  <c:v>2550.3700000000008</c:v>
                </c:pt>
                <c:pt idx="72">
                  <c:v>2528.44</c:v>
                </c:pt>
                <c:pt idx="73">
                  <c:v>2542.86</c:v>
                </c:pt>
                <c:pt idx="74">
                  <c:v>2535.58</c:v>
                </c:pt>
                <c:pt idx="75">
                  <c:v>2485.12</c:v>
                </c:pt>
                <c:pt idx="76">
                  <c:v>2534.4499999999998</c:v>
                </c:pt>
                <c:pt idx="77">
                  <c:v>2472.2799999999997</c:v>
                </c:pt>
                <c:pt idx="78">
                  <c:v>2503.62</c:v>
                </c:pt>
                <c:pt idx="79">
                  <c:v>2526.3900000000008</c:v>
                </c:pt>
                <c:pt idx="80">
                  <c:v>2566.6799999999998</c:v>
                </c:pt>
                <c:pt idx="81">
                  <c:v>2606.54</c:v>
                </c:pt>
                <c:pt idx="82">
                  <c:v>2582</c:v>
                </c:pt>
                <c:pt idx="83">
                  <c:v>2527.86</c:v>
                </c:pt>
                <c:pt idx="84">
                  <c:v>2561.84</c:v>
                </c:pt>
                <c:pt idx="85">
                  <c:v>2558.36</c:v>
                </c:pt>
                <c:pt idx="86">
                  <c:v>2577.4</c:v>
                </c:pt>
                <c:pt idx="87">
                  <c:v>2542.23</c:v>
                </c:pt>
                <c:pt idx="88">
                  <c:v>2520.14</c:v>
                </c:pt>
                <c:pt idx="89">
                  <c:v>2453.66</c:v>
                </c:pt>
                <c:pt idx="90">
                  <c:v>2380.9</c:v>
                </c:pt>
                <c:pt idx="91">
                  <c:v>2427.1799999999998</c:v>
                </c:pt>
                <c:pt idx="92">
                  <c:v>2419.15</c:v>
                </c:pt>
                <c:pt idx="93">
                  <c:v>2470.52</c:v>
                </c:pt>
                <c:pt idx="94">
                  <c:v>2412.0300000000002</c:v>
                </c:pt>
                <c:pt idx="95">
                  <c:v>2432.4100000000008</c:v>
                </c:pt>
                <c:pt idx="96">
                  <c:v>2403.3200000000002</c:v>
                </c:pt>
                <c:pt idx="97">
                  <c:v>2478.34</c:v>
                </c:pt>
                <c:pt idx="98">
                  <c:v>2524.21</c:v>
                </c:pt>
                <c:pt idx="99">
                  <c:v>2474.56</c:v>
                </c:pt>
                <c:pt idx="100">
                  <c:v>2519.3500000000008</c:v>
                </c:pt>
                <c:pt idx="101">
                  <c:v>2484.62</c:v>
                </c:pt>
                <c:pt idx="102">
                  <c:v>2447.88</c:v>
                </c:pt>
                <c:pt idx="103">
                  <c:v>2398.3100000000009</c:v>
                </c:pt>
                <c:pt idx="104">
                  <c:v>2414.67</c:v>
                </c:pt>
                <c:pt idx="105">
                  <c:v>2517.8300000000008</c:v>
                </c:pt>
                <c:pt idx="106">
                  <c:v>2544.15</c:v>
                </c:pt>
                <c:pt idx="107">
                  <c:v>2563.44</c:v>
                </c:pt>
                <c:pt idx="108">
                  <c:v>2630.2799999999997</c:v>
                </c:pt>
                <c:pt idx="109">
                  <c:v>2580.2599999999998</c:v>
                </c:pt>
                <c:pt idx="110">
                  <c:v>2598.12</c:v>
                </c:pt>
                <c:pt idx="111">
                  <c:v>2553.9899999999998</c:v>
                </c:pt>
                <c:pt idx="112">
                  <c:v>2552.65</c:v>
                </c:pt>
                <c:pt idx="113">
                  <c:v>2602.44</c:v>
                </c:pt>
                <c:pt idx="114">
                  <c:v>2642.11</c:v>
                </c:pt>
                <c:pt idx="115">
                  <c:v>2686.12</c:v>
                </c:pt>
                <c:pt idx="116">
                  <c:v>2706.18</c:v>
                </c:pt>
                <c:pt idx="117">
                  <c:v>2741.02</c:v>
                </c:pt>
                <c:pt idx="118">
                  <c:v>2736.7799999999997</c:v>
                </c:pt>
                <c:pt idx="119">
                  <c:v>2743.04</c:v>
                </c:pt>
                <c:pt idx="120">
                  <c:v>2771.86</c:v>
                </c:pt>
                <c:pt idx="121">
                  <c:v>2793.07</c:v>
                </c:pt>
                <c:pt idx="122">
                  <c:v>2790.44</c:v>
                </c:pt>
                <c:pt idx="123">
                  <c:v>2778.23</c:v>
                </c:pt>
                <c:pt idx="124">
                  <c:v>2818.13</c:v>
                </c:pt>
                <c:pt idx="125">
                  <c:v>2839.3700000000008</c:v>
                </c:pt>
                <c:pt idx="126">
                  <c:v>2864.48</c:v>
                </c:pt>
                <c:pt idx="127">
                  <c:v>2830.29</c:v>
                </c:pt>
                <c:pt idx="128">
                  <c:v>2732.18</c:v>
                </c:pt>
                <c:pt idx="129">
                  <c:v>2761.77</c:v>
                </c:pt>
                <c:pt idx="130">
                  <c:v>2684.44</c:v>
                </c:pt>
                <c:pt idx="131">
                  <c:v>2692.4</c:v>
                </c:pt>
                <c:pt idx="132">
                  <c:v>2619.19</c:v>
                </c:pt>
                <c:pt idx="133">
                  <c:v>2679.3300000000008</c:v>
                </c:pt>
                <c:pt idx="134">
                  <c:v>2705.84</c:v>
                </c:pt>
                <c:pt idx="135">
                  <c:v>2640.01</c:v>
                </c:pt>
                <c:pt idx="136">
                  <c:v>2638.4900000000002</c:v>
                </c:pt>
                <c:pt idx="137">
                  <c:v>2623.63</c:v>
                </c:pt>
                <c:pt idx="138">
                  <c:v>2587.9899999999998</c:v>
                </c:pt>
                <c:pt idx="139">
                  <c:v>2540</c:v>
                </c:pt>
                <c:pt idx="140">
                  <c:v>2565.8300000000008</c:v>
                </c:pt>
                <c:pt idx="141">
                  <c:v>2547.9699999999998</c:v>
                </c:pt>
                <c:pt idx="142">
                  <c:v>2518.98</c:v>
                </c:pt>
                <c:pt idx="143">
                  <c:v>2490.11</c:v>
                </c:pt>
                <c:pt idx="144">
                  <c:v>2564.98</c:v>
                </c:pt>
                <c:pt idx="145">
                  <c:v>2549.4899999999998</c:v>
                </c:pt>
                <c:pt idx="146">
                  <c:v>2637.8100000000009</c:v>
                </c:pt>
                <c:pt idx="147">
                  <c:v>2645.2799999999997</c:v>
                </c:pt>
                <c:pt idx="148">
                  <c:v>2671.23</c:v>
                </c:pt>
                <c:pt idx="149">
                  <c:v>2657.73</c:v>
                </c:pt>
                <c:pt idx="150">
                  <c:v>2621.4299999999998</c:v>
                </c:pt>
                <c:pt idx="151">
                  <c:v>2648.3300000000008</c:v>
                </c:pt>
                <c:pt idx="152">
                  <c:v>2719.57</c:v>
                </c:pt>
                <c:pt idx="153">
                  <c:v>2752.3700000000008</c:v>
                </c:pt>
                <c:pt idx="154">
                  <c:v>2805.6</c:v>
                </c:pt>
                <c:pt idx="155">
                  <c:v>2774.62</c:v>
                </c:pt>
                <c:pt idx="156">
                  <c:v>2758.9</c:v>
                </c:pt>
                <c:pt idx="157">
                  <c:v>2712.69</c:v>
                </c:pt>
                <c:pt idx="158">
                  <c:v>2739.3500000000008</c:v>
                </c:pt>
                <c:pt idx="159">
                  <c:v>2750.8</c:v>
                </c:pt>
                <c:pt idx="160">
                  <c:v>2734.24</c:v>
                </c:pt>
                <c:pt idx="161">
                  <c:v>2843.11</c:v>
                </c:pt>
                <c:pt idx="162">
                  <c:v>2837.2599999999998</c:v>
                </c:pt>
                <c:pt idx="163">
                  <c:v>2808.74</c:v>
                </c:pt>
                <c:pt idx="164">
                  <c:v>2852.02</c:v>
                </c:pt>
                <c:pt idx="165">
                  <c:v>2887.06</c:v>
                </c:pt>
                <c:pt idx="166">
                  <c:v>2844.77</c:v>
                </c:pt>
                <c:pt idx="167">
                  <c:v>2868.29</c:v>
                </c:pt>
                <c:pt idx="168">
                  <c:v>2814.17</c:v>
                </c:pt>
                <c:pt idx="169">
                  <c:v>2806.72</c:v>
                </c:pt>
                <c:pt idx="170">
                  <c:v>2869.62</c:v>
                </c:pt>
                <c:pt idx="171">
                  <c:v>2886.15</c:v>
                </c:pt>
                <c:pt idx="172">
                  <c:v>2821.1</c:v>
                </c:pt>
                <c:pt idx="173">
                  <c:v>2858.16</c:v>
                </c:pt>
                <c:pt idx="174">
                  <c:v>2749.8300000000008</c:v>
                </c:pt>
                <c:pt idx="175">
                  <c:v>2740.4100000000008</c:v>
                </c:pt>
                <c:pt idx="176">
                  <c:v>2761.75</c:v>
                </c:pt>
                <c:pt idx="177">
                  <c:v>2756.25</c:v>
                </c:pt>
                <c:pt idx="178">
                  <c:v>2730.27</c:v>
                </c:pt>
                <c:pt idx="179">
                  <c:v>2746.16</c:v>
                </c:pt>
                <c:pt idx="180">
                  <c:v>2736.8500000000008</c:v>
                </c:pt>
                <c:pt idx="181">
                  <c:v>2795.9700000000007</c:v>
                </c:pt>
                <c:pt idx="182">
                  <c:v>2799.67</c:v>
                </c:pt>
                <c:pt idx="183">
                  <c:v>2857.21</c:v>
                </c:pt>
                <c:pt idx="184">
                  <c:v>2860.7</c:v>
                </c:pt>
                <c:pt idx="185">
                  <c:v>2886.57</c:v>
                </c:pt>
                <c:pt idx="186">
                  <c:v>2915.9500000000007</c:v>
                </c:pt>
                <c:pt idx="187">
                  <c:v>2872.4300000000007</c:v>
                </c:pt>
                <c:pt idx="188">
                  <c:v>2801.27</c:v>
                </c:pt>
                <c:pt idx="189">
                  <c:v>2806.84</c:v>
                </c:pt>
                <c:pt idx="190">
                  <c:v>2731.8300000000008</c:v>
                </c:pt>
                <c:pt idx="191">
                  <c:v>2689.15</c:v>
                </c:pt>
                <c:pt idx="192">
                  <c:v>2688.18</c:v>
                </c:pt>
                <c:pt idx="193">
                  <c:v>2788.13</c:v>
                </c:pt>
                <c:pt idx="194">
                  <c:v>2801.9500000000007</c:v>
                </c:pt>
                <c:pt idx="195">
                  <c:v>2816.52</c:v>
                </c:pt>
                <c:pt idx="196">
                  <c:v>2815.9500000000007</c:v>
                </c:pt>
                <c:pt idx="197">
                  <c:v>2811.4700000000007</c:v>
                </c:pt>
                <c:pt idx="198">
                  <c:v>2802.52</c:v>
                </c:pt>
                <c:pt idx="199">
                  <c:v>2875.22</c:v>
                </c:pt>
                <c:pt idx="200">
                  <c:v>2966.4300000000007</c:v>
                </c:pt>
                <c:pt idx="201">
                  <c:v>2967.65</c:v>
                </c:pt>
                <c:pt idx="202">
                  <c:v>2981.63</c:v>
                </c:pt>
                <c:pt idx="203">
                  <c:v>3028.51</c:v>
                </c:pt>
                <c:pt idx="204">
                  <c:v>3055.9500000000007</c:v>
                </c:pt>
                <c:pt idx="205">
                  <c:v>3102.29</c:v>
                </c:pt>
                <c:pt idx="206">
                  <c:v>3143.9700000000007</c:v>
                </c:pt>
                <c:pt idx="207">
                  <c:v>3125.04</c:v>
                </c:pt>
                <c:pt idx="208">
                  <c:v>3155.96</c:v>
                </c:pt>
                <c:pt idx="209">
                  <c:v>3197.29</c:v>
                </c:pt>
                <c:pt idx="210">
                  <c:v>3221.15</c:v>
                </c:pt>
                <c:pt idx="211">
                  <c:v>3219.54</c:v>
                </c:pt>
                <c:pt idx="212">
                  <c:v>3295.52</c:v>
                </c:pt>
                <c:pt idx="213">
                  <c:v>3269.3900000000008</c:v>
                </c:pt>
                <c:pt idx="214">
                  <c:v>3347.11</c:v>
                </c:pt>
                <c:pt idx="215">
                  <c:v>3369.25</c:v>
                </c:pt>
                <c:pt idx="216">
                  <c:v>3392.56</c:v>
                </c:pt>
                <c:pt idx="217">
                  <c:v>3342.8700000000008</c:v>
                </c:pt>
                <c:pt idx="218">
                  <c:v>3420.5</c:v>
                </c:pt>
                <c:pt idx="219">
                  <c:v>3447.8100000000009</c:v>
                </c:pt>
                <c:pt idx="220">
                  <c:v>3421.3700000000008</c:v>
                </c:pt>
                <c:pt idx="221">
                  <c:v>3336.16</c:v>
                </c:pt>
                <c:pt idx="222">
                  <c:v>3353.71</c:v>
                </c:pt>
                <c:pt idx="223">
                  <c:v>3452.7799999999997</c:v>
                </c:pt>
                <c:pt idx="224">
                  <c:v>3520.63</c:v>
                </c:pt>
                <c:pt idx="225">
                  <c:v>3546.01</c:v>
                </c:pt>
                <c:pt idx="226">
                  <c:v>3586.92</c:v>
                </c:pt>
                <c:pt idx="227">
                  <c:v>3586.08</c:v>
                </c:pt>
                <c:pt idx="228">
                  <c:v>3594.17</c:v>
                </c:pt>
                <c:pt idx="229">
                  <c:v>3620.24</c:v>
                </c:pt>
                <c:pt idx="230">
                  <c:v>3658.17</c:v>
                </c:pt>
                <c:pt idx="231">
                  <c:v>3571.66</c:v>
                </c:pt>
                <c:pt idx="232">
                  <c:v>3621.9500000000007</c:v>
                </c:pt>
                <c:pt idx="233">
                  <c:v>3715.06</c:v>
                </c:pt>
                <c:pt idx="234">
                  <c:v>3753.06</c:v>
                </c:pt>
                <c:pt idx="235">
                  <c:v>3783.8700000000008</c:v>
                </c:pt>
                <c:pt idx="236">
                  <c:v>3911.15</c:v>
                </c:pt>
                <c:pt idx="237">
                  <c:v>3937.3</c:v>
                </c:pt>
                <c:pt idx="238">
                  <c:v>3969.44</c:v>
                </c:pt>
                <c:pt idx="239">
                  <c:v>3975.38</c:v>
                </c:pt>
                <c:pt idx="240">
                  <c:v>3972.11</c:v>
                </c:pt>
                <c:pt idx="241">
                  <c:v>4041.46</c:v>
                </c:pt>
                <c:pt idx="242">
                  <c:v>4036.8700000000008</c:v>
                </c:pt>
                <c:pt idx="243">
                  <c:v>4069.3100000000009</c:v>
                </c:pt>
                <c:pt idx="244">
                  <c:v>4131.1500000000015</c:v>
                </c:pt>
                <c:pt idx="245">
                  <c:v>3901.69</c:v>
                </c:pt>
                <c:pt idx="246">
                  <c:v>3877.54</c:v>
                </c:pt>
                <c:pt idx="247">
                  <c:v>3727.13</c:v>
                </c:pt>
                <c:pt idx="248">
                  <c:v>3882.62</c:v>
                </c:pt>
                <c:pt idx="249">
                  <c:v>4049.67</c:v>
                </c:pt>
                <c:pt idx="250">
                  <c:v>3921.19</c:v>
                </c:pt>
                <c:pt idx="251">
                  <c:v>3850.02</c:v>
                </c:pt>
                <c:pt idx="252">
                  <c:v>3957.21</c:v>
                </c:pt>
                <c:pt idx="253">
                  <c:v>4064.27</c:v>
                </c:pt>
                <c:pt idx="254">
                  <c:v>4130.8100000000004</c:v>
                </c:pt>
                <c:pt idx="255">
                  <c:v>4151.29</c:v>
                </c:pt>
                <c:pt idx="256">
                  <c:v>4189.51</c:v>
                </c:pt>
                <c:pt idx="257">
                  <c:v>4235.4000000000005</c:v>
                </c:pt>
                <c:pt idx="258">
                  <c:v>4096.08</c:v>
                </c:pt>
                <c:pt idx="259">
                  <c:v>4167.41</c:v>
                </c:pt>
                <c:pt idx="260">
                  <c:v>4069.9100000000008</c:v>
                </c:pt>
                <c:pt idx="261">
                  <c:v>4039.56</c:v>
                </c:pt>
                <c:pt idx="262">
                  <c:v>3887.07</c:v>
                </c:pt>
                <c:pt idx="263">
                  <c:v>3940.3500000000008</c:v>
                </c:pt>
                <c:pt idx="264">
                  <c:v>4051.98</c:v>
                </c:pt>
                <c:pt idx="265">
                  <c:v>4073.96</c:v>
                </c:pt>
                <c:pt idx="266">
                  <c:v>4210.9800000000005</c:v>
                </c:pt>
                <c:pt idx="267">
                  <c:v>4244.1400000000003</c:v>
                </c:pt>
                <c:pt idx="268">
                  <c:v>4321.7700000000013</c:v>
                </c:pt>
                <c:pt idx="269">
                  <c:v>4427.5</c:v>
                </c:pt>
                <c:pt idx="270">
                  <c:v>4363.24</c:v>
                </c:pt>
                <c:pt idx="271">
                  <c:v>4485.63</c:v>
                </c:pt>
                <c:pt idx="272">
                  <c:v>4395.45</c:v>
                </c:pt>
                <c:pt idx="273">
                  <c:v>4418.55</c:v>
                </c:pt>
                <c:pt idx="274">
                  <c:v>4420.7700000000013</c:v>
                </c:pt>
                <c:pt idx="275">
                  <c:v>4427.6500000000015</c:v>
                </c:pt>
                <c:pt idx="276">
                  <c:v>4548.92</c:v>
                </c:pt>
                <c:pt idx="277">
                  <c:v>4411.74</c:v>
                </c:pt>
                <c:pt idx="278">
                  <c:v>4382.1200000000017</c:v>
                </c:pt>
                <c:pt idx="279">
                  <c:v>4550.33</c:v>
                </c:pt>
                <c:pt idx="280">
                  <c:v>4617.6500000000015</c:v>
                </c:pt>
                <c:pt idx="281">
                  <c:v>4590.5</c:v>
                </c:pt>
                <c:pt idx="282">
                  <c:v>4577.8500000000004</c:v>
                </c:pt>
                <c:pt idx="283">
                  <c:v>4696.6900000000014</c:v>
                </c:pt>
                <c:pt idx="284">
                  <c:v>4784.08</c:v>
                </c:pt>
                <c:pt idx="285">
                  <c:v>4754.51</c:v>
                </c:pt>
                <c:pt idx="286">
                  <c:v>4914.79</c:v>
                </c:pt>
                <c:pt idx="287">
                  <c:v>4904.8500000000004</c:v>
                </c:pt>
                <c:pt idx="288">
                  <c:v>4847.84</c:v>
                </c:pt>
                <c:pt idx="289">
                  <c:v>4897.26</c:v>
                </c:pt>
                <c:pt idx="290">
                  <c:v>5046.8600000000024</c:v>
                </c:pt>
                <c:pt idx="291">
                  <c:v>5048.6200000000017</c:v>
                </c:pt>
                <c:pt idx="292">
                  <c:v>4907.24</c:v>
                </c:pt>
                <c:pt idx="293">
                  <c:v>4706.63</c:v>
                </c:pt>
                <c:pt idx="294">
                  <c:v>4582.6200000000017</c:v>
                </c:pt>
                <c:pt idx="295">
                  <c:v>4717.3900000000003</c:v>
                </c:pt>
                <c:pt idx="296">
                  <c:v>4798.13</c:v>
                </c:pt>
                <c:pt idx="297">
                  <c:v>4610</c:v>
                </c:pt>
                <c:pt idx="298">
                  <c:v>4711.68</c:v>
                </c:pt>
                <c:pt idx="299">
                  <c:v>4864.75</c:v>
                </c:pt>
                <c:pt idx="300">
                  <c:v>4940.6100000000024</c:v>
                </c:pt>
                <c:pt idx="301">
                  <c:v>4963.03</c:v>
                </c:pt>
                <c:pt idx="302">
                  <c:v>4958.5600000000004</c:v>
                </c:pt>
                <c:pt idx="303">
                  <c:v>4833.8900000000003</c:v>
                </c:pt>
                <c:pt idx="304">
                  <c:v>4644.67</c:v>
                </c:pt>
                <c:pt idx="305">
                  <c:v>4457.8900000000003</c:v>
                </c:pt>
                <c:pt idx="306">
                  <c:v>4572.83</c:v>
                </c:pt>
                <c:pt idx="307">
                  <c:v>4223.68</c:v>
                </c:pt>
                <c:pt idx="308">
                  <c:v>4148.8900000000003</c:v>
                </c:pt>
                <c:pt idx="309">
                  <c:v>4169.22</c:v>
                </c:pt>
                <c:pt idx="310">
                  <c:v>4267.5600000000004</c:v>
                </c:pt>
                <c:pt idx="311">
                  <c:v>4446.45</c:v>
                </c:pt>
                <c:pt idx="312">
                  <c:v>4188.2</c:v>
                </c:pt>
                <c:pt idx="313">
                  <c:v>4055.9</c:v>
                </c:pt>
                <c:pt idx="314">
                  <c:v>3769.63</c:v>
                </c:pt>
                <c:pt idx="315">
                  <c:v>3676.7799999999997</c:v>
                </c:pt>
                <c:pt idx="316">
                  <c:v>3321.29</c:v>
                </c:pt>
                <c:pt idx="317">
                  <c:v>3539.16</c:v>
                </c:pt>
                <c:pt idx="318">
                  <c:v>3793.57</c:v>
                </c:pt>
                <c:pt idx="319">
                  <c:v>3706.4100000000008</c:v>
                </c:pt>
                <c:pt idx="320">
                  <c:v>3643.88</c:v>
                </c:pt>
                <c:pt idx="321">
                  <c:v>3482.48</c:v>
                </c:pt>
                <c:pt idx="322">
                  <c:v>3711.23</c:v>
                </c:pt>
                <c:pt idx="323">
                  <c:v>3630.09</c:v>
                </c:pt>
                <c:pt idx="324">
                  <c:v>3774.03</c:v>
                </c:pt>
                <c:pt idx="325">
                  <c:v>3860.66</c:v>
                </c:pt>
                <c:pt idx="326">
                  <c:v>3958.08</c:v>
                </c:pt>
                <c:pt idx="327">
                  <c:v>3785.4500000000007</c:v>
                </c:pt>
                <c:pt idx="328">
                  <c:v>3707.3100000000009</c:v>
                </c:pt>
                <c:pt idx="329">
                  <c:v>3720.24</c:v>
                </c:pt>
                <c:pt idx="330">
                  <c:v>3816.82</c:v>
                </c:pt>
                <c:pt idx="331">
                  <c:v>3669.38</c:v>
                </c:pt>
                <c:pt idx="332">
                  <c:v>3585.01</c:v>
                </c:pt>
                <c:pt idx="333">
                  <c:v>3384.73</c:v>
                </c:pt>
                <c:pt idx="334">
                  <c:v>3499.58</c:v>
                </c:pt>
                <c:pt idx="335">
                  <c:v>3529.06</c:v>
                </c:pt>
                <c:pt idx="336">
                  <c:v>3607.65</c:v>
                </c:pt>
                <c:pt idx="337">
                  <c:v>3717.57</c:v>
                </c:pt>
                <c:pt idx="338">
                  <c:v>3644.96</c:v>
                </c:pt>
                <c:pt idx="339">
                  <c:v>3538.71</c:v>
                </c:pt>
                <c:pt idx="340">
                  <c:v>3390.4</c:v>
                </c:pt>
                <c:pt idx="341">
                  <c:v>3364.21</c:v>
                </c:pt>
                <c:pt idx="342">
                  <c:v>3164.55</c:v>
                </c:pt>
                <c:pt idx="343">
                  <c:v>3270.61</c:v>
                </c:pt>
                <c:pt idx="344">
                  <c:v>3205.3500000000008</c:v>
                </c:pt>
                <c:pt idx="345">
                  <c:v>3205.11</c:v>
                </c:pt>
                <c:pt idx="346">
                  <c:v>3459.48</c:v>
                </c:pt>
                <c:pt idx="347">
                  <c:v>3400.9100000000008</c:v>
                </c:pt>
                <c:pt idx="348">
                  <c:v>3582.5</c:v>
                </c:pt>
                <c:pt idx="349">
                  <c:v>3813.38</c:v>
                </c:pt>
                <c:pt idx="350">
                  <c:v>3821.7599999999998</c:v>
                </c:pt>
                <c:pt idx="351">
                  <c:v>3756.3700000000008</c:v>
                </c:pt>
                <c:pt idx="352">
                  <c:v>3839.2599999999998</c:v>
                </c:pt>
                <c:pt idx="353">
                  <c:v>3825.56</c:v>
                </c:pt>
                <c:pt idx="354">
                  <c:v>3874.84</c:v>
                </c:pt>
                <c:pt idx="355">
                  <c:v>3767.9100000000008</c:v>
                </c:pt>
                <c:pt idx="356">
                  <c:v>3851.06</c:v>
                </c:pt>
                <c:pt idx="357">
                  <c:v>3797.4100000000008</c:v>
                </c:pt>
                <c:pt idx="358">
                  <c:v>3845.74</c:v>
                </c:pt>
                <c:pt idx="359">
                  <c:v>3860.56</c:v>
                </c:pt>
                <c:pt idx="360">
                  <c:v>3989.8300000000008</c:v>
                </c:pt>
                <c:pt idx="361">
                  <c:v>4013.36</c:v>
                </c:pt>
                <c:pt idx="362">
                  <c:v>4064.01</c:v>
                </c:pt>
                <c:pt idx="363">
                  <c:v>3936.84</c:v>
                </c:pt>
                <c:pt idx="364">
                  <c:v>3845.34</c:v>
                </c:pt>
                <c:pt idx="365">
                  <c:v>3912.12</c:v>
                </c:pt>
                <c:pt idx="366">
                  <c:v>3858.96</c:v>
                </c:pt>
                <c:pt idx="367">
                  <c:v>3940.34</c:v>
                </c:pt>
                <c:pt idx="368">
                  <c:v>3877.23</c:v>
                </c:pt>
                <c:pt idx="369">
                  <c:v>3966.11</c:v>
                </c:pt>
                <c:pt idx="370">
                  <c:v>3991.9300000000007</c:v>
                </c:pt>
                <c:pt idx="371">
                  <c:v>3863.1</c:v>
                </c:pt>
                <c:pt idx="372">
                  <c:v>3960.57</c:v>
                </c:pt>
                <c:pt idx="373">
                  <c:v>4023.2</c:v>
                </c:pt>
                <c:pt idx="374">
                  <c:v>3980.29</c:v>
                </c:pt>
                <c:pt idx="375">
                  <c:v>3956.42</c:v>
                </c:pt>
                <c:pt idx="376">
                  <c:v>4099.59</c:v>
                </c:pt>
                <c:pt idx="377">
                  <c:v>4174.8600000000024</c:v>
                </c:pt>
                <c:pt idx="378">
                  <c:v>4246.18</c:v>
                </c:pt>
                <c:pt idx="379">
                  <c:v>4274.67</c:v>
                </c:pt>
                <c:pt idx="380">
                  <c:v>4177.17</c:v>
                </c:pt>
                <c:pt idx="381">
                  <c:v>4055.63</c:v>
                </c:pt>
                <c:pt idx="382">
                  <c:v>4184.5600000000004</c:v>
                </c:pt>
                <c:pt idx="383">
                  <c:v>4094.4500000000007</c:v>
                </c:pt>
                <c:pt idx="384">
                  <c:v>3981.57</c:v>
                </c:pt>
                <c:pt idx="385">
                  <c:v>4029.57</c:v>
                </c:pt>
                <c:pt idx="386">
                  <c:v>3987.72</c:v>
                </c:pt>
                <c:pt idx="387">
                  <c:v>3842.23</c:v>
                </c:pt>
                <c:pt idx="388">
                  <c:v>3663</c:v>
                </c:pt>
                <c:pt idx="389">
                  <c:v>3766.9900000000002</c:v>
                </c:pt>
                <c:pt idx="390">
                  <c:v>3685.52</c:v>
                </c:pt>
                <c:pt idx="391">
                  <c:v>3658.46</c:v>
                </c:pt>
                <c:pt idx="392">
                  <c:v>3759.88</c:v>
                </c:pt>
                <c:pt idx="393">
                  <c:v>3787.36</c:v>
                </c:pt>
                <c:pt idx="394">
                  <c:v>3862.9900000000002</c:v>
                </c:pt>
                <c:pt idx="395">
                  <c:v>3848.55</c:v>
                </c:pt>
                <c:pt idx="396">
                  <c:v>3853.5</c:v>
                </c:pt>
                <c:pt idx="397">
                  <c:v>3759.9900000000002</c:v>
                </c:pt>
                <c:pt idx="398">
                  <c:v>3789.4700000000007</c:v>
                </c:pt>
                <c:pt idx="399">
                  <c:v>3849.69</c:v>
                </c:pt>
                <c:pt idx="400">
                  <c:v>3851.66</c:v>
                </c:pt>
                <c:pt idx="401">
                  <c:v>3861.2</c:v>
                </c:pt>
                <c:pt idx="402">
                  <c:v>3940.8700000000008</c:v>
                </c:pt>
                <c:pt idx="403">
                  <c:v>3930.34</c:v>
                </c:pt>
                <c:pt idx="404">
                  <c:v>3953.15</c:v>
                </c:pt>
                <c:pt idx="405">
                  <c:v>3958.21</c:v>
                </c:pt>
                <c:pt idx="406">
                  <c:v>4011.01</c:v>
                </c:pt>
                <c:pt idx="407">
                  <c:v>4053.2799999999997</c:v>
                </c:pt>
                <c:pt idx="408">
                  <c:v>4042.68</c:v>
                </c:pt>
                <c:pt idx="409">
                  <c:v>4070.59</c:v>
                </c:pt>
                <c:pt idx="410">
                  <c:v>4082.17</c:v>
                </c:pt>
                <c:pt idx="411">
                  <c:v>4103.8100000000004</c:v>
                </c:pt>
                <c:pt idx="412">
                  <c:v>4206.3500000000004</c:v>
                </c:pt>
                <c:pt idx="413">
                  <c:v>4234.33</c:v>
                </c:pt>
                <c:pt idx="414">
                  <c:v>4143.18</c:v>
                </c:pt>
                <c:pt idx="415">
                  <c:v>4013.34</c:v>
                </c:pt>
                <c:pt idx="416">
                  <c:v>4098.3500000000004</c:v>
                </c:pt>
                <c:pt idx="417">
                  <c:v>3978.4100000000008</c:v>
                </c:pt>
                <c:pt idx="418">
                  <c:v>3896.3500000000008</c:v>
                </c:pt>
                <c:pt idx="419">
                  <c:v>3849.51</c:v>
                </c:pt>
                <c:pt idx="420">
                  <c:v>3893.8900000000008</c:v>
                </c:pt>
                <c:pt idx="421">
                  <c:v>3913.86</c:v>
                </c:pt>
                <c:pt idx="422">
                  <c:v>3835.23</c:v>
                </c:pt>
                <c:pt idx="423">
                  <c:v>3726.52</c:v>
                </c:pt>
                <c:pt idx="424">
                  <c:v>3865.64</c:v>
                </c:pt>
                <c:pt idx="425">
                  <c:v>3897.44</c:v>
                </c:pt>
                <c:pt idx="426">
                  <c:v>3828.8700000000008</c:v>
                </c:pt>
                <c:pt idx="427">
                  <c:v>3803.7599999999998</c:v>
                </c:pt>
                <c:pt idx="428">
                  <c:v>3741.22</c:v>
                </c:pt>
                <c:pt idx="429">
                  <c:v>3689.1</c:v>
                </c:pt>
                <c:pt idx="430">
                  <c:v>3656.3</c:v>
                </c:pt>
                <c:pt idx="431">
                  <c:v>3778.32</c:v>
                </c:pt>
                <c:pt idx="432">
                  <c:v>3672.82</c:v>
                </c:pt>
                <c:pt idx="433">
                  <c:v>3568.9</c:v>
                </c:pt>
                <c:pt idx="434">
                  <c:v>3455.8300000000008</c:v>
                </c:pt>
                <c:pt idx="435">
                  <c:v>3523.1</c:v>
                </c:pt>
                <c:pt idx="436">
                  <c:v>3472.1</c:v>
                </c:pt>
                <c:pt idx="437">
                  <c:v>3361.01</c:v>
                </c:pt>
                <c:pt idx="438">
                  <c:v>3355.56</c:v>
                </c:pt>
                <c:pt idx="439">
                  <c:v>3240.54</c:v>
                </c:pt>
                <c:pt idx="440">
                  <c:v>3168.4900000000002</c:v>
                </c:pt>
                <c:pt idx="441">
                  <c:v>3074.68</c:v>
                </c:pt>
                <c:pt idx="442">
                  <c:v>3316.77</c:v>
                </c:pt>
                <c:pt idx="443">
                  <c:v>3290.2799999999997</c:v>
                </c:pt>
                <c:pt idx="444">
                  <c:v>3213.96</c:v>
                </c:pt>
                <c:pt idx="445">
                  <c:v>3171.56</c:v>
                </c:pt>
                <c:pt idx="446">
                  <c:v>3418.6</c:v>
                </c:pt>
                <c:pt idx="447">
                  <c:v>3483.14</c:v>
                </c:pt>
                <c:pt idx="448">
                  <c:v>3468.69</c:v>
                </c:pt>
                <c:pt idx="449">
                  <c:v>3419.79</c:v>
                </c:pt>
                <c:pt idx="450">
                  <c:v>3229.57</c:v>
                </c:pt>
                <c:pt idx="451">
                  <c:v>3272.18</c:v>
                </c:pt>
                <c:pt idx="452">
                  <c:v>3278.36</c:v>
                </c:pt>
                <c:pt idx="453">
                  <c:v>3191.4</c:v>
                </c:pt>
                <c:pt idx="454">
                  <c:v>3369.63</c:v>
                </c:pt>
                <c:pt idx="455">
                  <c:v>3333.3900000000008</c:v>
                </c:pt>
                <c:pt idx="456">
                  <c:v>3429.02</c:v>
                </c:pt>
                <c:pt idx="457">
                  <c:v>3451.58</c:v>
                </c:pt>
                <c:pt idx="458">
                  <c:v>3416.21</c:v>
                </c:pt>
                <c:pt idx="459">
                  <c:v>3415.79</c:v>
                </c:pt>
                <c:pt idx="460">
                  <c:v>3231.7</c:v>
                </c:pt>
                <c:pt idx="461">
                  <c:v>3200.3500000000008</c:v>
                </c:pt>
                <c:pt idx="462">
                  <c:v>3028.9900000000002</c:v>
                </c:pt>
                <c:pt idx="463">
                  <c:v>2966.72</c:v>
                </c:pt>
                <c:pt idx="464">
                  <c:v>3138.27</c:v>
                </c:pt>
                <c:pt idx="465">
                  <c:v>3165.4900000000002</c:v>
                </c:pt>
                <c:pt idx="466">
                  <c:v>3031.88</c:v>
                </c:pt>
                <c:pt idx="467">
                  <c:v>3027.19</c:v>
                </c:pt>
                <c:pt idx="468">
                  <c:v>2875.64</c:v>
                </c:pt>
                <c:pt idx="469">
                  <c:v>2871.4500000000007</c:v>
                </c:pt>
                <c:pt idx="470">
                  <c:v>2755.34</c:v>
                </c:pt>
                <c:pt idx="471">
                  <c:v>2904.38</c:v>
                </c:pt>
                <c:pt idx="472">
                  <c:v>2880.4900000000002</c:v>
                </c:pt>
                <c:pt idx="473">
                  <c:v>2734.98</c:v>
                </c:pt>
                <c:pt idx="474">
                  <c:v>2706.9300000000007</c:v>
                </c:pt>
                <c:pt idx="475">
                  <c:v>2597.9299999999998</c:v>
                </c:pt>
                <c:pt idx="476">
                  <c:v>2645.29</c:v>
                </c:pt>
                <c:pt idx="477">
                  <c:v>2615.75</c:v>
                </c:pt>
                <c:pt idx="478">
                  <c:v>2889.8</c:v>
                </c:pt>
                <c:pt idx="479">
                  <c:v>2796.5</c:v>
                </c:pt>
                <c:pt idx="480">
                  <c:v>2752.66</c:v>
                </c:pt>
                <c:pt idx="481">
                  <c:v>2917.4300000000007</c:v>
                </c:pt>
                <c:pt idx="482">
                  <c:v>3015.1</c:v>
                </c:pt>
                <c:pt idx="483">
                  <c:v>2931.77</c:v>
                </c:pt>
                <c:pt idx="484">
                  <c:v>2822.77</c:v>
                </c:pt>
                <c:pt idx="485">
                  <c:v>2728.51</c:v>
                </c:pt>
                <c:pt idx="486">
                  <c:v>2653.27</c:v>
                </c:pt>
                <c:pt idx="487">
                  <c:v>2624.52</c:v>
                </c:pt>
                <c:pt idx="488">
                  <c:v>2511.71</c:v>
                </c:pt>
                <c:pt idx="489">
                  <c:v>2332.7799999999997</c:v>
                </c:pt>
                <c:pt idx="490">
                  <c:v>2340.12</c:v>
                </c:pt>
                <c:pt idx="491">
                  <c:v>2517.02</c:v>
                </c:pt>
                <c:pt idx="492">
                  <c:v>2493.52</c:v>
                </c:pt>
                <c:pt idx="493">
                  <c:v>2539.3500000000008</c:v>
                </c:pt>
                <c:pt idx="494">
                  <c:v>2557.7599999999998</c:v>
                </c:pt>
                <c:pt idx="495">
                  <c:v>2470.52</c:v>
                </c:pt>
                <c:pt idx="496">
                  <c:v>2291.86</c:v>
                </c:pt>
                <c:pt idx="497">
                  <c:v>2616.69</c:v>
                </c:pt>
                <c:pt idx="498">
                  <c:v>2566.8300000000008</c:v>
                </c:pt>
                <c:pt idx="499">
                  <c:v>2407.65</c:v>
                </c:pt>
                <c:pt idx="500">
                  <c:v>2395.92</c:v>
                </c:pt>
                <c:pt idx="501">
                  <c:v>2441.3000000000002</c:v>
                </c:pt>
                <c:pt idx="502">
                  <c:v>2524.1799999999998</c:v>
                </c:pt>
                <c:pt idx="503">
                  <c:v>2640.57</c:v>
                </c:pt>
                <c:pt idx="504">
                  <c:v>2626.5</c:v>
                </c:pt>
                <c:pt idx="505">
                  <c:v>2618.5500000000002</c:v>
                </c:pt>
                <c:pt idx="506">
                  <c:v>2682.7799999999997</c:v>
                </c:pt>
                <c:pt idx="507">
                  <c:v>2768.4900000000002</c:v>
                </c:pt>
                <c:pt idx="508">
                  <c:v>2770.38</c:v>
                </c:pt>
                <c:pt idx="509">
                  <c:v>2757.9100000000008</c:v>
                </c:pt>
                <c:pt idx="510">
                  <c:v>2840.3900000000008</c:v>
                </c:pt>
                <c:pt idx="511">
                  <c:v>2859.15</c:v>
                </c:pt>
                <c:pt idx="512">
                  <c:v>2754.2799999999997</c:v>
                </c:pt>
                <c:pt idx="513">
                  <c:v>2781.3</c:v>
                </c:pt>
                <c:pt idx="514">
                  <c:v>2838.34</c:v>
                </c:pt>
                <c:pt idx="515">
                  <c:v>2838.3500000000008</c:v>
                </c:pt>
                <c:pt idx="516">
                  <c:v>2772.73</c:v>
                </c:pt>
                <c:pt idx="517">
                  <c:v>2782.79</c:v>
                </c:pt>
                <c:pt idx="518">
                  <c:v>2660.5</c:v>
                </c:pt>
                <c:pt idx="519">
                  <c:v>2643.21</c:v>
                </c:pt>
                <c:pt idx="520">
                  <c:v>2664.4900000000002</c:v>
                </c:pt>
                <c:pt idx="521">
                  <c:v>2607.8200000000002</c:v>
                </c:pt>
                <c:pt idx="522">
                  <c:v>2562.06</c:v>
                </c:pt>
                <c:pt idx="523">
                  <c:v>2470.9699999999998</c:v>
                </c:pt>
                <c:pt idx="524">
                  <c:v>2489.66</c:v>
                </c:pt>
                <c:pt idx="525">
                  <c:v>2427.7199999999998</c:v>
                </c:pt>
                <c:pt idx="526">
                  <c:v>2491.4</c:v>
                </c:pt>
                <c:pt idx="527">
                  <c:v>2552.9100000000008</c:v>
                </c:pt>
                <c:pt idx="528">
                  <c:v>2425.38</c:v>
                </c:pt>
                <c:pt idx="529">
                  <c:v>2318.3500000000008</c:v>
                </c:pt>
                <c:pt idx="530">
                  <c:v>2268.94</c:v>
                </c:pt>
                <c:pt idx="531">
                  <c:v>2244.96</c:v>
                </c:pt>
                <c:pt idx="532">
                  <c:v>2262.5100000000002</c:v>
                </c:pt>
                <c:pt idx="533">
                  <c:v>2308.5</c:v>
                </c:pt>
                <c:pt idx="534">
                  <c:v>2207.8200000000002</c:v>
                </c:pt>
                <c:pt idx="535">
                  <c:v>2151.8300000000008</c:v>
                </c:pt>
                <c:pt idx="536">
                  <c:v>2183.3700000000008</c:v>
                </c:pt>
                <c:pt idx="537">
                  <c:v>2117.63</c:v>
                </c:pt>
                <c:pt idx="538">
                  <c:v>2142.92</c:v>
                </c:pt>
                <c:pt idx="539">
                  <c:v>2204.4299999999998</c:v>
                </c:pt>
                <c:pt idx="540">
                  <c:v>2223.92</c:v>
                </c:pt>
                <c:pt idx="541">
                  <c:v>2168.73</c:v>
                </c:pt>
                <c:pt idx="542">
                  <c:v>2052.7799999999997</c:v>
                </c:pt>
                <c:pt idx="543">
                  <c:v>1923.3799999999999</c:v>
                </c:pt>
                <c:pt idx="544">
                  <c:v>2014.78</c:v>
                </c:pt>
                <c:pt idx="545">
                  <c:v>1972.09</c:v>
                </c:pt>
                <c:pt idx="546">
                  <c:v>1940.71</c:v>
                </c:pt>
                <c:pt idx="547">
                  <c:v>1890.91</c:v>
                </c:pt>
                <c:pt idx="548">
                  <c:v>1951.1799999999998</c:v>
                </c:pt>
                <c:pt idx="549">
                  <c:v>1857.44</c:v>
                </c:pt>
                <c:pt idx="550">
                  <c:v>1830.23</c:v>
                </c:pt>
                <c:pt idx="551">
                  <c:v>1897.7</c:v>
                </c:pt>
                <c:pt idx="552">
                  <c:v>1928.6799999999998</c:v>
                </c:pt>
                <c:pt idx="553">
                  <c:v>1918.49</c:v>
                </c:pt>
                <c:pt idx="554">
                  <c:v>1972.23</c:v>
                </c:pt>
                <c:pt idx="555">
                  <c:v>1854.1299999999999</c:v>
                </c:pt>
                <c:pt idx="556">
                  <c:v>1820.57</c:v>
                </c:pt>
                <c:pt idx="557">
                  <c:v>1840.26</c:v>
                </c:pt>
                <c:pt idx="558">
                  <c:v>1782.97</c:v>
                </c:pt>
                <c:pt idx="559">
                  <c:v>1673</c:v>
                </c:pt>
                <c:pt idx="560">
                  <c:v>1638.8</c:v>
                </c:pt>
                <c:pt idx="561">
                  <c:v>1785</c:v>
                </c:pt>
                <c:pt idx="562">
                  <c:v>1720.36</c:v>
                </c:pt>
                <c:pt idx="563">
                  <c:v>1745.71</c:v>
                </c:pt>
                <c:pt idx="564">
                  <c:v>1852.03</c:v>
                </c:pt>
                <c:pt idx="565">
                  <c:v>1898.95</c:v>
                </c:pt>
                <c:pt idx="566">
                  <c:v>1961.43</c:v>
                </c:pt>
                <c:pt idx="567">
                  <c:v>1909.57</c:v>
                </c:pt>
                <c:pt idx="568">
                  <c:v>1923.22</c:v>
                </c:pt>
                <c:pt idx="569">
                  <c:v>2079.44</c:v>
                </c:pt>
                <c:pt idx="570">
                  <c:v>2182.14</c:v>
                </c:pt>
                <c:pt idx="571">
                  <c:v>2163.4100000000008</c:v>
                </c:pt>
                <c:pt idx="572">
                  <c:v>2059.3200000000002</c:v>
                </c:pt>
                <c:pt idx="573">
                  <c:v>2016.61</c:v>
                </c:pt>
                <c:pt idx="574">
                  <c:v>2059.8000000000002</c:v>
                </c:pt>
                <c:pt idx="575">
                  <c:v>2034.8799999999999</c:v>
                </c:pt>
                <c:pt idx="576">
                  <c:v>2075.6799999999998</c:v>
                </c:pt>
                <c:pt idx="577">
                  <c:v>2116.2399999999998</c:v>
                </c:pt>
                <c:pt idx="578">
                  <c:v>2168.2399999999998</c:v>
                </c:pt>
                <c:pt idx="579">
                  <c:v>2220.6</c:v>
                </c:pt>
                <c:pt idx="580">
                  <c:v>2146.1999999999998</c:v>
                </c:pt>
                <c:pt idx="581">
                  <c:v>2191.5300000000002</c:v>
                </c:pt>
                <c:pt idx="582">
                  <c:v>2173.5700000000002</c:v>
                </c:pt>
                <c:pt idx="583">
                  <c:v>2198.77</c:v>
                </c:pt>
                <c:pt idx="584">
                  <c:v>2156.63</c:v>
                </c:pt>
                <c:pt idx="585">
                  <c:v>2128.86</c:v>
                </c:pt>
                <c:pt idx="586">
                  <c:v>2107.4299999999998</c:v>
                </c:pt>
                <c:pt idx="587">
                  <c:v>2081.92</c:v>
                </c:pt>
                <c:pt idx="588">
                  <c:v>2085.58</c:v>
                </c:pt>
                <c:pt idx="589">
                  <c:v>2166.44</c:v>
                </c:pt>
                <c:pt idx="590">
                  <c:v>2193.6799999999998</c:v>
                </c:pt>
                <c:pt idx="591">
                  <c:v>2198.88</c:v>
                </c:pt>
                <c:pt idx="592">
                  <c:v>2305.59</c:v>
                </c:pt>
                <c:pt idx="593">
                  <c:v>2313.8500000000008</c:v>
                </c:pt>
                <c:pt idx="594">
                  <c:v>2243.48</c:v>
                </c:pt>
                <c:pt idx="595">
                  <c:v>2282.02</c:v>
                </c:pt>
                <c:pt idx="596">
                  <c:v>2251.0300000000002</c:v>
                </c:pt>
                <c:pt idx="597">
                  <c:v>2175.54</c:v>
                </c:pt>
                <c:pt idx="598">
                  <c:v>2084.5</c:v>
                </c:pt>
                <c:pt idx="599">
                  <c:v>2110.4899999999998</c:v>
                </c:pt>
                <c:pt idx="600">
                  <c:v>2149.44</c:v>
                </c:pt>
                <c:pt idx="601">
                  <c:v>2155.9299999999998</c:v>
                </c:pt>
                <c:pt idx="602">
                  <c:v>2233.66</c:v>
                </c:pt>
                <c:pt idx="603">
                  <c:v>2217.73</c:v>
                </c:pt>
                <c:pt idx="604">
                  <c:v>2264</c:v>
                </c:pt>
                <c:pt idx="605">
                  <c:v>2215.1</c:v>
                </c:pt>
                <c:pt idx="606">
                  <c:v>2170.7799999999997</c:v>
                </c:pt>
                <c:pt idx="607">
                  <c:v>2169.9499999999998</c:v>
                </c:pt>
                <c:pt idx="608">
                  <c:v>2121.66</c:v>
                </c:pt>
                <c:pt idx="609">
                  <c:v>2044.07</c:v>
                </c:pt>
                <c:pt idx="610">
                  <c:v>2028.43</c:v>
                </c:pt>
                <c:pt idx="611">
                  <c:v>1988.6299999999999</c:v>
                </c:pt>
                <c:pt idx="612">
                  <c:v>1992.6599999999999</c:v>
                </c:pt>
                <c:pt idx="613">
                  <c:v>2031.24</c:v>
                </c:pt>
                <c:pt idx="614">
                  <c:v>2058.7599999999998</c:v>
                </c:pt>
                <c:pt idx="615">
                  <c:v>2034.84</c:v>
                </c:pt>
                <c:pt idx="616">
                  <c:v>2050.8700000000008</c:v>
                </c:pt>
                <c:pt idx="617">
                  <c:v>2064.62</c:v>
                </c:pt>
                <c:pt idx="618">
                  <c:v>2074.7399999999998</c:v>
                </c:pt>
                <c:pt idx="619">
                  <c:v>2125.46</c:v>
                </c:pt>
                <c:pt idx="620">
                  <c:v>2160.54</c:v>
                </c:pt>
                <c:pt idx="621">
                  <c:v>2148.7199999999998</c:v>
                </c:pt>
                <c:pt idx="622">
                  <c:v>2140.8000000000002</c:v>
                </c:pt>
                <c:pt idx="623">
                  <c:v>2080.11</c:v>
                </c:pt>
                <c:pt idx="624">
                  <c:v>2004.1599999999999</c:v>
                </c:pt>
                <c:pt idx="625">
                  <c:v>2026.71</c:v>
                </c:pt>
                <c:pt idx="626">
                  <c:v>1962.79</c:v>
                </c:pt>
                <c:pt idx="627">
                  <c:v>1972.04</c:v>
                </c:pt>
                <c:pt idx="628">
                  <c:v>2075.7399999999998</c:v>
                </c:pt>
                <c:pt idx="629">
                  <c:v>2084.79</c:v>
                </c:pt>
                <c:pt idx="630">
                  <c:v>2029.12</c:v>
                </c:pt>
                <c:pt idx="631">
                  <c:v>2067.3200000000002</c:v>
                </c:pt>
                <c:pt idx="632">
                  <c:v>2016.1699999999998</c:v>
                </c:pt>
                <c:pt idx="633">
                  <c:v>2046.59</c:v>
                </c:pt>
                <c:pt idx="634">
                  <c:v>2029.37</c:v>
                </c:pt>
                <c:pt idx="635">
                  <c:v>1988.56</c:v>
                </c:pt>
                <c:pt idx="636">
                  <c:v>1959.24</c:v>
                </c:pt>
                <c:pt idx="637">
                  <c:v>1984.32</c:v>
                </c:pt>
                <c:pt idx="638">
                  <c:v>2022.96</c:v>
                </c:pt>
                <c:pt idx="639">
                  <c:v>2029.07</c:v>
                </c:pt>
                <c:pt idx="640">
                  <c:v>2017.84</c:v>
                </c:pt>
                <c:pt idx="641">
                  <c:v>2027.1299999999999</c:v>
                </c:pt>
                <c:pt idx="642">
                  <c:v>2068.38</c:v>
                </c:pt>
                <c:pt idx="643">
                  <c:v>2087.38</c:v>
                </c:pt>
                <c:pt idx="644">
                  <c:v>2066.3300000000008</c:v>
                </c:pt>
                <c:pt idx="645">
                  <c:v>2034.26</c:v>
                </c:pt>
                <c:pt idx="646">
                  <c:v>2027.79</c:v>
                </c:pt>
                <c:pt idx="647">
                  <c:v>1966.36</c:v>
                </c:pt>
                <c:pt idx="648">
                  <c:v>1963.32</c:v>
                </c:pt>
                <c:pt idx="649">
                  <c:v>1956.47</c:v>
                </c:pt>
                <c:pt idx="650">
                  <c:v>1982.25</c:v>
                </c:pt>
                <c:pt idx="651">
                  <c:v>1964.53</c:v>
                </c:pt>
                <c:pt idx="652">
                  <c:v>1918.8899999999999</c:v>
                </c:pt>
                <c:pt idx="653">
                  <c:v>1930.32</c:v>
                </c:pt>
                <c:pt idx="654">
                  <c:v>1867.01</c:v>
                </c:pt>
                <c:pt idx="655">
                  <c:v>1881.35</c:v>
                </c:pt>
                <c:pt idx="656">
                  <c:v>1831.3</c:v>
                </c:pt>
                <c:pt idx="657">
                  <c:v>1860.01</c:v>
                </c:pt>
                <c:pt idx="658">
                  <c:v>1842.97</c:v>
                </c:pt>
                <c:pt idx="659">
                  <c:v>1916.8</c:v>
                </c:pt>
                <c:pt idx="660">
                  <c:v>1912.41</c:v>
                </c:pt>
                <c:pt idx="661">
                  <c:v>1864.98</c:v>
                </c:pt>
                <c:pt idx="662">
                  <c:v>1843.1699999999998</c:v>
                </c:pt>
                <c:pt idx="663">
                  <c:v>1791.6799999999998</c:v>
                </c:pt>
                <c:pt idx="664">
                  <c:v>1805.43</c:v>
                </c:pt>
                <c:pt idx="665">
                  <c:v>1770.78</c:v>
                </c:pt>
                <c:pt idx="666">
                  <c:v>1759.01</c:v>
                </c:pt>
                <c:pt idx="667">
                  <c:v>1705.6399999999999</c:v>
                </c:pt>
                <c:pt idx="668">
                  <c:v>1687.7</c:v>
                </c:pt>
                <c:pt idx="669">
                  <c:v>1695.3799999999999</c:v>
                </c:pt>
                <c:pt idx="670">
                  <c:v>1579.55</c:v>
                </c:pt>
                <c:pt idx="671">
                  <c:v>1555.08</c:v>
                </c:pt>
                <c:pt idx="672">
                  <c:v>1527.8</c:v>
                </c:pt>
                <c:pt idx="673">
                  <c:v>1470.93</c:v>
                </c:pt>
                <c:pt idx="674">
                  <c:v>1423.1899999999998</c:v>
                </c:pt>
                <c:pt idx="675">
                  <c:v>1499.4</c:v>
                </c:pt>
                <c:pt idx="676">
                  <c:v>1501.6399999999999</c:v>
                </c:pt>
                <c:pt idx="677">
                  <c:v>1464.04</c:v>
                </c:pt>
                <c:pt idx="678">
                  <c:v>1460.71</c:v>
                </c:pt>
                <c:pt idx="679">
                  <c:v>1498.8</c:v>
                </c:pt>
                <c:pt idx="680">
                  <c:v>1480.46</c:v>
                </c:pt>
                <c:pt idx="681">
                  <c:v>1492.33</c:v>
                </c:pt>
                <c:pt idx="682">
                  <c:v>1580.81</c:v>
                </c:pt>
                <c:pt idx="683">
                  <c:v>1597.31</c:v>
                </c:pt>
                <c:pt idx="684">
                  <c:v>1605.3</c:v>
                </c:pt>
                <c:pt idx="685">
                  <c:v>1605.95</c:v>
                </c:pt>
                <c:pt idx="686">
                  <c:v>1570.1899999999998</c:v>
                </c:pt>
                <c:pt idx="687">
                  <c:v>1626.26</c:v>
                </c:pt>
                <c:pt idx="688">
                  <c:v>1701.47</c:v>
                </c:pt>
                <c:pt idx="689">
                  <c:v>1703.4</c:v>
                </c:pt>
                <c:pt idx="690">
                  <c:v>1696.31</c:v>
                </c:pt>
                <c:pt idx="691">
                  <c:v>1722.07</c:v>
                </c:pt>
                <c:pt idx="692">
                  <c:v>1646.34</c:v>
                </c:pt>
                <c:pt idx="693">
                  <c:v>1652.72</c:v>
                </c:pt>
                <c:pt idx="694">
                  <c:v>1671.31</c:v>
                </c:pt>
                <c:pt idx="695">
                  <c:v>1708.08</c:v>
                </c:pt>
                <c:pt idx="696">
                  <c:v>1704.44</c:v>
                </c:pt>
                <c:pt idx="697">
                  <c:v>1731.54</c:v>
                </c:pt>
                <c:pt idx="698">
                  <c:v>1775.47</c:v>
                </c:pt>
                <c:pt idx="699">
                  <c:v>1768.96</c:v>
                </c:pt>
                <c:pt idx="700">
                  <c:v>1699.52</c:v>
                </c:pt>
                <c:pt idx="701">
                  <c:v>1667.41</c:v>
                </c:pt>
                <c:pt idx="702">
                  <c:v>1690.2</c:v>
                </c:pt>
                <c:pt idx="703">
                  <c:v>1746.3</c:v>
                </c:pt>
                <c:pt idx="704">
                  <c:v>1745.73</c:v>
                </c:pt>
                <c:pt idx="705">
                  <c:v>1793.6499999999999</c:v>
                </c:pt>
                <c:pt idx="706">
                  <c:v>1835.08</c:v>
                </c:pt>
                <c:pt idx="707">
                  <c:v>1837.53</c:v>
                </c:pt>
                <c:pt idx="708">
                  <c:v>1827.77</c:v>
                </c:pt>
                <c:pt idx="709">
                  <c:v>1828.48</c:v>
                </c:pt>
                <c:pt idx="710">
                  <c:v>1840.1299999999999</c:v>
                </c:pt>
                <c:pt idx="711">
                  <c:v>1892.11</c:v>
                </c:pt>
                <c:pt idx="712">
                  <c:v>1903.1899999999998</c:v>
                </c:pt>
                <c:pt idx="713">
                  <c:v>1900.57</c:v>
                </c:pt>
                <c:pt idx="714">
                  <c:v>1898.58</c:v>
                </c:pt>
                <c:pt idx="715">
                  <c:v>1934.42</c:v>
                </c:pt>
                <c:pt idx="716">
                  <c:v>1880.51</c:v>
                </c:pt>
                <c:pt idx="717">
                  <c:v>1875.05</c:v>
                </c:pt>
                <c:pt idx="718">
                  <c:v>1903.2</c:v>
                </c:pt>
                <c:pt idx="719">
                  <c:v>1941.23</c:v>
                </c:pt>
                <c:pt idx="720">
                  <c:v>1935.97</c:v>
                </c:pt>
                <c:pt idx="721">
                  <c:v>1887.97</c:v>
                </c:pt>
                <c:pt idx="722">
                  <c:v>1933.26</c:v>
                </c:pt>
                <c:pt idx="723">
                  <c:v>1930.58</c:v>
                </c:pt>
                <c:pt idx="724">
                  <c:v>1904.9</c:v>
                </c:pt>
                <c:pt idx="725">
                  <c:v>1963.1</c:v>
                </c:pt>
                <c:pt idx="726">
                  <c:v>2046.84</c:v>
                </c:pt>
                <c:pt idx="727">
                  <c:v>2054.27</c:v>
                </c:pt>
                <c:pt idx="728">
                  <c:v>2021.26</c:v>
                </c:pt>
                <c:pt idx="729">
                  <c:v>1992.12</c:v>
                </c:pt>
                <c:pt idx="730">
                  <c:v>2001.93</c:v>
                </c:pt>
                <c:pt idx="731">
                  <c:v>2011.3799999999999</c:v>
                </c:pt>
                <c:pt idx="732">
                  <c:v>1946.51</c:v>
                </c:pt>
                <c:pt idx="733">
                  <c:v>1953.1699999999998</c:v>
                </c:pt>
                <c:pt idx="734">
                  <c:v>1987.45</c:v>
                </c:pt>
                <c:pt idx="735">
                  <c:v>2004.76</c:v>
                </c:pt>
                <c:pt idx="736">
                  <c:v>1982.8899999999999</c:v>
                </c:pt>
                <c:pt idx="737">
                  <c:v>1918.54</c:v>
                </c:pt>
                <c:pt idx="738">
                  <c:v>1945.83</c:v>
                </c:pt>
                <c:pt idx="739">
                  <c:v>1944.48</c:v>
                </c:pt>
                <c:pt idx="740">
                  <c:v>1960.7</c:v>
                </c:pt>
                <c:pt idx="741">
                  <c:v>1976.42</c:v>
                </c:pt>
                <c:pt idx="742">
                  <c:v>1987.26</c:v>
                </c:pt>
                <c:pt idx="743">
                  <c:v>1950.4</c:v>
                </c:pt>
                <c:pt idx="744">
                  <c:v>1979.25</c:v>
                </c:pt>
                <c:pt idx="745">
                  <c:v>2044.27</c:v>
                </c:pt>
                <c:pt idx="746">
                  <c:v>2059.38</c:v>
                </c:pt>
                <c:pt idx="747">
                  <c:v>2037.1</c:v>
                </c:pt>
                <c:pt idx="748">
                  <c:v>2055.7399999999998</c:v>
                </c:pt>
                <c:pt idx="749">
                  <c:v>2044.8899999999999</c:v>
                </c:pt>
                <c:pt idx="750">
                  <c:v>2047.24</c:v>
                </c:pt>
                <c:pt idx="751">
                  <c:v>2022.46</c:v>
                </c:pt>
                <c:pt idx="752">
                  <c:v>1990.74</c:v>
                </c:pt>
                <c:pt idx="753">
                  <c:v>2000.91</c:v>
                </c:pt>
                <c:pt idx="754">
                  <c:v>1944.44</c:v>
                </c:pt>
                <c:pt idx="755">
                  <c:v>1985.82</c:v>
                </c:pt>
                <c:pt idx="756">
                  <c:v>1930.34</c:v>
                </c:pt>
                <c:pt idx="757">
                  <c:v>1882.53</c:v>
                </c:pt>
                <c:pt idx="758">
                  <c:v>1922.3799999999999</c:v>
                </c:pt>
                <c:pt idx="759">
                  <c:v>1942.58</c:v>
                </c:pt>
                <c:pt idx="760">
                  <c:v>1937.7</c:v>
                </c:pt>
                <c:pt idx="761">
                  <c:v>1943.91</c:v>
                </c:pt>
                <c:pt idx="762">
                  <c:v>1892.99</c:v>
                </c:pt>
                <c:pt idx="763">
                  <c:v>1913.44</c:v>
                </c:pt>
                <c:pt idx="764">
                  <c:v>1934.03</c:v>
                </c:pt>
                <c:pt idx="765">
                  <c:v>1911.24</c:v>
                </c:pt>
                <c:pt idx="766">
                  <c:v>1855.53</c:v>
                </c:pt>
                <c:pt idx="767">
                  <c:v>1838.52</c:v>
                </c:pt>
                <c:pt idx="768">
                  <c:v>1812.71</c:v>
                </c:pt>
                <c:pt idx="769">
                  <c:v>1782.11</c:v>
                </c:pt>
                <c:pt idx="770">
                  <c:v>1818.8799999999999</c:v>
                </c:pt>
                <c:pt idx="771">
                  <c:v>1846.6599999999999</c:v>
                </c:pt>
                <c:pt idx="772">
                  <c:v>1834.21</c:v>
                </c:pt>
                <c:pt idx="773">
                  <c:v>1859.1599999999999</c:v>
                </c:pt>
                <c:pt idx="774">
                  <c:v>1843.37</c:v>
                </c:pt>
                <c:pt idx="775">
                  <c:v>1805.2</c:v>
                </c:pt>
                <c:pt idx="776">
                  <c:v>1750.61</c:v>
                </c:pt>
                <c:pt idx="777">
                  <c:v>1775.57</c:v>
                </c:pt>
                <c:pt idx="778">
                  <c:v>1716.24</c:v>
                </c:pt>
                <c:pt idx="779">
                  <c:v>1724.54</c:v>
                </c:pt>
                <c:pt idx="780">
                  <c:v>1769.8799999999999</c:v>
                </c:pt>
                <c:pt idx="781">
                  <c:v>1766.86</c:v>
                </c:pt>
                <c:pt idx="782">
                  <c:v>1751.8799999999999</c:v>
                </c:pt>
                <c:pt idx="783">
                  <c:v>1731.49</c:v>
                </c:pt>
                <c:pt idx="784">
                  <c:v>1802.74</c:v>
                </c:pt>
                <c:pt idx="785">
                  <c:v>1859.32</c:v>
                </c:pt>
                <c:pt idx="786">
                  <c:v>1866.29</c:v>
                </c:pt>
                <c:pt idx="787">
                  <c:v>1890.4</c:v>
                </c:pt>
                <c:pt idx="788">
                  <c:v>1881.6299999999999</c:v>
                </c:pt>
                <c:pt idx="789">
                  <c:v>1929.6699999999998</c:v>
                </c:pt>
                <c:pt idx="790">
                  <c:v>1929.49</c:v>
                </c:pt>
                <c:pt idx="791">
                  <c:v>1897.12</c:v>
                </c:pt>
                <c:pt idx="792">
                  <c:v>1862.03</c:v>
                </c:pt>
                <c:pt idx="793">
                  <c:v>1854.1399999999999</c:v>
                </c:pt>
                <c:pt idx="794">
                  <c:v>1868.3</c:v>
                </c:pt>
                <c:pt idx="795">
                  <c:v>1877.06</c:v>
                </c:pt>
                <c:pt idx="796">
                  <c:v>1880.87</c:v>
                </c:pt>
                <c:pt idx="797">
                  <c:v>1832.87</c:v>
                </c:pt>
                <c:pt idx="798">
                  <c:v>1868.83</c:v>
                </c:pt>
                <c:pt idx="799">
                  <c:v>1851.3899999999999</c:v>
                </c:pt>
                <c:pt idx="800">
                  <c:v>1812.49</c:v>
                </c:pt>
                <c:pt idx="801">
                  <c:v>1824.1699999999998</c:v>
                </c:pt>
                <c:pt idx="802">
                  <c:v>1826.75</c:v>
                </c:pt>
                <c:pt idx="803">
                  <c:v>1845.35</c:v>
                </c:pt>
                <c:pt idx="804">
                  <c:v>1862.62</c:v>
                </c:pt>
                <c:pt idx="805">
                  <c:v>1804.4</c:v>
                </c:pt>
                <c:pt idx="806">
                  <c:v>1784.35</c:v>
                </c:pt>
                <c:pt idx="807">
                  <c:v>1789.75</c:v>
                </c:pt>
                <c:pt idx="808">
                  <c:v>1770.03</c:v>
                </c:pt>
                <c:pt idx="809">
                  <c:v>1785.87</c:v>
                </c:pt>
                <c:pt idx="810">
                  <c:v>1742.57</c:v>
                </c:pt>
                <c:pt idx="811">
                  <c:v>1767.07</c:v>
                </c:pt>
                <c:pt idx="812">
                  <c:v>1725.24</c:v>
                </c:pt>
                <c:pt idx="813">
                  <c:v>1756.1899999999998</c:v>
                </c:pt>
                <c:pt idx="814">
                  <c:v>1753.78</c:v>
                </c:pt>
                <c:pt idx="815">
                  <c:v>1816.79</c:v>
                </c:pt>
                <c:pt idx="816">
                  <c:v>1810.6699999999998</c:v>
                </c:pt>
                <c:pt idx="817">
                  <c:v>1802.43</c:v>
                </c:pt>
                <c:pt idx="818">
                  <c:v>1796.83</c:v>
                </c:pt>
                <c:pt idx="819">
                  <c:v>1758.6799999999998</c:v>
                </c:pt>
                <c:pt idx="820">
                  <c:v>1730.29</c:v>
                </c:pt>
                <c:pt idx="821">
                  <c:v>1713.34</c:v>
                </c:pt>
                <c:pt idx="822">
                  <c:v>1713.7</c:v>
                </c:pt>
                <c:pt idx="823">
                  <c:v>1663.8899999999999</c:v>
                </c:pt>
                <c:pt idx="824">
                  <c:v>1656.93</c:v>
                </c:pt>
                <c:pt idx="825">
                  <c:v>1688.23</c:v>
                </c:pt>
                <c:pt idx="826">
                  <c:v>1677.53</c:v>
                </c:pt>
                <c:pt idx="827">
                  <c:v>1644.82</c:v>
                </c:pt>
                <c:pt idx="828">
                  <c:v>1613.03</c:v>
                </c:pt>
                <c:pt idx="829">
                  <c:v>1578.48</c:v>
                </c:pt>
                <c:pt idx="830">
                  <c:v>1573.82</c:v>
                </c:pt>
                <c:pt idx="831">
                  <c:v>1696.29</c:v>
                </c:pt>
                <c:pt idx="832">
                  <c:v>1650.49</c:v>
                </c:pt>
                <c:pt idx="833">
                  <c:v>1600.85</c:v>
                </c:pt>
                <c:pt idx="834">
                  <c:v>1652.54</c:v>
                </c:pt>
                <c:pt idx="835">
                  <c:v>1719.05</c:v>
                </c:pt>
                <c:pt idx="836">
                  <c:v>1725.56</c:v>
                </c:pt>
                <c:pt idx="837">
                  <c:v>1730.44</c:v>
                </c:pt>
                <c:pt idx="838">
                  <c:v>1741.3899999999999</c:v>
                </c:pt>
                <c:pt idx="839">
                  <c:v>1701.59</c:v>
                </c:pt>
                <c:pt idx="840">
                  <c:v>1664.1799999999998</c:v>
                </c:pt>
                <c:pt idx="841">
                  <c:v>1673.45</c:v>
                </c:pt>
                <c:pt idx="842">
                  <c:v>1697.6299999999999</c:v>
                </c:pt>
                <c:pt idx="843">
                  <c:v>1661.49</c:v>
                </c:pt>
                <c:pt idx="844">
                  <c:v>1652.1699999999998</c:v>
                </c:pt>
                <c:pt idx="845">
                  <c:v>1624.3899999999999</c:v>
                </c:pt>
                <c:pt idx="846">
                  <c:v>1631.92</c:v>
                </c:pt>
                <c:pt idx="847">
                  <c:v>1615.73</c:v>
                </c:pt>
                <c:pt idx="848">
                  <c:v>1562.56</c:v>
                </c:pt>
                <c:pt idx="849">
                  <c:v>1578.12</c:v>
                </c:pt>
                <c:pt idx="850">
                  <c:v>1595.26</c:v>
                </c:pt>
                <c:pt idx="851">
                  <c:v>1554.8799999999999</c:v>
                </c:pt>
                <c:pt idx="852">
                  <c:v>1535.48</c:v>
                </c:pt>
                <c:pt idx="853">
                  <c:v>1530.6899999999998</c:v>
                </c:pt>
                <c:pt idx="854">
                  <c:v>1497.1799999999998</c:v>
                </c:pt>
                <c:pt idx="855">
                  <c:v>1519.12</c:v>
                </c:pt>
                <c:pt idx="856">
                  <c:v>1496.8799999999999</c:v>
                </c:pt>
                <c:pt idx="857">
                  <c:v>1504.74</c:v>
                </c:pt>
                <c:pt idx="858">
                  <c:v>1553.29</c:v>
                </c:pt>
                <c:pt idx="859">
                  <c:v>1542.96</c:v>
                </c:pt>
                <c:pt idx="860">
                  <c:v>1496.83</c:v>
                </c:pt>
                <c:pt idx="861">
                  <c:v>1464.75</c:v>
                </c:pt>
                <c:pt idx="862">
                  <c:v>1440.96</c:v>
                </c:pt>
                <c:pt idx="863">
                  <c:v>1460.34</c:v>
                </c:pt>
                <c:pt idx="864">
                  <c:v>1423.99</c:v>
                </c:pt>
                <c:pt idx="865">
                  <c:v>1429.33</c:v>
                </c:pt>
                <c:pt idx="866">
                  <c:v>1459.2</c:v>
                </c:pt>
                <c:pt idx="867">
                  <c:v>1463.21</c:v>
                </c:pt>
                <c:pt idx="868">
                  <c:v>1403.8</c:v>
                </c:pt>
                <c:pt idx="869">
                  <c:v>1357.82</c:v>
                </c:pt>
                <c:pt idx="870">
                  <c:v>1380.1699999999998</c:v>
                </c:pt>
                <c:pt idx="871">
                  <c:v>1448.36</c:v>
                </c:pt>
                <c:pt idx="872">
                  <c:v>1405.61</c:v>
                </c:pt>
                <c:pt idx="873">
                  <c:v>1381.12</c:v>
                </c:pt>
                <c:pt idx="874">
                  <c:v>1346.01</c:v>
                </c:pt>
                <c:pt idx="875">
                  <c:v>1374.43</c:v>
                </c:pt>
                <c:pt idx="876">
                  <c:v>1373.5</c:v>
                </c:pt>
                <c:pt idx="877">
                  <c:v>1382.62</c:v>
                </c:pt>
                <c:pt idx="878">
                  <c:v>1375.26</c:v>
                </c:pt>
                <c:pt idx="879">
                  <c:v>1397.25</c:v>
                </c:pt>
                <c:pt idx="880">
                  <c:v>1356.95</c:v>
                </c:pt>
                <c:pt idx="881">
                  <c:v>1319.1499999999999</c:v>
                </c:pt>
                <c:pt idx="882">
                  <c:v>1282.6499999999999</c:v>
                </c:pt>
                <c:pt idx="883">
                  <c:v>1229.05</c:v>
                </c:pt>
                <c:pt idx="884">
                  <c:v>1290.23</c:v>
                </c:pt>
                <c:pt idx="885">
                  <c:v>1240.08</c:v>
                </c:pt>
                <c:pt idx="886">
                  <c:v>1262.1199999999999</c:v>
                </c:pt>
                <c:pt idx="887">
                  <c:v>1335.25</c:v>
                </c:pt>
                <c:pt idx="888">
                  <c:v>1344.1899999999998</c:v>
                </c:pt>
                <c:pt idx="889">
                  <c:v>1328.26</c:v>
                </c:pt>
                <c:pt idx="890">
                  <c:v>1280</c:v>
                </c:pt>
                <c:pt idx="891">
                  <c:v>1247.92</c:v>
                </c:pt>
                <c:pt idx="892">
                  <c:v>1206.01</c:v>
                </c:pt>
                <c:pt idx="893">
                  <c:v>1259.55</c:v>
                </c:pt>
                <c:pt idx="894">
                  <c:v>1280.9000000000001</c:v>
                </c:pt>
                <c:pt idx="895">
                  <c:v>1316.52</c:v>
                </c:pt>
                <c:pt idx="896">
                  <c:v>1306.1199999999999</c:v>
                </c:pt>
                <c:pt idx="897">
                  <c:v>1306.8399999999999</c:v>
                </c:pt>
                <c:pt idx="898">
                  <c:v>1269.28</c:v>
                </c:pt>
                <c:pt idx="899">
                  <c:v>1334.3</c:v>
                </c:pt>
                <c:pt idx="900">
                  <c:v>1345.01</c:v>
                </c:pt>
                <c:pt idx="901">
                  <c:v>1361.01</c:v>
                </c:pt>
                <c:pt idx="902">
                  <c:v>1394.54</c:v>
                </c:pt>
                <c:pt idx="903">
                  <c:v>1376.59</c:v>
                </c:pt>
                <c:pt idx="904">
                  <c:v>1409.25</c:v>
                </c:pt>
                <c:pt idx="905">
                  <c:v>1422.95</c:v>
                </c:pt>
                <c:pt idx="906">
                  <c:v>1380.62</c:v>
                </c:pt>
                <c:pt idx="907">
                  <c:v>1391.74</c:v>
                </c:pt>
                <c:pt idx="908">
                  <c:v>1347.78</c:v>
                </c:pt>
                <c:pt idx="909">
                  <c:v>1314.3799999999999</c:v>
                </c:pt>
                <c:pt idx="910">
                  <c:v>1335.77</c:v>
                </c:pt>
                <c:pt idx="911">
                  <c:v>1314.85</c:v>
                </c:pt>
                <c:pt idx="912">
                  <c:v>1263.8399999999999</c:v>
                </c:pt>
                <c:pt idx="913">
                  <c:v>1292.31</c:v>
                </c:pt>
                <c:pt idx="914">
                  <c:v>1251</c:v>
                </c:pt>
                <c:pt idx="915">
                  <c:v>1295.3</c:v>
                </c:pt>
                <c:pt idx="916">
                  <c:v>1304.5999999999999</c:v>
                </c:pt>
                <c:pt idx="917">
                  <c:v>1320.09</c:v>
                </c:pt>
                <c:pt idx="918">
                  <c:v>1315.45</c:v>
                </c:pt>
                <c:pt idx="919">
                  <c:v>1279.6799999999998</c:v>
                </c:pt>
                <c:pt idx="920">
                  <c:v>1291.4000000000001</c:v>
                </c:pt>
                <c:pt idx="921">
                  <c:v>1275.8799999999999</c:v>
                </c:pt>
                <c:pt idx="922">
                  <c:v>1259.94</c:v>
                </c:pt>
                <c:pt idx="923">
                  <c:v>1252.1299999999999</c:v>
                </c:pt>
                <c:pt idx="924">
                  <c:v>1216.45</c:v>
                </c:pt>
                <c:pt idx="925">
                  <c:v>1221.0899999999999</c:v>
                </c:pt>
                <c:pt idx="926">
                  <c:v>1184.93</c:v>
                </c:pt>
                <c:pt idx="927">
                  <c:v>1182.1699999999998</c:v>
                </c:pt>
                <c:pt idx="928">
                  <c:v>1222.29</c:v>
                </c:pt>
                <c:pt idx="929">
                  <c:v>1221.6099999999999</c:v>
                </c:pt>
                <c:pt idx="930">
                  <c:v>1199.1599999999999</c:v>
                </c:pt>
                <c:pt idx="931">
                  <c:v>1172.06</c:v>
                </c:pt>
                <c:pt idx="932">
                  <c:v>1213.72</c:v>
                </c:pt>
                <c:pt idx="933">
                  <c:v>1187.3</c:v>
                </c:pt>
                <c:pt idx="934">
                  <c:v>1165.56</c:v>
                </c:pt>
                <c:pt idx="935">
                  <c:v>1139.9000000000001</c:v>
                </c:pt>
                <c:pt idx="936">
                  <c:v>1119.4000000000001</c:v>
                </c:pt>
                <c:pt idx="937">
                  <c:v>1129.22</c:v>
                </c:pt>
                <c:pt idx="938">
                  <c:v>1114.1099999999999</c:v>
                </c:pt>
                <c:pt idx="939">
                  <c:v>1163.3699999999999</c:v>
                </c:pt>
                <c:pt idx="940">
                  <c:v>1210.47</c:v>
                </c:pt>
                <c:pt idx="941">
                  <c:v>1220.53</c:v>
                </c:pt>
                <c:pt idx="942">
                  <c:v>1282.44</c:v>
                </c:pt>
                <c:pt idx="943">
                  <c:v>1232.42</c:v>
                </c:pt>
                <c:pt idx="944">
                  <c:v>1272.29</c:v>
                </c:pt>
                <c:pt idx="945">
                  <c:v>1287.8599999999999</c:v>
                </c:pt>
                <c:pt idx="946">
                  <c:v>1309.6699999999998</c:v>
                </c:pt>
                <c:pt idx="947">
                  <c:v>1292.8</c:v>
                </c:pt>
                <c:pt idx="948">
                  <c:v>1320.23</c:v>
                </c:pt>
                <c:pt idx="949">
                  <c:v>1298.71</c:v>
                </c:pt>
                <c:pt idx="950">
                  <c:v>1331.1299999999999</c:v>
                </c:pt>
                <c:pt idx="951">
                  <c:v>1315.83</c:v>
                </c:pt>
                <c:pt idx="952">
                  <c:v>1300.54</c:v>
                </c:pt>
                <c:pt idx="953">
                  <c:v>1326.73</c:v>
                </c:pt>
                <c:pt idx="954">
                  <c:v>1329.75</c:v>
                </c:pt>
                <c:pt idx="955">
                  <c:v>1360.7</c:v>
                </c:pt>
                <c:pt idx="956">
                  <c:v>1396.54</c:v>
                </c:pt>
                <c:pt idx="957">
                  <c:v>1401.1699999999998</c:v>
                </c:pt>
                <c:pt idx="958">
                  <c:v>1418.99</c:v>
                </c:pt>
                <c:pt idx="959">
                  <c:v>1376.71</c:v>
                </c:pt>
                <c:pt idx="960">
                  <c:v>1359.28</c:v>
                </c:pt>
                <c:pt idx="961">
                  <c:v>1319.1899999999998</c:v>
                </c:pt>
                <c:pt idx="962">
                  <c:v>1349.56</c:v>
                </c:pt>
                <c:pt idx="963">
                  <c:v>1361.33</c:v>
                </c:pt>
                <c:pt idx="964">
                  <c:v>1411.52</c:v>
                </c:pt>
                <c:pt idx="965">
                  <c:v>1411.1399999999999</c:v>
                </c:pt>
                <c:pt idx="966">
                  <c:v>1393.6899999999998</c:v>
                </c:pt>
                <c:pt idx="967">
                  <c:v>1374.51</c:v>
                </c:pt>
                <c:pt idx="968">
                  <c:v>1419.35</c:v>
                </c:pt>
                <c:pt idx="969">
                  <c:v>1467.55</c:v>
                </c:pt>
                <c:pt idx="970">
                  <c:v>1468.74</c:v>
                </c:pt>
                <c:pt idx="971">
                  <c:v>1481.9</c:v>
                </c:pt>
                <c:pt idx="972">
                  <c:v>1444.43</c:v>
                </c:pt>
                <c:pt idx="973">
                  <c:v>1487.94</c:v>
                </c:pt>
                <c:pt idx="974">
                  <c:v>1478.78</c:v>
                </c:pt>
                <c:pt idx="975">
                  <c:v>1484.78</c:v>
                </c:pt>
                <c:pt idx="976">
                  <c:v>1448.96</c:v>
                </c:pt>
                <c:pt idx="977">
                  <c:v>1430.35</c:v>
                </c:pt>
                <c:pt idx="978">
                  <c:v>1410.75</c:v>
                </c:pt>
                <c:pt idx="979">
                  <c:v>1422.44</c:v>
                </c:pt>
                <c:pt idx="980">
                  <c:v>1367.1399999999999</c:v>
                </c:pt>
                <c:pt idx="981">
                  <c:v>1390.76</c:v>
                </c:pt>
                <c:pt idx="982">
                  <c:v>1396.59</c:v>
                </c:pt>
                <c:pt idx="983">
                  <c:v>1399.55</c:v>
                </c:pt>
                <c:pt idx="984">
                  <c:v>1362.42</c:v>
                </c:pt>
                <c:pt idx="985">
                  <c:v>1400.33</c:v>
                </c:pt>
                <c:pt idx="986">
                  <c:v>1392.05</c:v>
                </c:pt>
                <c:pt idx="987">
                  <c:v>1361.51</c:v>
                </c:pt>
                <c:pt idx="988">
                  <c:v>1354.1</c:v>
                </c:pt>
                <c:pt idx="989">
                  <c:v>1363.05</c:v>
                </c:pt>
                <c:pt idx="990">
                  <c:v>1381.6899999999998</c:v>
                </c:pt>
                <c:pt idx="991">
                  <c:v>1372.47</c:v>
                </c:pt>
                <c:pt idx="992">
                  <c:v>1367.8899999999999</c:v>
                </c:pt>
                <c:pt idx="993">
                  <c:v>1348.31</c:v>
                </c:pt>
                <c:pt idx="994">
                  <c:v>1339.54</c:v>
                </c:pt>
                <c:pt idx="995">
                  <c:v>1335.51</c:v>
                </c:pt>
                <c:pt idx="996">
                  <c:v>1384.85</c:v>
                </c:pt>
                <c:pt idx="997">
                  <c:v>1387.08</c:v>
                </c:pt>
                <c:pt idx="998">
                  <c:v>1421.32</c:v>
                </c:pt>
                <c:pt idx="999">
                  <c:v>1431.57</c:v>
                </c:pt>
                <c:pt idx="1000">
                  <c:v>1401.07</c:v>
                </c:pt>
                <c:pt idx="1001">
                  <c:v>1438.46</c:v>
                </c:pt>
                <c:pt idx="1002">
                  <c:v>1447.72</c:v>
                </c:pt>
                <c:pt idx="1003">
                  <c:v>1446.04</c:v>
                </c:pt>
                <c:pt idx="1004">
                  <c:v>1460.99</c:v>
                </c:pt>
                <c:pt idx="1005">
                  <c:v>1438.8</c:v>
                </c:pt>
                <c:pt idx="1006">
                  <c:v>1423.75</c:v>
                </c:pt>
                <c:pt idx="1007">
                  <c:v>1376.1899999999998</c:v>
                </c:pt>
                <c:pt idx="1008">
                  <c:v>1364.25</c:v>
                </c:pt>
                <c:pt idx="1009">
                  <c:v>1359.48</c:v>
                </c:pt>
                <c:pt idx="1010">
                  <c:v>1388.27</c:v>
                </c:pt>
                <c:pt idx="1011">
                  <c:v>1342.1399999999999</c:v>
                </c:pt>
                <c:pt idx="1012">
                  <c:v>1325.27</c:v>
                </c:pt>
                <c:pt idx="1013">
                  <c:v>1342.1799999999998</c:v>
                </c:pt>
                <c:pt idx="1014">
                  <c:v>1358.06</c:v>
                </c:pt>
                <c:pt idx="1015">
                  <c:v>1322.35</c:v>
                </c:pt>
                <c:pt idx="1016">
                  <c:v>1320.91</c:v>
                </c:pt>
                <c:pt idx="1017">
                  <c:v>1323.79</c:v>
                </c:pt>
                <c:pt idx="1018">
                  <c:v>1306.1499999999999</c:v>
                </c:pt>
                <c:pt idx="1019">
                  <c:v>1301.5</c:v>
                </c:pt>
                <c:pt idx="1020">
                  <c:v>1301.73</c:v>
                </c:pt>
                <c:pt idx="1021">
                  <c:v>1282.47</c:v>
                </c:pt>
                <c:pt idx="1022">
                  <c:v>1296.6799999999998</c:v>
                </c:pt>
                <c:pt idx="1023">
                  <c:v>1295.46</c:v>
                </c:pt>
                <c:pt idx="1024">
                  <c:v>1278.97</c:v>
                </c:pt>
                <c:pt idx="1025">
                  <c:v>1277.44</c:v>
                </c:pt>
                <c:pt idx="1026">
                  <c:v>1310.1699999999998</c:v>
                </c:pt>
                <c:pt idx="1027">
                  <c:v>1346.54</c:v>
                </c:pt>
                <c:pt idx="1028">
                  <c:v>1334.32</c:v>
                </c:pt>
                <c:pt idx="1029">
                  <c:v>1331.23</c:v>
                </c:pt>
                <c:pt idx="1030">
                  <c:v>1349.02</c:v>
                </c:pt>
                <c:pt idx="1031">
                  <c:v>1322.3799999999999</c:v>
                </c:pt>
                <c:pt idx="1032">
                  <c:v>1328.98</c:v>
                </c:pt>
                <c:pt idx="1033">
                  <c:v>1303.6799999999998</c:v>
                </c:pt>
                <c:pt idx="1034">
                  <c:v>1323.94</c:v>
                </c:pt>
                <c:pt idx="1035">
                  <c:v>1337.52</c:v>
                </c:pt>
                <c:pt idx="1036">
                  <c:v>1320.29</c:v>
                </c:pt>
                <c:pt idx="1037">
                  <c:v>1307.77</c:v>
                </c:pt>
                <c:pt idx="1038">
                  <c:v>1314.4</c:v>
                </c:pt>
                <c:pt idx="1039">
                  <c:v>1302.8899999999999</c:v>
                </c:pt>
                <c:pt idx="1040">
                  <c:v>1305.29</c:v>
                </c:pt>
                <c:pt idx="1041">
                  <c:v>1278.3699999999999</c:v>
                </c:pt>
                <c:pt idx="1042">
                  <c:v>1271.47</c:v>
                </c:pt>
                <c:pt idx="1043">
                  <c:v>1279.24</c:v>
                </c:pt>
                <c:pt idx="1044">
                  <c:v>1340.77</c:v>
                </c:pt>
                <c:pt idx="1045">
                  <c:v>1340.33</c:v>
                </c:pt>
                <c:pt idx="1046">
                  <c:v>1392.27</c:v>
                </c:pt>
                <c:pt idx="1047">
                  <c:v>1400.55</c:v>
                </c:pt>
                <c:pt idx="1048">
                  <c:v>1397.07</c:v>
                </c:pt>
                <c:pt idx="1049">
                  <c:v>1402.77</c:v>
                </c:pt>
                <c:pt idx="1050">
                  <c:v>1421.84</c:v>
                </c:pt>
              </c:numCache>
            </c:numRef>
          </c:val>
          <c:smooth val="0"/>
        </c:ser>
        <c:dLbls>
          <c:showLegendKey val="0"/>
          <c:showVal val="0"/>
          <c:showCatName val="0"/>
          <c:showSerName val="0"/>
          <c:showPercent val="0"/>
          <c:showBubbleSize val="0"/>
        </c:dLbls>
        <c:marker val="1"/>
        <c:smooth val="0"/>
        <c:axId val="114451200"/>
        <c:axId val="114453120"/>
      </c:lineChart>
      <c:lineChart>
        <c:grouping val="standard"/>
        <c:varyColors val="0"/>
        <c:ser>
          <c:idx val="0"/>
          <c:order val="0"/>
          <c:tx>
            <c:v>Oil Prices (RHS)</c:v>
          </c:tx>
          <c:marker>
            <c:symbol val="none"/>
          </c:marker>
          <c:val>
            <c:numRef>
              <c:f>'table (11)'!$E$2:$E$1052</c:f>
              <c:numCache>
                <c:formatCode>0.00</c:formatCode>
                <c:ptCount val="1051"/>
                <c:pt idx="0">
                  <c:v>61.48</c:v>
                </c:pt>
                <c:pt idx="1">
                  <c:v>62.260000000000012</c:v>
                </c:pt>
                <c:pt idx="2">
                  <c:v>61.54</c:v>
                </c:pt>
                <c:pt idx="3">
                  <c:v>61.85</c:v>
                </c:pt>
                <c:pt idx="4">
                  <c:v>62.35</c:v>
                </c:pt>
                <c:pt idx="5">
                  <c:v>62.55</c:v>
                </c:pt>
                <c:pt idx="6">
                  <c:v>63.160000000000011</c:v>
                </c:pt>
                <c:pt idx="7">
                  <c:v>62.57</c:v>
                </c:pt>
                <c:pt idx="8">
                  <c:v>64.83</c:v>
                </c:pt>
                <c:pt idx="9">
                  <c:v>64.930000000000007</c:v>
                </c:pt>
                <c:pt idx="10">
                  <c:v>66.25</c:v>
                </c:pt>
                <c:pt idx="11">
                  <c:v>64.910000000000025</c:v>
                </c:pt>
                <c:pt idx="12">
                  <c:v>65.099999999999994</c:v>
                </c:pt>
                <c:pt idx="13">
                  <c:v>63.620000000000012</c:v>
                </c:pt>
                <c:pt idx="14">
                  <c:v>64.59</c:v>
                </c:pt>
                <c:pt idx="15">
                  <c:v>63.190000000000012</c:v>
                </c:pt>
                <c:pt idx="16">
                  <c:v>63.47</c:v>
                </c:pt>
                <c:pt idx="17">
                  <c:v>64.02</c:v>
                </c:pt>
                <c:pt idx="18">
                  <c:v>65.09</c:v>
                </c:pt>
                <c:pt idx="19">
                  <c:v>66.169999999999987</c:v>
                </c:pt>
                <c:pt idx="20">
                  <c:v>65.63</c:v>
                </c:pt>
                <c:pt idx="21">
                  <c:v>65.97</c:v>
                </c:pt>
                <c:pt idx="22">
                  <c:v>66.930000000000007</c:v>
                </c:pt>
                <c:pt idx="23">
                  <c:v>64.78</c:v>
                </c:pt>
                <c:pt idx="24">
                  <c:v>65.930000000000007</c:v>
                </c:pt>
                <c:pt idx="25">
                  <c:v>65.36</c:v>
                </c:pt>
                <c:pt idx="26">
                  <c:v>66.169999999999987</c:v>
                </c:pt>
                <c:pt idx="27">
                  <c:v>67.61999999999999</c:v>
                </c:pt>
                <c:pt idx="28">
                  <c:v>68.040000000000006</c:v>
                </c:pt>
                <c:pt idx="29">
                  <c:v>69.06</c:v>
                </c:pt>
                <c:pt idx="30">
                  <c:v>69.149999999999991</c:v>
                </c:pt>
                <c:pt idx="31">
                  <c:v>68.5</c:v>
                </c:pt>
                <c:pt idx="32">
                  <c:v>68.349999999999994</c:v>
                </c:pt>
                <c:pt idx="33">
                  <c:v>68.849999999999994</c:v>
                </c:pt>
                <c:pt idx="34">
                  <c:v>68.83</c:v>
                </c:pt>
                <c:pt idx="35">
                  <c:v>67.78</c:v>
                </c:pt>
                <c:pt idx="36">
                  <c:v>68.98</c:v>
                </c:pt>
                <c:pt idx="37">
                  <c:v>69.61</c:v>
                </c:pt>
                <c:pt idx="38">
                  <c:v>70.47</c:v>
                </c:pt>
                <c:pt idx="39">
                  <c:v>71.11</c:v>
                </c:pt>
                <c:pt idx="40">
                  <c:v>71.410000000000025</c:v>
                </c:pt>
                <c:pt idx="41">
                  <c:v>71.81</c:v>
                </c:pt>
                <c:pt idx="42">
                  <c:v>72.8</c:v>
                </c:pt>
                <c:pt idx="43">
                  <c:v>72.14</c:v>
                </c:pt>
                <c:pt idx="44">
                  <c:v>72.8</c:v>
                </c:pt>
                <c:pt idx="45">
                  <c:v>72.58</c:v>
                </c:pt>
                <c:pt idx="46">
                  <c:v>72.55</c:v>
                </c:pt>
                <c:pt idx="47">
                  <c:v>73.89</c:v>
                </c:pt>
                <c:pt idx="48">
                  <c:v>74.11</c:v>
                </c:pt>
                <c:pt idx="49">
                  <c:v>74.03</c:v>
                </c:pt>
                <c:pt idx="50">
                  <c:v>75.03</c:v>
                </c:pt>
                <c:pt idx="51">
                  <c:v>75.900000000000006</c:v>
                </c:pt>
                <c:pt idx="52">
                  <c:v>75.53</c:v>
                </c:pt>
                <c:pt idx="53">
                  <c:v>74.649999999999991</c:v>
                </c:pt>
                <c:pt idx="54">
                  <c:v>73.38</c:v>
                </c:pt>
                <c:pt idx="55">
                  <c:v>75.739999999999995</c:v>
                </c:pt>
                <c:pt idx="56">
                  <c:v>74.959999999999994</c:v>
                </c:pt>
                <c:pt idx="57">
                  <c:v>77.03</c:v>
                </c:pt>
                <c:pt idx="58">
                  <c:v>76.819999999999993</c:v>
                </c:pt>
                <c:pt idx="59">
                  <c:v>78.2</c:v>
                </c:pt>
                <c:pt idx="60">
                  <c:v>76.489999999999995</c:v>
                </c:pt>
                <c:pt idx="61">
                  <c:v>76.84</c:v>
                </c:pt>
                <c:pt idx="62">
                  <c:v>75.410000000000025</c:v>
                </c:pt>
                <c:pt idx="63">
                  <c:v>72.03</c:v>
                </c:pt>
                <c:pt idx="64">
                  <c:v>72.25</c:v>
                </c:pt>
                <c:pt idx="65">
                  <c:v>72.23</c:v>
                </c:pt>
                <c:pt idx="66">
                  <c:v>71.61999999999999</c:v>
                </c:pt>
                <c:pt idx="67">
                  <c:v>71.489999999999995</c:v>
                </c:pt>
                <c:pt idx="68">
                  <c:v>71.599999999999994</c:v>
                </c:pt>
                <c:pt idx="69">
                  <c:v>72.400000000000006</c:v>
                </c:pt>
                <c:pt idx="70">
                  <c:v>73.36</c:v>
                </c:pt>
                <c:pt idx="71">
                  <c:v>70.989999999999995</c:v>
                </c:pt>
                <c:pt idx="72">
                  <c:v>71.900000000000006</c:v>
                </c:pt>
                <c:pt idx="73">
                  <c:v>71.11999999999999</c:v>
                </c:pt>
                <c:pt idx="74">
                  <c:v>69.489999999999995</c:v>
                </c:pt>
                <c:pt idx="75">
                  <c:v>69.3</c:v>
                </c:pt>
                <c:pt idx="76">
                  <c:v>69.86</c:v>
                </c:pt>
                <c:pt idx="77">
                  <c:v>71.169999999999987</c:v>
                </c:pt>
                <c:pt idx="78">
                  <c:v>71.98</c:v>
                </c:pt>
                <c:pt idx="79">
                  <c:v>71.790000000000006</c:v>
                </c:pt>
                <c:pt idx="80">
                  <c:v>73.52</c:v>
                </c:pt>
                <c:pt idx="81">
                  <c:v>73.36999999999999</c:v>
                </c:pt>
                <c:pt idx="82">
                  <c:v>73.98</c:v>
                </c:pt>
                <c:pt idx="83">
                  <c:v>75.069999999999993</c:v>
                </c:pt>
                <c:pt idx="84">
                  <c:v>75.739999999999995</c:v>
                </c:pt>
                <c:pt idx="85">
                  <c:v>76.34</c:v>
                </c:pt>
                <c:pt idx="86">
                  <c:v>76.7</c:v>
                </c:pt>
                <c:pt idx="87">
                  <c:v>77.53</c:v>
                </c:pt>
                <c:pt idx="88">
                  <c:v>78.16</c:v>
                </c:pt>
                <c:pt idx="89">
                  <c:v>79.849999999999994</c:v>
                </c:pt>
                <c:pt idx="90">
                  <c:v>80.05</c:v>
                </c:pt>
                <c:pt idx="91">
                  <c:v>79.14</c:v>
                </c:pt>
                <c:pt idx="92">
                  <c:v>80.55</c:v>
                </c:pt>
                <c:pt idx="93">
                  <c:v>81.510000000000005</c:v>
                </c:pt>
                <c:pt idx="94">
                  <c:v>81.990000000000023</c:v>
                </c:pt>
                <c:pt idx="95">
                  <c:v>83.85</c:v>
                </c:pt>
                <c:pt idx="96">
                  <c:v>83.38</c:v>
                </c:pt>
                <c:pt idx="97">
                  <c:v>82.51</c:v>
                </c:pt>
                <c:pt idx="98">
                  <c:v>81.2</c:v>
                </c:pt>
                <c:pt idx="99">
                  <c:v>80.31</c:v>
                </c:pt>
                <c:pt idx="100">
                  <c:v>82.86</c:v>
                </c:pt>
                <c:pt idx="101">
                  <c:v>81.64</c:v>
                </c:pt>
                <c:pt idx="102">
                  <c:v>80.31</c:v>
                </c:pt>
                <c:pt idx="103">
                  <c:v>80</c:v>
                </c:pt>
                <c:pt idx="104">
                  <c:v>79.97</c:v>
                </c:pt>
                <c:pt idx="105">
                  <c:v>81.48</c:v>
                </c:pt>
                <c:pt idx="106">
                  <c:v>81.2</c:v>
                </c:pt>
                <c:pt idx="107">
                  <c:v>78.97</c:v>
                </c:pt>
                <c:pt idx="108">
                  <c:v>80.23</c:v>
                </c:pt>
                <c:pt idx="109">
                  <c:v>81.3</c:v>
                </c:pt>
                <c:pt idx="110">
                  <c:v>83.05</c:v>
                </c:pt>
                <c:pt idx="111">
                  <c:v>83.73</c:v>
                </c:pt>
                <c:pt idx="112">
                  <c:v>86.19</c:v>
                </c:pt>
                <c:pt idx="113">
                  <c:v>87.58</c:v>
                </c:pt>
                <c:pt idx="114">
                  <c:v>87.19</c:v>
                </c:pt>
                <c:pt idx="115">
                  <c:v>89.48</c:v>
                </c:pt>
                <c:pt idx="116">
                  <c:v>88.58</c:v>
                </c:pt>
                <c:pt idx="117">
                  <c:v>87.6</c:v>
                </c:pt>
                <c:pt idx="118">
                  <c:v>86.45</c:v>
                </c:pt>
                <c:pt idx="119">
                  <c:v>88.3</c:v>
                </c:pt>
                <c:pt idx="120">
                  <c:v>92.09</c:v>
                </c:pt>
                <c:pt idx="121">
                  <c:v>91.73</c:v>
                </c:pt>
                <c:pt idx="122">
                  <c:v>93.45</c:v>
                </c:pt>
                <c:pt idx="123">
                  <c:v>90.33</c:v>
                </c:pt>
                <c:pt idx="124">
                  <c:v>94.16</c:v>
                </c:pt>
                <c:pt idx="125">
                  <c:v>93.53</c:v>
                </c:pt>
                <c:pt idx="126">
                  <c:v>95.81</c:v>
                </c:pt>
                <c:pt idx="127">
                  <c:v>94.06</c:v>
                </c:pt>
                <c:pt idx="128">
                  <c:v>96.649999999999991</c:v>
                </c:pt>
                <c:pt idx="129">
                  <c:v>96.460000000000022</c:v>
                </c:pt>
                <c:pt idx="130">
                  <c:v>95.51</c:v>
                </c:pt>
                <c:pt idx="131">
                  <c:v>96.36</c:v>
                </c:pt>
                <c:pt idx="132">
                  <c:v>94.4</c:v>
                </c:pt>
                <c:pt idx="133">
                  <c:v>91.179999999999978</c:v>
                </c:pt>
                <c:pt idx="134">
                  <c:v>94.02</c:v>
                </c:pt>
                <c:pt idx="135">
                  <c:v>93.36999999999999</c:v>
                </c:pt>
                <c:pt idx="136">
                  <c:v>94.81</c:v>
                </c:pt>
                <c:pt idx="137">
                  <c:v>95.75</c:v>
                </c:pt>
                <c:pt idx="138">
                  <c:v>99.16</c:v>
                </c:pt>
                <c:pt idx="139">
                  <c:v>98.57</c:v>
                </c:pt>
                <c:pt idx="140">
                  <c:v>98.240000000000023</c:v>
                </c:pt>
                <c:pt idx="141">
                  <c:v>97.66</c:v>
                </c:pt>
                <c:pt idx="142">
                  <c:v>94.39</c:v>
                </c:pt>
                <c:pt idx="143">
                  <c:v>90.710000000000022</c:v>
                </c:pt>
                <c:pt idx="144">
                  <c:v>90.98</c:v>
                </c:pt>
                <c:pt idx="145">
                  <c:v>88.6</c:v>
                </c:pt>
                <c:pt idx="146">
                  <c:v>89.29</c:v>
                </c:pt>
                <c:pt idx="147">
                  <c:v>88.31</c:v>
                </c:pt>
                <c:pt idx="148">
                  <c:v>87.45</c:v>
                </c:pt>
                <c:pt idx="149">
                  <c:v>90.25</c:v>
                </c:pt>
                <c:pt idx="150">
                  <c:v>88.23</c:v>
                </c:pt>
                <c:pt idx="151">
                  <c:v>87.72</c:v>
                </c:pt>
                <c:pt idx="152">
                  <c:v>90.11999999999999</c:v>
                </c:pt>
                <c:pt idx="153">
                  <c:v>94.410000000000025</c:v>
                </c:pt>
                <c:pt idx="154">
                  <c:v>92.35</c:v>
                </c:pt>
                <c:pt idx="155">
                  <c:v>91.31</c:v>
                </c:pt>
                <c:pt idx="156">
                  <c:v>90.69</c:v>
                </c:pt>
                <c:pt idx="157">
                  <c:v>89.93</c:v>
                </c:pt>
                <c:pt idx="158">
                  <c:v>91.11</c:v>
                </c:pt>
                <c:pt idx="159">
                  <c:v>90.88</c:v>
                </c:pt>
                <c:pt idx="160">
                  <c:v>93.19</c:v>
                </c:pt>
                <c:pt idx="161">
                  <c:v>94</c:v>
                </c:pt>
                <c:pt idx="162">
                  <c:v>95.89</c:v>
                </c:pt>
                <c:pt idx="163">
                  <c:v>96.63</c:v>
                </c:pt>
                <c:pt idx="164">
                  <c:v>96.03</c:v>
                </c:pt>
                <c:pt idx="165">
                  <c:v>95.95</c:v>
                </c:pt>
                <c:pt idx="166">
                  <c:v>99.64</c:v>
                </c:pt>
                <c:pt idx="167">
                  <c:v>99.169999999999987</c:v>
                </c:pt>
                <c:pt idx="168">
                  <c:v>97.9</c:v>
                </c:pt>
                <c:pt idx="169">
                  <c:v>95.08</c:v>
                </c:pt>
                <c:pt idx="170">
                  <c:v>96.43</c:v>
                </c:pt>
                <c:pt idx="171">
                  <c:v>95.64</c:v>
                </c:pt>
                <c:pt idx="172">
                  <c:v>93.92</c:v>
                </c:pt>
                <c:pt idx="173">
                  <c:v>92.740000000000023</c:v>
                </c:pt>
                <c:pt idx="174">
                  <c:v>94.23</c:v>
                </c:pt>
                <c:pt idx="175">
                  <c:v>91.86999999999999</c:v>
                </c:pt>
                <c:pt idx="176">
                  <c:v>90.8</c:v>
                </c:pt>
                <c:pt idx="177">
                  <c:v>90.11</c:v>
                </c:pt>
                <c:pt idx="178">
                  <c:v>90.55</c:v>
                </c:pt>
                <c:pt idx="179">
                  <c:v>89.64</c:v>
                </c:pt>
                <c:pt idx="180">
                  <c:v>87.649999999999991</c:v>
                </c:pt>
                <c:pt idx="181">
                  <c:v>89.98</c:v>
                </c:pt>
                <c:pt idx="182">
                  <c:v>90.36999999999999</c:v>
                </c:pt>
                <c:pt idx="183">
                  <c:v>90.990000000000023</c:v>
                </c:pt>
                <c:pt idx="184">
                  <c:v>91.66</c:v>
                </c:pt>
                <c:pt idx="185">
                  <c:v>92.34</c:v>
                </c:pt>
                <c:pt idx="186">
                  <c:v>91.669999999999987</c:v>
                </c:pt>
                <c:pt idx="187">
                  <c:v>89.03</c:v>
                </c:pt>
                <c:pt idx="188">
                  <c:v>90.07</c:v>
                </c:pt>
                <c:pt idx="189">
                  <c:v>88.32</c:v>
                </c:pt>
                <c:pt idx="190">
                  <c:v>87.16</c:v>
                </c:pt>
                <c:pt idx="191">
                  <c:v>88.07</c:v>
                </c:pt>
                <c:pt idx="192">
                  <c:v>91.77</c:v>
                </c:pt>
                <c:pt idx="193">
                  <c:v>93.56</c:v>
                </c:pt>
                <c:pt idx="194">
                  <c:v>92.82</c:v>
                </c:pt>
                <c:pt idx="195">
                  <c:v>93.28</c:v>
                </c:pt>
                <c:pt idx="196">
                  <c:v>95.42</c:v>
                </c:pt>
                <c:pt idx="197">
                  <c:v>95.57</c:v>
                </c:pt>
                <c:pt idx="198">
                  <c:v>99.990000000000023</c:v>
                </c:pt>
                <c:pt idx="199">
                  <c:v>100.86</c:v>
                </c:pt>
                <c:pt idx="200">
                  <c:v>98.57</c:v>
                </c:pt>
                <c:pt idx="201">
                  <c:v>99.03</c:v>
                </c:pt>
                <c:pt idx="202">
                  <c:v>99.4</c:v>
                </c:pt>
                <c:pt idx="203">
                  <c:v>100.83</c:v>
                </c:pt>
                <c:pt idx="204">
                  <c:v>99.59</c:v>
                </c:pt>
                <c:pt idx="205">
                  <c:v>102.6</c:v>
                </c:pt>
                <c:pt idx="206">
                  <c:v>101.78</c:v>
                </c:pt>
                <c:pt idx="207">
                  <c:v>102.42</c:v>
                </c:pt>
                <c:pt idx="208">
                  <c:v>99.72</c:v>
                </c:pt>
                <c:pt idx="209">
                  <c:v>104.45</c:v>
                </c:pt>
                <c:pt idx="210">
                  <c:v>105.51</c:v>
                </c:pt>
                <c:pt idx="211">
                  <c:v>105.11999999999999</c:v>
                </c:pt>
                <c:pt idx="212">
                  <c:v>107.9</c:v>
                </c:pt>
                <c:pt idx="213">
                  <c:v>108.73</c:v>
                </c:pt>
                <c:pt idx="214">
                  <c:v>109.86</c:v>
                </c:pt>
                <c:pt idx="215">
                  <c:v>110.21000000000002</c:v>
                </c:pt>
                <c:pt idx="216">
                  <c:v>110.03</c:v>
                </c:pt>
                <c:pt idx="217">
                  <c:v>105.74000000000002</c:v>
                </c:pt>
                <c:pt idx="218">
                  <c:v>109.57</c:v>
                </c:pt>
                <c:pt idx="219">
                  <c:v>103.25</c:v>
                </c:pt>
                <c:pt idx="220">
                  <c:v>102.57</c:v>
                </c:pt>
                <c:pt idx="221">
                  <c:v>101.7</c:v>
                </c:pt>
                <c:pt idx="222">
                  <c:v>101.78</c:v>
                </c:pt>
                <c:pt idx="223">
                  <c:v>105.83</c:v>
                </c:pt>
                <c:pt idx="224">
                  <c:v>107.56</c:v>
                </c:pt>
                <c:pt idx="225">
                  <c:v>105.59</c:v>
                </c:pt>
                <c:pt idx="226">
                  <c:v>101.54</c:v>
                </c:pt>
                <c:pt idx="227">
                  <c:v>100.92</c:v>
                </c:pt>
                <c:pt idx="228">
                  <c:v>104.83</c:v>
                </c:pt>
                <c:pt idx="229">
                  <c:v>103.92</c:v>
                </c:pt>
                <c:pt idx="230">
                  <c:v>106.09</c:v>
                </c:pt>
                <c:pt idx="231">
                  <c:v>108.91000000000003</c:v>
                </c:pt>
                <c:pt idx="232">
                  <c:v>108.54</c:v>
                </c:pt>
                <c:pt idx="233">
                  <c:v>110.89</c:v>
                </c:pt>
                <c:pt idx="234">
                  <c:v>110.07</c:v>
                </c:pt>
                <c:pt idx="235">
                  <c:v>110.14</c:v>
                </c:pt>
                <c:pt idx="236">
                  <c:v>111.71000000000002</c:v>
                </c:pt>
                <c:pt idx="237">
                  <c:v>113.77</c:v>
                </c:pt>
                <c:pt idx="238">
                  <c:v>114.8</c:v>
                </c:pt>
                <c:pt idx="239">
                  <c:v>114.8</c:v>
                </c:pt>
                <c:pt idx="240">
                  <c:v>116.56</c:v>
                </c:pt>
                <c:pt idx="241">
                  <c:v>117.48</c:v>
                </c:pt>
                <c:pt idx="242">
                  <c:v>119.16999999999999</c:v>
                </c:pt>
                <c:pt idx="243">
                  <c:v>119.28</c:v>
                </c:pt>
                <c:pt idx="244">
                  <c:v>117.1</c:v>
                </c:pt>
                <c:pt idx="245">
                  <c:v>119.64</c:v>
                </c:pt>
                <c:pt idx="246">
                  <c:v>118.78</c:v>
                </c:pt>
                <c:pt idx="247">
                  <c:v>115.66999999999999</c:v>
                </c:pt>
                <c:pt idx="248">
                  <c:v>113.7</c:v>
                </c:pt>
                <c:pt idx="249">
                  <c:v>112.6</c:v>
                </c:pt>
                <c:pt idx="250">
                  <c:v>116.36</c:v>
                </c:pt>
                <c:pt idx="251">
                  <c:v>119.94000000000003</c:v>
                </c:pt>
                <c:pt idx="252">
                  <c:v>121.82</c:v>
                </c:pt>
                <c:pt idx="253">
                  <c:v>123.56</c:v>
                </c:pt>
                <c:pt idx="254">
                  <c:v>123.77</c:v>
                </c:pt>
                <c:pt idx="255">
                  <c:v>125.94000000000003</c:v>
                </c:pt>
                <c:pt idx="256">
                  <c:v>124.02</c:v>
                </c:pt>
                <c:pt idx="257">
                  <c:v>125.83</c:v>
                </c:pt>
                <c:pt idx="258">
                  <c:v>124.21000000000002</c:v>
                </c:pt>
                <c:pt idx="259">
                  <c:v>124.25</c:v>
                </c:pt>
                <c:pt idx="260">
                  <c:v>126.5</c:v>
                </c:pt>
                <c:pt idx="261">
                  <c:v>127.14999999999999</c:v>
                </c:pt>
                <c:pt idx="262">
                  <c:v>128.93</c:v>
                </c:pt>
                <c:pt idx="263">
                  <c:v>132.99</c:v>
                </c:pt>
                <c:pt idx="264">
                  <c:v>130.04</c:v>
                </c:pt>
                <c:pt idx="265">
                  <c:v>131.58000000000001</c:v>
                </c:pt>
                <c:pt idx="266">
                  <c:v>128.81</c:v>
                </c:pt>
                <c:pt idx="267">
                  <c:v>131</c:v>
                </c:pt>
                <c:pt idx="268">
                  <c:v>126.7</c:v>
                </c:pt>
                <c:pt idx="269">
                  <c:v>127.35</c:v>
                </c:pt>
                <c:pt idx="270">
                  <c:v>127.75</c:v>
                </c:pt>
                <c:pt idx="271">
                  <c:v>124.33</c:v>
                </c:pt>
                <c:pt idx="272">
                  <c:v>122.3</c:v>
                </c:pt>
                <c:pt idx="273">
                  <c:v>127.93</c:v>
                </c:pt>
                <c:pt idx="274">
                  <c:v>138.51</c:v>
                </c:pt>
                <c:pt idx="275">
                  <c:v>134.44</c:v>
                </c:pt>
                <c:pt idx="276">
                  <c:v>131.38000000000005</c:v>
                </c:pt>
                <c:pt idx="277">
                  <c:v>136.43</c:v>
                </c:pt>
                <c:pt idx="278">
                  <c:v>136.91</c:v>
                </c:pt>
                <c:pt idx="279">
                  <c:v>134.84</c:v>
                </c:pt>
                <c:pt idx="280">
                  <c:v>134.52000000000001</c:v>
                </c:pt>
                <c:pt idx="281">
                  <c:v>133.99</c:v>
                </c:pt>
                <c:pt idx="282">
                  <c:v>136.54</c:v>
                </c:pt>
                <c:pt idx="283">
                  <c:v>131.88000000000005</c:v>
                </c:pt>
                <c:pt idx="284">
                  <c:v>134.78</c:v>
                </c:pt>
                <c:pt idx="285">
                  <c:v>135.97999999999999</c:v>
                </c:pt>
                <c:pt idx="286">
                  <c:v>136.49</c:v>
                </c:pt>
                <c:pt idx="287">
                  <c:v>133.91999999999999</c:v>
                </c:pt>
                <c:pt idx="288">
                  <c:v>138.91</c:v>
                </c:pt>
                <c:pt idx="289">
                  <c:v>139.69</c:v>
                </c:pt>
                <c:pt idx="290">
                  <c:v>139.96</c:v>
                </c:pt>
                <c:pt idx="291">
                  <c:v>141.06</c:v>
                </c:pt>
                <c:pt idx="292">
                  <c:v>143.73999999999998</c:v>
                </c:pt>
                <c:pt idx="293">
                  <c:v>145.31</c:v>
                </c:pt>
                <c:pt idx="294">
                  <c:v>141.38000000000005</c:v>
                </c:pt>
                <c:pt idx="295">
                  <c:v>136.06</c:v>
                </c:pt>
                <c:pt idx="296">
                  <c:v>135.88000000000005</c:v>
                </c:pt>
                <c:pt idx="297">
                  <c:v>141.47</c:v>
                </c:pt>
                <c:pt idx="298">
                  <c:v>144.96</c:v>
                </c:pt>
                <c:pt idx="299">
                  <c:v>145.16</c:v>
                </c:pt>
                <c:pt idx="300">
                  <c:v>138.68</c:v>
                </c:pt>
                <c:pt idx="301">
                  <c:v>134.63</c:v>
                </c:pt>
                <c:pt idx="302">
                  <c:v>129.43</c:v>
                </c:pt>
                <c:pt idx="303">
                  <c:v>128.94</c:v>
                </c:pt>
                <c:pt idx="304">
                  <c:v>131.43</c:v>
                </c:pt>
                <c:pt idx="305">
                  <c:v>127.25</c:v>
                </c:pt>
                <c:pt idx="306">
                  <c:v>123.73</c:v>
                </c:pt>
                <c:pt idx="307">
                  <c:v>124.61999999999999</c:v>
                </c:pt>
                <c:pt idx="308">
                  <c:v>122.59</c:v>
                </c:pt>
                <c:pt idx="309">
                  <c:v>124.72</c:v>
                </c:pt>
                <c:pt idx="310">
                  <c:v>122.21000000000002</c:v>
                </c:pt>
                <c:pt idx="311">
                  <c:v>126.74000000000002</c:v>
                </c:pt>
                <c:pt idx="312">
                  <c:v>124.16999999999999</c:v>
                </c:pt>
                <c:pt idx="313">
                  <c:v>125.03</c:v>
                </c:pt>
                <c:pt idx="314">
                  <c:v>121.45</c:v>
                </c:pt>
                <c:pt idx="315">
                  <c:v>118.71000000000002</c:v>
                </c:pt>
                <c:pt idx="316">
                  <c:v>118.57</c:v>
                </c:pt>
                <c:pt idx="317">
                  <c:v>119.84</c:v>
                </c:pt>
                <c:pt idx="318">
                  <c:v>115.42</c:v>
                </c:pt>
                <c:pt idx="319">
                  <c:v>114.44000000000003</c:v>
                </c:pt>
                <c:pt idx="320">
                  <c:v>113.1</c:v>
                </c:pt>
                <c:pt idx="321">
                  <c:v>115.96000000000002</c:v>
                </c:pt>
                <c:pt idx="322">
                  <c:v>115.05</c:v>
                </c:pt>
                <c:pt idx="323">
                  <c:v>113.46000000000002</c:v>
                </c:pt>
                <c:pt idx="324">
                  <c:v>112.92</c:v>
                </c:pt>
                <c:pt idx="325">
                  <c:v>114.39</c:v>
                </c:pt>
                <c:pt idx="326">
                  <c:v>115.48</c:v>
                </c:pt>
                <c:pt idx="327">
                  <c:v>121.23</c:v>
                </c:pt>
                <c:pt idx="328">
                  <c:v>114.48</c:v>
                </c:pt>
                <c:pt idx="329">
                  <c:v>114.85</c:v>
                </c:pt>
                <c:pt idx="330">
                  <c:v>116.31</c:v>
                </c:pt>
                <c:pt idx="331">
                  <c:v>118.16999999999999</c:v>
                </c:pt>
                <c:pt idx="332">
                  <c:v>115.58</c:v>
                </c:pt>
                <c:pt idx="333">
                  <c:v>115.55</c:v>
                </c:pt>
                <c:pt idx="334">
                  <c:v>109.63</c:v>
                </c:pt>
                <c:pt idx="335">
                  <c:v>109.38</c:v>
                </c:pt>
                <c:pt idx="336">
                  <c:v>107.99000000000002</c:v>
                </c:pt>
                <c:pt idx="337">
                  <c:v>106.47</c:v>
                </c:pt>
                <c:pt idx="338">
                  <c:v>106.35</c:v>
                </c:pt>
                <c:pt idx="339">
                  <c:v>103.23</c:v>
                </c:pt>
                <c:pt idx="340">
                  <c:v>102.66</c:v>
                </c:pt>
                <c:pt idx="341">
                  <c:v>100.95</c:v>
                </c:pt>
                <c:pt idx="342">
                  <c:v>101.19</c:v>
                </c:pt>
                <c:pt idx="343">
                  <c:v>95.52</c:v>
                </c:pt>
                <c:pt idx="344">
                  <c:v>91.490000000000023</c:v>
                </c:pt>
                <c:pt idx="345">
                  <c:v>97.39</c:v>
                </c:pt>
                <c:pt idx="346">
                  <c:v>97.5</c:v>
                </c:pt>
                <c:pt idx="347">
                  <c:v>104.05</c:v>
                </c:pt>
                <c:pt idx="348">
                  <c:v>122.61</c:v>
                </c:pt>
                <c:pt idx="349">
                  <c:v>107.85</c:v>
                </c:pt>
                <c:pt idx="350">
                  <c:v>106.84</c:v>
                </c:pt>
                <c:pt idx="351">
                  <c:v>111.54</c:v>
                </c:pt>
                <c:pt idx="352">
                  <c:v>106.77</c:v>
                </c:pt>
                <c:pt idx="353">
                  <c:v>96.29</c:v>
                </c:pt>
                <c:pt idx="354">
                  <c:v>100.7</c:v>
                </c:pt>
                <c:pt idx="355">
                  <c:v>98.23</c:v>
                </c:pt>
                <c:pt idx="356">
                  <c:v>93.84</c:v>
                </c:pt>
                <c:pt idx="357">
                  <c:v>93.910000000000025</c:v>
                </c:pt>
                <c:pt idx="358">
                  <c:v>88.149999999999991</c:v>
                </c:pt>
                <c:pt idx="359">
                  <c:v>90.179999999999978</c:v>
                </c:pt>
                <c:pt idx="360">
                  <c:v>88.940000000000026</c:v>
                </c:pt>
                <c:pt idx="361">
                  <c:v>86.5</c:v>
                </c:pt>
                <c:pt idx="362">
                  <c:v>77.440000000000026</c:v>
                </c:pt>
                <c:pt idx="363">
                  <c:v>81.169999999999987</c:v>
                </c:pt>
                <c:pt idx="364">
                  <c:v>78.69</c:v>
                </c:pt>
                <c:pt idx="365">
                  <c:v>74.38</c:v>
                </c:pt>
                <c:pt idx="366">
                  <c:v>69.81</c:v>
                </c:pt>
                <c:pt idx="367">
                  <c:v>71.900000000000006</c:v>
                </c:pt>
                <c:pt idx="368">
                  <c:v>74.08</c:v>
                </c:pt>
                <c:pt idx="369">
                  <c:v>71.290000000000006</c:v>
                </c:pt>
                <c:pt idx="370">
                  <c:v>66.92</c:v>
                </c:pt>
                <c:pt idx="371">
                  <c:v>67.169999999999987</c:v>
                </c:pt>
                <c:pt idx="372">
                  <c:v>63.34</c:v>
                </c:pt>
                <c:pt idx="373">
                  <c:v>61.92</c:v>
                </c:pt>
                <c:pt idx="374">
                  <c:v>62.8</c:v>
                </c:pt>
                <c:pt idx="375">
                  <c:v>67.45</c:v>
                </c:pt>
                <c:pt idx="376">
                  <c:v>65.790000000000006</c:v>
                </c:pt>
                <c:pt idx="377">
                  <c:v>68.099999999999994</c:v>
                </c:pt>
                <c:pt idx="378">
                  <c:v>63.93</c:v>
                </c:pt>
                <c:pt idx="379">
                  <c:v>70.410000000000025</c:v>
                </c:pt>
                <c:pt idx="380">
                  <c:v>65.410000000000025</c:v>
                </c:pt>
                <c:pt idx="381">
                  <c:v>60.720000000000013</c:v>
                </c:pt>
                <c:pt idx="382">
                  <c:v>61.06</c:v>
                </c:pt>
                <c:pt idx="383">
                  <c:v>62.190000000000012</c:v>
                </c:pt>
                <c:pt idx="384">
                  <c:v>59.38</c:v>
                </c:pt>
                <c:pt idx="385">
                  <c:v>55.95</c:v>
                </c:pt>
                <c:pt idx="386">
                  <c:v>58.31</c:v>
                </c:pt>
                <c:pt idx="387">
                  <c:v>57.18</c:v>
                </c:pt>
                <c:pt idx="388">
                  <c:v>55.14</c:v>
                </c:pt>
                <c:pt idx="389">
                  <c:v>54.42</c:v>
                </c:pt>
                <c:pt idx="390">
                  <c:v>53.64</c:v>
                </c:pt>
                <c:pt idx="391">
                  <c:v>48.86</c:v>
                </c:pt>
                <c:pt idx="392">
                  <c:v>49.220000000000013</c:v>
                </c:pt>
                <c:pt idx="393">
                  <c:v>53.63</c:v>
                </c:pt>
                <c:pt idx="394">
                  <c:v>50.02</c:v>
                </c:pt>
                <c:pt idx="395">
                  <c:v>54.2</c:v>
                </c:pt>
                <c:pt idx="396">
                  <c:v>55.21</c:v>
                </c:pt>
                <c:pt idx="397">
                  <c:v>49.34</c:v>
                </c:pt>
                <c:pt idx="398">
                  <c:v>47.05</c:v>
                </c:pt>
                <c:pt idx="399">
                  <c:v>46.790000000000013</c:v>
                </c:pt>
                <c:pt idx="400">
                  <c:v>43.8</c:v>
                </c:pt>
                <c:pt idx="401">
                  <c:v>41.01</c:v>
                </c:pt>
                <c:pt idx="402">
                  <c:v>43.690000000000012</c:v>
                </c:pt>
                <c:pt idx="403">
                  <c:v>42</c:v>
                </c:pt>
                <c:pt idx="404">
                  <c:v>43.1</c:v>
                </c:pt>
                <c:pt idx="405">
                  <c:v>47.77</c:v>
                </c:pt>
                <c:pt idx="406">
                  <c:v>46.27</c:v>
                </c:pt>
                <c:pt idx="407">
                  <c:v>44.61</c:v>
                </c:pt>
                <c:pt idx="408">
                  <c:v>43.84</c:v>
                </c:pt>
                <c:pt idx="409">
                  <c:v>40.17</c:v>
                </c:pt>
                <c:pt idx="410">
                  <c:v>36.730000000000011</c:v>
                </c:pt>
                <c:pt idx="411">
                  <c:v>33.17</c:v>
                </c:pt>
                <c:pt idx="412">
                  <c:v>31.1</c:v>
                </c:pt>
                <c:pt idx="413">
                  <c:v>30.279999999999994</c:v>
                </c:pt>
                <c:pt idx="414">
                  <c:v>32.94</c:v>
                </c:pt>
                <c:pt idx="415">
                  <c:v>37.58</c:v>
                </c:pt>
                <c:pt idx="416">
                  <c:v>39.89</c:v>
                </c:pt>
                <c:pt idx="417">
                  <c:v>38.950000000000003</c:v>
                </c:pt>
                <c:pt idx="418">
                  <c:v>44.6</c:v>
                </c:pt>
                <c:pt idx="419">
                  <c:v>46.17</c:v>
                </c:pt>
                <c:pt idx="420">
                  <c:v>48.61</c:v>
                </c:pt>
                <c:pt idx="421">
                  <c:v>48.56</c:v>
                </c:pt>
                <c:pt idx="422">
                  <c:v>42.75</c:v>
                </c:pt>
                <c:pt idx="423">
                  <c:v>41.68</c:v>
                </c:pt>
                <c:pt idx="424">
                  <c:v>40.690000000000012</c:v>
                </c:pt>
                <c:pt idx="425">
                  <c:v>37.65</c:v>
                </c:pt>
                <c:pt idx="426">
                  <c:v>37.770000000000003</c:v>
                </c:pt>
                <c:pt idx="427">
                  <c:v>37.43</c:v>
                </c:pt>
                <c:pt idx="428">
                  <c:v>35.410000000000004</c:v>
                </c:pt>
                <c:pt idx="429">
                  <c:v>35.380000000000003</c:v>
                </c:pt>
                <c:pt idx="430">
                  <c:v>38.57</c:v>
                </c:pt>
                <c:pt idx="431">
                  <c:v>42.56</c:v>
                </c:pt>
                <c:pt idx="432">
                  <c:v>42.33</c:v>
                </c:pt>
                <c:pt idx="433">
                  <c:v>45.120000000000012</c:v>
                </c:pt>
                <c:pt idx="434">
                  <c:v>46.5</c:v>
                </c:pt>
                <c:pt idx="435">
                  <c:v>41.67</c:v>
                </c:pt>
                <c:pt idx="436">
                  <c:v>42.04</c:v>
                </c:pt>
                <c:pt idx="437">
                  <c:v>41.58</c:v>
                </c:pt>
                <c:pt idx="438">
                  <c:v>41.730000000000011</c:v>
                </c:pt>
                <c:pt idx="439">
                  <c:v>41.35</c:v>
                </c:pt>
                <c:pt idx="440">
                  <c:v>40.870000000000005</c:v>
                </c:pt>
                <c:pt idx="441">
                  <c:v>40.270000000000003</c:v>
                </c:pt>
                <c:pt idx="442">
                  <c:v>41.15</c:v>
                </c:pt>
                <c:pt idx="443">
                  <c:v>40.24</c:v>
                </c:pt>
                <c:pt idx="444">
                  <c:v>39.58</c:v>
                </c:pt>
                <c:pt idx="445">
                  <c:v>37.54</c:v>
                </c:pt>
                <c:pt idx="446">
                  <c:v>35.93</c:v>
                </c:pt>
                <c:pt idx="447">
                  <c:v>34.03</c:v>
                </c:pt>
                <c:pt idx="448">
                  <c:v>37.630000000000003</c:v>
                </c:pt>
                <c:pt idx="449">
                  <c:v>34.96</c:v>
                </c:pt>
                <c:pt idx="450">
                  <c:v>34.67</c:v>
                </c:pt>
                <c:pt idx="451">
                  <c:v>39.6</c:v>
                </c:pt>
                <c:pt idx="452">
                  <c:v>39.35</c:v>
                </c:pt>
                <c:pt idx="453">
                  <c:v>37.660000000000011</c:v>
                </c:pt>
                <c:pt idx="454">
                  <c:v>38.86</c:v>
                </c:pt>
                <c:pt idx="455">
                  <c:v>41.64</c:v>
                </c:pt>
                <c:pt idx="456">
                  <c:v>43.18</c:v>
                </c:pt>
                <c:pt idx="457">
                  <c:v>44.15</c:v>
                </c:pt>
                <c:pt idx="458">
                  <c:v>40.07</c:v>
                </c:pt>
                <c:pt idx="459">
                  <c:v>41.57</c:v>
                </c:pt>
                <c:pt idx="460">
                  <c:v>45.28</c:v>
                </c:pt>
                <c:pt idx="461">
                  <c:v>43.54</c:v>
                </c:pt>
                <c:pt idx="462">
                  <c:v>45.43</c:v>
                </c:pt>
                <c:pt idx="463">
                  <c:v>47.01</c:v>
                </c:pt>
                <c:pt idx="464">
                  <c:v>45.68</c:v>
                </c:pt>
                <c:pt idx="465">
                  <c:v>42.46</c:v>
                </c:pt>
                <c:pt idx="466">
                  <c:v>46.91</c:v>
                </c:pt>
                <c:pt idx="467">
                  <c:v>46.220000000000013</c:v>
                </c:pt>
                <c:pt idx="468">
                  <c:v>47.33</c:v>
                </c:pt>
                <c:pt idx="469">
                  <c:v>48.97</c:v>
                </c:pt>
                <c:pt idx="470">
                  <c:v>48.120000000000012</c:v>
                </c:pt>
                <c:pt idx="471">
                  <c:v>51.46</c:v>
                </c:pt>
                <c:pt idx="472">
                  <c:v>51.55</c:v>
                </c:pt>
                <c:pt idx="473">
                  <c:v>53.05</c:v>
                </c:pt>
                <c:pt idx="474">
                  <c:v>53.36</c:v>
                </c:pt>
                <c:pt idx="475">
                  <c:v>52.24</c:v>
                </c:pt>
                <c:pt idx="476">
                  <c:v>53.87</c:v>
                </c:pt>
                <c:pt idx="477">
                  <c:v>52.41</c:v>
                </c:pt>
                <c:pt idx="478">
                  <c:v>48.49</c:v>
                </c:pt>
                <c:pt idx="479">
                  <c:v>49.64</c:v>
                </c:pt>
                <c:pt idx="480">
                  <c:v>48.46</c:v>
                </c:pt>
                <c:pt idx="481">
                  <c:v>52.61</c:v>
                </c:pt>
                <c:pt idx="482">
                  <c:v>52.52</c:v>
                </c:pt>
                <c:pt idx="483">
                  <c:v>51.1</c:v>
                </c:pt>
                <c:pt idx="484">
                  <c:v>49.13</c:v>
                </c:pt>
                <c:pt idx="485">
                  <c:v>49.37</c:v>
                </c:pt>
                <c:pt idx="486">
                  <c:v>52.24</c:v>
                </c:pt>
                <c:pt idx="487">
                  <c:v>50.220000000000013</c:v>
                </c:pt>
                <c:pt idx="488">
                  <c:v>49.51</c:v>
                </c:pt>
                <c:pt idx="489">
                  <c:v>49.260000000000012</c:v>
                </c:pt>
                <c:pt idx="490">
                  <c:v>49.97</c:v>
                </c:pt>
                <c:pt idx="491">
                  <c:v>50.36</c:v>
                </c:pt>
                <c:pt idx="492">
                  <c:v>45.82</c:v>
                </c:pt>
                <c:pt idx="493">
                  <c:v>46.65</c:v>
                </c:pt>
                <c:pt idx="494">
                  <c:v>47.41</c:v>
                </c:pt>
                <c:pt idx="495">
                  <c:v>48.46</c:v>
                </c:pt>
                <c:pt idx="496">
                  <c:v>50.65</c:v>
                </c:pt>
                <c:pt idx="497">
                  <c:v>49.290000000000013</c:v>
                </c:pt>
                <c:pt idx="498">
                  <c:v>49.01</c:v>
                </c:pt>
                <c:pt idx="499">
                  <c:v>50.190000000000012</c:v>
                </c:pt>
                <c:pt idx="500">
                  <c:v>50.35</c:v>
                </c:pt>
                <c:pt idx="501">
                  <c:v>52.18</c:v>
                </c:pt>
                <c:pt idx="502">
                  <c:v>54.45</c:v>
                </c:pt>
                <c:pt idx="503">
                  <c:v>53.81</c:v>
                </c:pt>
                <c:pt idx="504">
                  <c:v>56.290000000000013</c:v>
                </c:pt>
                <c:pt idx="505">
                  <c:v>56.67</c:v>
                </c:pt>
                <c:pt idx="506">
                  <c:v>58.58</c:v>
                </c:pt>
                <c:pt idx="507">
                  <c:v>57.790000000000013</c:v>
                </c:pt>
                <c:pt idx="508">
                  <c:v>58.81</c:v>
                </c:pt>
                <c:pt idx="509">
                  <c:v>58</c:v>
                </c:pt>
                <c:pt idx="510">
                  <c:v>58.58</c:v>
                </c:pt>
                <c:pt idx="511">
                  <c:v>56.52</c:v>
                </c:pt>
                <c:pt idx="512">
                  <c:v>58.99</c:v>
                </c:pt>
                <c:pt idx="513">
                  <c:v>59.52</c:v>
                </c:pt>
                <c:pt idx="514">
                  <c:v>61.45</c:v>
                </c:pt>
                <c:pt idx="515">
                  <c:v>60.49</c:v>
                </c:pt>
                <c:pt idx="516">
                  <c:v>61.15</c:v>
                </c:pt>
                <c:pt idx="517">
                  <c:v>62.48</c:v>
                </c:pt>
                <c:pt idx="518">
                  <c:v>63.41</c:v>
                </c:pt>
                <c:pt idx="519">
                  <c:v>65.09</c:v>
                </c:pt>
                <c:pt idx="520">
                  <c:v>66.31</c:v>
                </c:pt>
                <c:pt idx="521">
                  <c:v>68.59</c:v>
                </c:pt>
                <c:pt idx="522">
                  <c:v>68.58</c:v>
                </c:pt>
                <c:pt idx="523">
                  <c:v>66.14</c:v>
                </c:pt>
                <c:pt idx="524">
                  <c:v>68.8</c:v>
                </c:pt>
                <c:pt idx="525">
                  <c:v>68.430000000000007</c:v>
                </c:pt>
                <c:pt idx="526">
                  <c:v>68.05</c:v>
                </c:pt>
                <c:pt idx="527">
                  <c:v>70.02</c:v>
                </c:pt>
                <c:pt idx="528">
                  <c:v>71.38</c:v>
                </c:pt>
                <c:pt idx="529">
                  <c:v>72.69</c:v>
                </c:pt>
                <c:pt idx="530">
                  <c:v>72.13</c:v>
                </c:pt>
                <c:pt idx="531">
                  <c:v>70.540000000000006</c:v>
                </c:pt>
                <c:pt idx="532">
                  <c:v>70.47</c:v>
                </c:pt>
                <c:pt idx="533">
                  <c:v>71.069999999999993</c:v>
                </c:pt>
                <c:pt idx="534">
                  <c:v>71.42</c:v>
                </c:pt>
                <c:pt idx="535">
                  <c:v>69.599999999999994</c:v>
                </c:pt>
                <c:pt idx="536">
                  <c:v>67.09</c:v>
                </c:pt>
                <c:pt idx="537">
                  <c:v>68.81</c:v>
                </c:pt>
                <c:pt idx="538">
                  <c:v>68.14</c:v>
                </c:pt>
                <c:pt idx="539">
                  <c:v>69.7</c:v>
                </c:pt>
                <c:pt idx="540">
                  <c:v>69.16</c:v>
                </c:pt>
                <c:pt idx="541">
                  <c:v>71.47</c:v>
                </c:pt>
                <c:pt idx="542">
                  <c:v>69.819999999999993</c:v>
                </c:pt>
                <c:pt idx="543">
                  <c:v>69.319999999999993</c:v>
                </c:pt>
                <c:pt idx="544">
                  <c:v>66.679999999999978</c:v>
                </c:pt>
                <c:pt idx="545">
                  <c:v>64.06</c:v>
                </c:pt>
                <c:pt idx="546">
                  <c:v>62.88</c:v>
                </c:pt>
                <c:pt idx="547">
                  <c:v>60.15</c:v>
                </c:pt>
                <c:pt idx="548">
                  <c:v>60.36</c:v>
                </c:pt>
                <c:pt idx="549">
                  <c:v>59.93</c:v>
                </c:pt>
                <c:pt idx="550">
                  <c:v>59.690000000000012</c:v>
                </c:pt>
                <c:pt idx="551">
                  <c:v>59.620000000000012</c:v>
                </c:pt>
                <c:pt idx="552">
                  <c:v>61.49</c:v>
                </c:pt>
                <c:pt idx="553">
                  <c:v>62.07</c:v>
                </c:pt>
                <c:pt idx="554">
                  <c:v>63.56</c:v>
                </c:pt>
                <c:pt idx="555">
                  <c:v>63.93</c:v>
                </c:pt>
                <c:pt idx="556">
                  <c:v>64.81</c:v>
                </c:pt>
                <c:pt idx="557">
                  <c:v>64.58</c:v>
                </c:pt>
                <c:pt idx="558">
                  <c:v>66.099999999999994</c:v>
                </c:pt>
                <c:pt idx="559">
                  <c:v>66.959999999999994</c:v>
                </c:pt>
                <c:pt idx="560">
                  <c:v>68.34</c:v>
                </c:pt>
                <c:pt idx="561">
                  <c:v>67.239999999999995</c:v>
                </c:pt>
                <c:pt idx="562">
                  <c:v>63.42</c:v>
                </c:pt>
                <c:pt idx="563">
                  <c:v>66.900000000000006</c:v>
                </c:pt>
                <c:pt idx="564">
                  <c:v>69.260000000000005</c:v>
                </c:pt>
                <c:pt idx="565">
                  <c:v>71.59</c:v>
                </c:pt>
                <c:pt idx="566">
                  <c:v>71.400000000000006</c:v>
                </c:pt>
                <c:pt idx="567">
                  <c:v>71.97</c:v>
                </c:pt>
                <c:pt idx="568">
                  <c:v>71.959999999999994</c:v>
                </c:pt>
                <c:pt idx="569">
                  <c:v>70.97</c:v>
                </c:pt>
                <c:pt idx="570">
                  <c:v>70.59</c:v>
                </c:pt>
                <c:pt idx="571">
                  <c:v>69.459999999999994</c:v>
                </c:pt>
                <c:pt idx="572">
                  <c:v>70.08</c:v>
                </c:pt>
                <c:pt idx="573">
                  <c:v>70.569999999999993</c:v>
                </c:pt>
                <c:pt idx="574">
                  <c:v>67.510000000000005</c:v>
                </c:pt>
                <c:pt idx="575">
                  <c:v>66.72</c:v>
                </c:pt>
                <c:pt idx="576">
                  <c:v>69.22</c:v>
                </c:pt>
                <c:pt idx="577">
                  <c:v>72.540000000000006</c:v>
                </c:pt>
                <c:pt idx="578">
                  <c:v>72.400000000000006</c:v>
                </c:pt>
                <c:pt idx="579">
                  <c:v>73.11999999999999</c:v>
                </c:pt>
                <c:pt idx="580">
                  <c:v>73.679999999999978</c:v>
                </c:pt>
                <c:pt idx="581">
                  <c:v>71.599999999999994</c:v>
                </c:pt>
                <c:pt idx="582">
                  <c:v>71.38</c:v>
                </c:pt>
                <c:pt idx="583">
                  <c:v>72.489999999999995</c:v>
                </c:pt>
                <c:pt idx="584">
                  <c:v>72.72</c:v>
                </c:pt>
                <c:pt idx="585">
                  <c:v>69.97</c:v>
                </c:pt>
                <c:pt idx="586">
                  <c:v>68.11</c:v>
                </c:pt>
                <c:pt idx="587">
                  <c:v>68.03</c:v>
                </c:pt>
                <c:pt idx="588">
                  <c:v>67.900000000000006</c:v>
                </c:pt>
                <c:pt idx="589">
                  <c:v>67.95</c:v>
                </c:pt>
                <c:pt idx="590">
                  <c:v>71.08</c:v>
                </c:pt>
                <c:pt idx="591">
                  <c:v>71.27</c:v>
                </c:pt>
                <c:pt idx="592">
                  <c:v>71.95</c:v>
                </c:pt>
                <c:pt idx="593">
                  <c:v>69.34</c:v>
                </c:pt>
                <c:pt idx="594">
                  <c:v>68.86</c:v>
                </c:pt>
                <c:pt idx="595">
                  <c:v>70.81</c:v>
                </c:pt>
                <c:pt idx="596">
                  <c:v>72.5</c:v>
                </c:pt>
                <c:pt idx="597">
                  <c:v>72.48</c:v>
                </c:pt>
                <c:pt idx="598">
                  <c:v>71.95</c:v>
                </c:pt>
                <c:pt idx="599">
                  <c:v>69.739999999999995</c:v>
                </c:pt>
                <c:pt idx="600">
                  <c:v>71.5</c:v>
                </c:pt>
                <c:pt idx="601">
                  <c:v>68.739999999999995</c:v>
                </c:pt>
                <c:pt idx="602">
                  <c:v>65.739999999999995</c:v>
                </c:pt>
                <c:pt idx="603">
                  <c:v>65.910000000000025</c:v>
                </c:pt>
                <c:pt idx="604">
                  <c:v>66.69</c:v>
                </c:pt>
                <c:pt idx="605">
                  <c:v>66.56</c:v>
                </c:pt>
                <c:pt idx="606">
                  <c:v>70.459999999999994</c:v>
                </c:pt>
                <c:pt idx="607">
                  <c:v>70.669999999999987</c:v>
                </c:pt>
                <c:pt idx="608">
                  <c:v>69.8</c:v>
                </c:pt>
                <c:pt idx="609">
                  <c:v>70.260000000000005</c:v>
                </c:pt>
                <c:pt idx="610">
                  <c:v>70.709999999999994</c:v>
                </c:pt>
                <c:pt idx="611">
                  <c:v>69.599999999999994</c:v>
                </c:pt>
                <c:pt idx="612">
                  <c:v>71.69</c:v>
                </c:pt>
                <c:pt idx="613">
                  <c:v>71.75</c:v>
                </c:pt>
                <c:pt idx="614">
                  <c:v>73.239999999999995</c:v>
                </c:pt>
                <c:pt idx="615">
                  <c:v>74.099999999999994</c:v>
                </c:pt>
                <c:pt idx="616">
                  <c:v>75.2</c:v>
                </c:pt>
                <c:pt idx="617">
                  <c:v>77.55</c:v>
                </c:pt>
                <c:pt idx="618">
                  <c:v>78.540000000000006</c:v>
                </c:pt>
                <c:pt idx="619">
                  <c:v>79.47</c:v>
                </c:pt>
                <c:pt idx="620">
                  <c:v>78.86999999999999</c:v>
                </c:pt>
                <c:pt idx="621">
                  <c:v>81.03</c:v>
                </c:pt>
                <c:pt idx="622">
                  <c:v>80.819999999999993</c:v>
                </c:pt>
                <c:pt idx="623">
                  <c:v>80.11</c:v>
                </c:pt>
                <c:pt idx="624">
                  <c:v>78.61</c:v>
                </c:pt>
                <c:pt idx="625">
                  <c:v>79.45</c:v>
                </c:pt>
                <c:pt idx="626">
                  <c:v>77.39</c:v>
                </c:pt>
                <c:pt idx="627">
                  <c:v>79.84</c:v>
                </c:pt>
                <c:pt idx="628">
                  <c:v>77.040000000000006</c:v>
                </c:pt>
                <c:pt idx="629">
                  <c:v>78.08</c:v>
                </c:pt>
                <c:pt idx="630">
                  <c:v>79.58</c:v>
                </c:pt>
                <c:pt idx="631">
                  <c:v>80.3</c:v>
                </c:pt>
                <c:pt idx="632">
                  <c:v>79.64</c:v>
                </c:pt>
                <c:pt idx="633">
                  <c:v>77.400000000000006</c:v>
                </c:pt>
                <c:pt idx="634">
                  <c:v>79.440000000000026</c:v>
                </c:pt>
                <c:pt idx="635">
                  <c:v>79.010000000000005</c:v>
                </c:pt>
                <c:pt idx="636">
                  <c:v>79.16</c:v>
                </c:pt>
                <c:pt idx="637">
                  <c:v>77.25</c:v>
                </c:pt>
                <c:pt idx="638">
                  <c:v>76.34</c:v>
                </c:pt>
                <c:pt idx="639">
                  <c:v>78.910000000000025</c:v>
                </c:pt>
                <c:pt idx="640">
                  <c:v>79.08</c:v>
                </c:pt>
                <c:pt idx="641">
                  <c:v>79.55</c:v>
                </c:pt>
                <c:pt idx="642">
                  <c:v>77.47</c:v>
                </c:pt>
                <c:pt idx="643">
                  <c:v>76.83</c:v>
                </c:pt>
                <c:pt idx="644">
                  <c:v>76.489999999999995</c:v>
                </c:pt>
                <c:pt idx="645">
                  <c:v>74.88</c:v>
                </c:pt>
                <c:pt idx="646">
                  <c:v>77.25</c:v>
                </c:pt>
                <c:pt idx="647">
                  <c:v>75.95</c:v>
                </c:pt>
                <c:pt idx="648">
                  <c:v>77.19</c:v>
                </c:pt>
                <c:pt idx="649">
                  <c:v>78.39</c:v>
                </c:pt>
                <c:pt idx="650">
                  <c:v>76.61999999999999</c:v>
                </c:pt>
                <c:pt idx="651">
                  <c:v>76.42</c:v>
                </c:pt>
                <c:pt idx="652">
                  <c:v>75.410000000000025</c:v>
                </c:pt>
                <c:pt idx="653">
                  <c:v>73.89</c:v>
                </c:pt>
                <c:pt idx="654">
                  <c:v>72.59</c:v>
                </c:pt>
                <c:pt idx="655">
                  <c:v>70.669999999999987</c:v>
                </c:pt>
                <c:pt idx="656">
                  <c:v>70.540000000000006</c:v>
                </c:pt>
                <c:pt idx="657">
                  <c:v>69.86</c:v>
                </c:pt>
                <c:pt idx="658">
                  <c:v>69.48</c:v>
                </c:pt>
                <c:pt idx="659">
                  <c:v>70.61999999999999</c:v>
                </c:pt>
                <c:pt idx="660">
                  <c:v>72.64</c:v>
                </c:pt>
                <c:pt idx="661">
                  <c:v>72.58</c:v>
                </c:pt>
                <c:pt idx="662">
                  <c:v>73.3</c:v>
                </c:pt>
                <c:pt idx="663">
                  <c:v>72.709999999999994</c:v>
                </c:pt>
                <c:pt idx="664">
                  <c:v>73.48</c:v>
                </c:pt>
                <c:pt idx="665">
                  <c:v>76.03</c:v>
                </c:pt>
                <c:pt idx="666">
                  <c:v>76.83</c:v>
                </c:pt>
                <c:pt idx="667">
                  <c:v>78.669999999999987</c:v>
                </c:pt>
                <c:pt idx="668">
                  <c:v>78.86999999999999</c:v>
                </c:pt>
                <c:pt idx="669">
                  <c:v>79.349999999999994</c:v>
                </c:pt>
                <c:pt idx="670">
                  <c:v>79.39</c:v>
                </c:pt>
                <c:pt idx="671">
                  <c:v>81.52</c:v>
                </c:pt>
                <c:pt idx="672">
                  <c:v>81.739999999999995</c:v>
                </c:pt>
                <c:pt idx="673">
                  <c:v>83.11999999999999</c:v>
                </c:pt>
                <c:pt idx="674">
                  <c:v>82.6</c:v>
                </c:pt>
                <c:pt idx="675">
                  <c:v>82.740000000000023</c:v>
                </c:pt>
                <c:pt idx="676">
                  <c:v>82.54</c:v>
                </c:pt>
                <c:pt idx="677">
                  <c:v>80.790000000000006</c:v>
                </c:pt>
                <c:pt idx="678">
                  <c:v>79.66</c:v>
                </c:pt>
                <c:pt idx="679">
                  <c:v>79.349999999999994</c:v>
                </c:pt>
                <c:pt idx="680">
                  <c:v>77.959999999999994</c:v>
                </c:pt>
                <c:pt idx="681">
                  <c:v>78.98</c:v>
                </c:pt>
                <c:pt idx="682">
                  <c:v>77.42</c:v>
                </c:pt>
                <c:pt idx="683">
                  <c:v>75.84</c:v>
                </c:pt>
                <c:pt idx="684">
                  <c:v>74.25</c:v>
                </c:pt>
                <c:pt idx="685">
                  <c:v>74.900000000000006</c:v>
                </c:pt>
                <c:pt idx="686">
                  <c:v>74.669999999999987</c:v>
                </c:pt>
                <c:pt idx="687">
                  <c:v>73.64</c:v>
                </c:pt>
                <c:pt idx="688">
                  <c:v>73.61999999999999</c:v>
                </c:pt>
                <c:pt idx="689">
                  <c:v>72.849999999999994</c:v>
                </c:pt>
                <c:pt idx="690">
                  <c:v>74.410000000000025</c:v>
                </c:pt>
                <c:pt idx="691">
                  <c:v>77.209999999999994</c:v>
                </c:pt>
                <c:pt idx="692">
                  <c:v>76.959999999999994</c:v>
                </c:pt>
                <c:pt idx="693">
                  <c:v>73.13</c:v>
                </c:pt>
                <c:pt idx="694">
                  <c:v>71.149999999999991</c:v>
                </c:pt>
                <c:pt idx="695">
                  <c:v>71.86999999999999</c:v>
                </c:pt>
                <c:pt idx="696">
                  <c:v>73.709999999999994</c:v>
                </c:pt>
                <c:pt idx="697">
                  <c:v>74.48</c:v>
                </c:pt>
                <c:pt idx="698">
                  <c:v>75.23</c:v>
                </c:pt>
                <c:pt idx="699">
                  <c:v>74.11</c:v>
                </c:pt>
                <c:pt idx="700">
                  <c:v>76.98</c:v>
                </c:pt>
                <c:pt idx="701">
                  <c:v>77.27</c:v>
                </c:pt>
                <c:pt idx="702">
                  <c:v>78.97</c:v>
                </c:pt>
                <c:pt idx="703">
                  <c:v>79.77</c:v>
                </c:pt>
                <c:pt idx="704">
                  <c:v>80.040000000000006</c:v>
                </c:pt>
                <c:pt idx="705">
                  <c:v>78.61</c:v>
                </c:pt>
                <c:pt idx="706">
                  <c:v>79.75</c:v>
                </c:pt>
                <c:pt idx="707">
                  <c:v>77.989999999999995</c:v>
                </c:pt>
                <c:pt idx="708">
                  <c:v>79.72</c:v>
                </c:pt>
                <c:pt idx="709">
                  <c:v>78.709999999999994</c:v>
                </c:pt>
                <c:pt idx="710">
                  <c:v>79.61999999999999</c:v>
                </c:pt>
                <c:pt idx="711">
                  <c:v>80.910000000000025</c:v>
                </c:pt>
                <c:pt idx="712">
                  <c:v>80.209999999999994</c:v>
                </c:pt>
                <c:pt idx="713">
                  <c:v>81.5</c:v>
                </c:pt>
                <c:pt idx="714">
                  <c:v>81.849999999999994</c:v>
                </c:pt>
                <c:pt idx="715">
                  <c:v>81.5</c:v>
                </c:pt>
                <c:pt idx="716">
                  <c:v>82.07</c:v>
                </c:pt>
                <c:pt idx="717">
                  <c:v>82.1</c:v>
                </c:pt>
                <c:pt idx="718">
                  <c:v>81.260000000000005</c:v>
                </c:pt>
                <c:pt idx="719">
                  <c:v>79.790000000000006</c:v>
                </c:pt>
                <c:pt idx="720">
                  <c:v>81.75</c:v>
                </c:pt>
                <c:pt idx="721">
                  <c:v>82.93</c:v>
                </c:pt>
                <c:pt idx="722">
                  <c:v>82.16</c:v>
                </c:pt>
                <c:pt idx="723">
                  <c:v>80.58</c:v>
                </c:pt>
                <c:pt idx="724">
                  <c:v>81.260000000000005</c:v>
                </c:pt>
                <c:pt idx="725">
                  <c:v>81.679999999999978</c:v>
                </c:pt>
                <c:pt idx="726">
                  <c:v>80.290000000000006</c:v>
                </c:pt>
                <c:pt idx="727">
                  <c:v>80.25</c:v>
                </c:pt>
                <c:pt idx="728">
                  <c:v>79.75</c:v>
                </c:pt>
                <c:pt idx="729">
                  <c:v>81.92</c:v>
                </c:pt>
                <c:pt idx="730">
                  <c:v>82.14</c:v>
                </c:pt>
                <c:pt idx="731">
                  <c:v>83.45</c:v>
                </c:pt>
                <c:pt idx="732">
                  <c:v>84.53</c:v>
                </c:pt>
                <c:pt idx="733">
                  <c:v>86.36</c:v>
                </c:pt>
                <c:pt idx="734">
                  <c:v>86.54</c:v>
                </c:pt>
                <c:pt idx="735">
                  <c:v>85.64</c:v>
                </c:pt>
                <c:pt idx="736">
                  <c:v>85.169999999999987</c:v>
                </c:pt>
                <c:pt idx="737">
                  <c:v>84.6</c:v>
                </c:pt>
                <c:pt idx="738">
                  <c:v>84.07</c:v>
                </c:pt>
                <c:pt idx="739">
                  <c:v>83.8</c:v>
                </c:pt>
                <c:pt idx="740">
                  <c:v>85.61999999999999</c:v>
                </c:pt>
                <c:pt idx="741">
                  <c:v>85.25</c:v>
                </c:pt>
                <c:pt idx="742">
                  <c:v>82.97</c:v>
                </c:pt>
                <c:pt idx="743">
                  <c:v>81.52</c:v>
                </c:pt>
                <c:pt idx="744">
                  <c:v>82.98</c:v>
                </c:pt>
                <c:pt idx="745">
                  <c:v>82.78</c:v>
                </c:pt>
                <c:pt idx="746">
                  <c:v>82.89</c:v>
                </c:pt>
                <c:pt idx="747">
                  <c:v>84.34</c:v>
                </c:pt>
                <c:pt idx="748">
                  <c:v>84.2</c:v>
                </c:pt>
                <c:pt idx="749">
                  <c:v>82.43</c:v>
                </c:pt>
                <c:pt idx="750">
                  <c:v>83.22</c:v>
                </c:pt>
                <c:pt idx="751">
                  <c:v>85.169999999999987</c:v>
                </c:pt>
                <c:pt idx="752">
                  <c:v>86.07</c:v>
                </c:pt>
                <c:pt idx="753">
                  <c:v>86.19</c:v>
                </c:pt>
                <c:pt idx="754">
                  <c:v>82.73</c:v>
                </c:pt>
                <c:pt idx="755">
                  <c:v>80</c:v>
                </c:pt>
                <c:pt idx="756">
                  <c:v>77.179999999999978</c:v>
                </c:pt>
                <c:pt idx="757">
                  <c:v>75.099999999999994</c:v>
                </c:pt>
                <c:pt idx="758">
                  <c:v>76.89</c:v>
                </c:pt>
                <c:pt idx="759">
                  <c:v>76.36999999999999</c:v>
                </c:pt>
                <c:pt idx="760">
                  <c:v>75.649999999999991</c:v>
                </c:pt>
                <c:pt idx="761">
                  <c:v>74.38</c:v>
                </c:pt>
                <c:pt idx="762">
                  <c:v>71.61</c:v>
                </c:pt>
                <c:pt idx="763">
                  <c:v>70.08</c:v>
                </c:pt>
                <c:pt idx="764">
                  <c:v>69.38</c:v>
                </c:pt>
                <c:pt idx="765">
                  <c:v>69.910000000000025</c:v>
                </c:pt>
                <c:pt idx="766">
                  <c:v>68.28</c:v>
                </c:pt>
                <c:pt idx="767">
                  <c:v>68.03</c:v>
                </c:pt>
                <c:pt idx="768">
                  <c:v>68.23</c:v>
                </c:pt>
                <c:pt idx="769">
                  <c:v>64.78</c:v>
                </c:pt>
                <c:pt idx="770">
                  <c:v>71.52</c:v>
                </c:pt>
                <c:pt idx="771">
                  <c:v>74.56</c:v>
                </c:pt>
                <c:pt idx="772">
                  <c:v>74</c:v>
                </c:pt>
                <c:pt idx="773">
                  <c:v>72.7</c:v>
                </c:pt>
                <c:pt idx="774">
                  <c:v>72.88</c:v>
                </c:pt>
                <c:pt idx="775">
                  <c:v>74.61999999999999</c:v>
                </c:pt>
                <c:pt idx="776">
                  <c:v>71.430000000000007</c:v>
                </c:pt>
                <c:pt idx="777">
                  <c:v>71.55</c:v>
                </c:pt>
                <c:pt idx="778">
                  <c:v>71.88</c:v>
                </c:pt>
                <c:pt idx="779">
                  <c:v>74.38</c:v>
                </c:pt>
                <c:pt idx="780">
                  <c:v>75.48</c:v>
                </c:pt>
                <c:pt idx="781">
                  <c:v>73.89</c:v>
                </c:pt>
                <c:pt idx="782">
                  <c:v>74.989999999999995</c:v>
                </c:pt>
                <c:pt idx="783">
                  <c:v>76.84</c:v>
                </c:pt>
                <c:pt idx="784">
                  <c:v>77.669999999999987</c:v>
                </c:pt>
                <c:pt idx="785">
                  <c:v>76.819999999999993</c:v>
                </c:pt>
                <c:pt idx="786">
                  <c:v>77.179999999999978</c:v>
                </c:pt>
                <c:pt idx="787">
                  <c:v>77.84</c:v>
                </c:pt>
                <c:pt idx="788">
                  <c:v>77.149999999999991</c:v>
                </c:pt>
                <c:pt idx="789">
                  <c:v>75.900000000000006</c:v>
                </c:pt>
                <c:pt idx="790">
                  <c:v>75.959999999999994</c:v>
                </c:pt>
                <c:pt idx="791">
                  <c:v>78.45</c:v>
                </c:pt>
                <c:pt idx="792">
                  <c:v>78.260000000000005</c:v>
                </c:pt>
                <c:pt idx="793">
                  <c:v>75.930000000000007</c:v>
                </c:pt>
                <c:pt idx="794">
                  <c:v>75.59</c:v>
                </c:pt>
                <c:pt idx="795">
                  <c:v>72.95</c:v>
                </c:pt>
                <c:pt idx="796">
                  <c:v>72.06</c:v>
                </c:pt>
                <c:pt idx="797">
                  <c:v>71.959999999999994</c:v>
                </c:pt>
                <c:pt idx="798">
                  <c:v>74.05</c:v>
                </c:pt>
                <c:pt idx="799">
                  <c:v>75.459999999999994</c:v>
                </c:pt>
                <c:pt idx="800">
                  <c:v>76.08</c:v>
                </c:pt>
                <c:pt idx="801">
                  <c:v>74.930000000000007</c:v>
                </c:pt>
                <c:pt idx="802">
                  <c:v>77.16</c:v>
                </c:pt>
                <c:pt idx="803">
                  <c:v>77.02</c:v>
                </c:pt>
                <c:pt idx="804">
                  <c:v>76.669999999999987</c:v>
                </c:pt>
                <c:pt idx="805">
                  <c:v>75.959999999999994</c:v>
                </c:pt>
                <c:pt idx="806">
                  <c:v>76.53</c:v>
                </c:pt>
                <c:pt idx="807">
                  <c:v>77.319999999999993</c:v>
                </c:pt>
                <c:pt idx="808">
                  <c:v>76.27</c:v>
                </c:pt>
                <c:pt idx="809">
                  <c:v>79.010000000000005</c:v>
                </c:pt>
                <c:pt idx="810">
                  <c:v>78.679999999999978</c:v>
                </c:pt>
                <c:pt idx="811">
                  <c:v>78.930000000000007</c:v>
                </c:pt>
                <c:pt idx="812">
                  <c:v>77.459999999999994</c:v>
                </c:pt>
                <c:pt idx="813">
                  <c:v>77.06</c:v>
                </c:pt>
                <c:pt idx="814">
                  <c:v>78.3</c:v>
                </c:pt>
                <c:pt idx="815">
                  <c:v>78.849999999999994</c:v>
                </c:pt>
                <c:pt idx="816">
                  <c:v>81.25</c:v>
                </c:pt>
                <c:pt idx="817">
                  <c:v>82.52</c:v>
                </c:pt>
                <c:pt idx="818">
                  <c:v>82.490000000000023</c:v>
                </c:pt>
                <c:pt idx="819">
                  <c:v>82</c:v>
                </c:pt>
                <c:pt idx="820">
                  <c:v>80.669999999999987</c:v>
                </c:pt>
                <c:pt idx="821">
                  <c:v>81.459999999999994</c:v>
                </c:pt>
                <c:pt idx="822">
                  <c:v>80.239999999999995</c:v>
                </c:pt>
                <c:pt idx="823">
                  <c:v>78.09</c:v>
                </c:pt>
                <c:pt idx="824">
                  <c:v>75.679999999999978</c:v>
                </c:pt>
                <c:pt idx="825">
                  <c:v>75.39</c:v>
                </c:pt>
                <c:pt idx="826">
                  <c:v>75.169999999999987</c:v>
                </c:pt>
                <c:pt idx="827">
                  <c:v>75.760000000000005</c:v>
                </c:pt>
                <c:pt idx="828">
                  <c:v>75.39</c:v>
                </c:pt>
                <c:pt idx="829">
                  <c:v>74.45</c:v>
                </c:pt>
                <c:pt idx="830">
                  <c:v>73.45</c:v>
                </c:pt>
                <c:pt idx="831">
                  <c:v>72.709999999999994</c:v>
                </c:pt>
                <c:pt idx="832">
                  <c:v>71.239999999999995</c:v>
                </c:pt>
                <c:pt idx="833">
                  <c:v>72.069999999999993</c:v>
                </c:pt>
                <c:pt idx="834">
                  <c:v>73.36</c:v>
                </c:pt>
                <c:pt idx="835">
                  <c:v>75.169999999999987</c:v>
                </c:pt>
                <c:pt idx="836">
                  <c:v>74.69</c:v>
                </c:pt>
                <c:pt idx="837">
                  <c:v>71.930000000000007</c:v>
                </c:pt>
                <c:pt idx="838">
                  <c:v>73.97</c:v>
                </c:pt>
                <c:pt idx="839">
                  <c:v>74.989999999999995</c:v>
                </c:pt>
                <c:pt idx="840">
                  <c:v>74.52</c:v>
                </c:pt>
                <c:pt idx="841">
                  <c:v>73.98</c:v>
                </c:pt>
                <c:pt idx="842">
                  <c:v>74.649999999999991</c:v>
                </c:pt>
                <c:pt idx="843">
                  <c:v>74.25</c:v>
                </c:pt>
                <c:pt idx="844">
                  <c:v>76.400000000000006</c:v>
                </c:pt>
                <c:pt idx="845">
                  <c:v>77.169999999999987</c:v>
                </c:pt>
                <c:pt idx="846">
                  <c:v>76.78</c:v>
                </c:pt>
                <c:pt idx="847">
                  <c:v>75.92</c:v>
                </c:pt>
                <c:pt idx="848">
                  <c:v>74.58</c:v>
                </c:pt>
                <c:pt idx="849">
                  <c:v>73.63</c:v>
                </c:pt>
                <c:pt idx="850">
                  <c:v>74.81</c:v>
                </c:pt>
                <c:pt idx="851">
                  <c:v>72.959999999999994</c:v>
                </c:pt>
                <c:pt idx="852">
                  <c:v>72.98</c:v>
                </c:pt>
                <c:pt idx="853">
                  <c:v>73.400000000000006</c:v>
                </c:pt>
                <c:pt idx="854">
                  <c:v>74.63</c:v>
                </c:pt>
                <c:pt idx="855">
                  <c:v>76.510000000000005</c:v>
                </c:pt>
                <c:pt idx="856">
                  <c:v>76.149999999999991</c:v>
                </c:pt>
                <c:pt idx="857">
                  <c:v>77.849999999999994</c:v>
                </c:pt>
                <c:pt idx="858">
                  <c:v>79.95</c:v>
                </c:pt>
                <c:pt idx="859">
                  <c:v>81.569999999999993</c:v>
                </c:pt>
                <c:pt idx="860">
                  <c:v>81.430000000000007</c:v>
                </c:pt>
                <c:pt idx="861">
                  <c:v>82.83</c:v>
                </c:pt>
                <c:pt idx="862">
                  <c:v>83.210000000000022</c:v>
                </c:pt>
                <c:pt idx="863">
                  <c:v>81.34</c:v>
                </c:pt>
                <c:pt idx="864">
                  <c:v>82.66</c:v>
                </c:pt>
                <c:pt idx="865">
                  <c:v>82.179999999999978</c:v>
                </c:pt>
                <c:pt idx="866">
                  <c:v>81.669999999999987</c:v>
                </c:pt>
                <c:pt idx="867">
                  <c:v>83.03</c:v>
                </c:pt>
                <c:pt idx="868">
                  <c:v>82.710000000000022</c:v>
                </c:pt>
                <c:pt idx="869">
                  <c:v>81.23</c:v>
                </c:pt>
                <c:pt idx="870">
                  <c:v>83.06</c:v>
                </c:pt>
                <c:pt idx="871">
                  <c:v>79.569999999999993</c:v>
                </c:pt>
                <c:pt idx="872">
                  <c:v>81.93</c:v>
                </c:pt>
                <c:pt idx="873">
                  <c:v>80.03</c:v>
                </c:pt>
                <c:pt idx="874">
                  <c:v>81.149999999999991</c:v>
                </c:pt>
                <c:pt idx="875">
                  <c:v>82</c:v>
                </c:pt>
                <c:pt idx="876">
                  <c:v>82.6</c:v>
                </c:pt>
                <c:pt idx="877">
                  <c:v>81.900000000000006</c:v>
                </c:pt>
                <c:pt idx="878">
                  <c:v>82.2</c:v>
                </c:pt>
                <c:pt idx="879">
                  <c:v>81.45</c:v>
                </c:pt>
                <c:pt idx="880">
                  <c:v>82.940000000000026</c:v>
                </c:pt>
                <c:pt idx="881">
                  <c:v>83.910000000000025</c:v>
                </c:pt>
                <c:pt idx="882">
                  <c:v>84.45</c:v>
                </c:pt>
                <c:pt idx="883">
                  <c:v>86.490000000000023</c:v>
                </c:pt>
                <c:pt idx="884">
                  <c:v>86.85</c:v>
                </c:pt>
                <c:pt idx="885">
                  <c:v>87.07</c:v>
                </c:pt>
                <c:pt idx="886">
                  <c:v>87.04</c:v>
                </c:pt>
                <c:pt idx="887">
                  <c:v>87.77</c:v>
                </c:pt>
                <c:pt idx="888">
                  <c:v>87.77</c:v>
                </c:pt>
                <c:pt idx="889">
                  <c:v>84.89</c:v>
                </c:pt>
                <c:pt idx="890">
                  <c:v>84.88</c:v>
                </c:pt>
                <c:pt idx="891">
                  <c:v>82.33</c:v>
                </c:pt>
                <c:pt idx="892">
                  <c:v>80.430000000000007</c:v>
                </c:pt>
                <c:pt idx="893">
                  <c:v>81.88</c:v>
                </c:pt>
                <c:pt idx="894">
                  <c:v>81.649999999999991</c:v>
                </c:pt>
                <c:pt idx="895">
                  <c:v>81.239999999999995</c:v>
                </c:pt>
                <c:pt idx="896">
                  <c:v>80.790000000000006</c:v>
                </c:pt>
                <c:pt idx="897">
                  <c:v>83.210000000000022</c:v>
                </c:pt>
                <c:pt idx="898">
                  <c:v>83.86999999999999</c:v>
                </c:pt>
                <c:pt idx="899">
                  <c:v>85.73</c:v>
                </c:pt>
                <c:pt idx="900">
                  <c:v>84.11999999999999</c:v>
                </c:pt>
                <c:pt idx="901">
                  <c:v>86.75</c:v>
                </c:pt>
                <c:pt idx="902">
                  <c:v>87.98</c:v>
                </c:pt>
                <c:pt idx="903">
                  <c:v>89.179999999999978</c:v>
                </c:pt>
                <c:pt idx="904">
                  <c:v>89.33</c:v>
                </c:pt>
                <c:pt idx="905">
                  <c:v>88.69</c:v>
                </c:pt>
                <c:pt idx="906">
                  <c:v>88.3</c:v>
                </c:pt>
                <c:pt idx="907">
                  <c:v>88.35</c:v>
                </c:pt>
                <c:pt idx="908">
                  <c:v>87.81</c:v>
                </c:pt>
                <c:pt idx="909">
                  <c:v>88.61999999999999</c:v>
                </c:pt>
                <c:pt idx="910">
                  <c:v>88.33</c:v>
                </c:pt>
                <c:pt idx="911">
                  <c:v>88.66</c:v>
                </c:pt>
                <c:pt idx="912">
                  <c:v>87.710000000000022</c:v>
                </c:pt>
                <c:pt idx="913">
                  <c:v>88.02</c:v>
                </c:pt>
                <c:pt idx="914">
                  <c:v>88.679999999999978</c:v>
                </c:pt>
                <c:pt idx="915">
                  <c:v>89.3</c:v>
                </c:pt>
                <c:pt idx="916">
                  <c:v>89.83</c:v>
                </c:pt>
                <c:pt idx="917">
                  <c:v>90.84</c:v>
                </c:pt>
                <c:pt idx="918">
                  <c:v>90.990000000000023</c:v>
                </c:pt>
                <c:pt idx="919">
                  <c:v>91.48</c:v>
                </c:pt>
                <c:pt idx="920">
                  <c:v>91.13</c:v>
                </c:pt>
                <c:pt idx="921">
                  <c:v>89.85</c:v>
                </c:pt>
                <c:pt idx="922">
                  <c:v>91.38</c:v>
                </c:pt>
                <c:pt idx="923">
                  <c:v>91.59</c:v>
                </c:pt>
                <c:pt idx="924">
                  <c:v>89.39</c:v>
                </c:pt>
                <c:pt idx="925">
                  <c:v>90.3</c:v>
                </c:pt>
                <c:pt idx="926">
                  <c:v>88.36999999999999</c:v>
                </c:pt>
                <c:pt idx="927">
                  <c:v>88.07</c:v>
                </c:pt>
                <c:pt idx="928">
                  <c:v>89.240000000000023</c:v>
                </c:pt>
                <c:pt idx="929">
                  <c:v>91.11</c:v>
                </c:pt>
                <c:pt idx="930">
                  <c:v>91.85</c:v>
                </c:pt>
                <c:pt idx="931">
                  <c:v>91.39</c:v>
                </c:pt>
                <c:pt idx="932">
                  <c:v>91.53</c:v>
                </c:pt>
                <c:pt idx="933">
                  <c:v>91.38</c:v>
                </c:pt>
                <c:pt idx="934">
                  <c:v>90.85</c:v>
                </c:pt>
                <c:pt idx="935">
                  <c:v>88.56</c:v>
                </c:pt>
                <c:pt idx="936">
                  <c:v>88.22</c:v>
                </c:pt>
                <c:pt idx="937">
                  <c:v>86.740000000000023</c:v>
                </c:pt>
                <c:pt idx="938">
                  <c:v>85.08</c:v>
                </c:pt>
                <c:pt idx="939">
                  <c:v>86.149999999999991</c:v>
                </c:pt>
                <c:pt idx="940">
                  <c:v>84.45</c:v>
                </c:pt>
                <c:pt idx="941">
                  <c:v>88.149999999999991</c:v>
                </c:pt>
                <c:pt idx="942">
                  <c:v>90.990000000000023</c:v>
                </c:pt>
                <c:pt idx="943">
                  <c:v>89.54</c:v>
                </c:pt>
                <c:pt idx="944">
                  <c:v>89.78</c:v>
                </c:pt>
                <c:pt idx="945">
                  <c:v>89.42</c:v>
                </c:pt>
                <c:pt idx="946">
                  <c:v>87.86999999999999</c:v>
                </c:pt>
                <c:pt idx="947">
                  <c:v>86.3</c:v>
                </c:pt>
                <c:pt idx="948">
                  <c:v>85.85</c:v>
                </c:pt>
                <c:pt idx="949">
                  <c:v>85.59</c:v>
                </c:pt>
                <c:pt idx="950">
                  <c:v>85.440000000000026</c:v>
                </c:pt>
                <c:pt idx="951">
                  <c:v>84.39</c:v>
                </c:pt>
                <c:pt idx="952">
                  <c:v>83.66</c:v>
                </c:pt>
                <c:pt idx="953">
                  <c:v>83.13</c:v>
                </c:pt>
                <c:pt idx="954">
                  <c:v>83.8</c:v>
                </c:pt>
                <c:pt idx="955">
                  <c:v>85.05</c:v>
                </c:pt>
                <c:pt idx="956">
                  <c:v>85.03</c:v>
                </c:pt>
                <c:pt idx="957">
                  <c:v>92.649999999999991</c:v>
                </c:pt>
                <c:pt idx="958">
                  <c:v>96.04</c:v>
                </c:pt>
                <c:pt idx="959">
                  <c:v>95.83</c:v>
                </c:pt>
                <c:pt idx="960">
                  <c:v>96.52</c:v>
                </c:pt>
                <c:pt idx="961">
                  <c:v>97.1</c:v>
                </c:pt>
                <c:pt idx="962">
                  <c:v>99.63</c:v>
                </c:pt>
                <c:pt idx="963">
                  <c:v>102.27</c:v>
                </c:pt>
                <c:pt idx="964">
                  <c:v>101.92</c:v>
                </c:pt>
                <c:pt idx="965">
                  <c:v>104.34</c:v>
                </c:pt>
                <c:pt idx="966">
                  <c:v>105.36999999999999</c:v>
                </c:pt>
                <c:pt idx="967">
                  <c:v>105.06</c:v>
                </c:pt>
                <c:pt idx="968">
                  <c:v>104.39</c:v>
                </c:pt>
                <c:pt idx="969">
                  <c:v>102.73</c:v>
                </c:pt>
                <c:pt idx="970">
                  <c:v>101.14</c:v>
                </c:pt>
                <c:pt idx="971">
                  <c:v>101.2</c:v>
                </c:pt>
                <c:pt idx="972">
                  <c:v>97.23</c:v>
                </c:pt>
                <c:pt idx="973">
                  <c:v>97.990000000000023</c:v>
                </c:pt>
                <c:pt idx="974">
                  <c:v>101.47</c:v>
                </c:pt>
                <c:pt idx="975">
                  <c:v>101.06</c:v>
                </c:pt>
                <c:pt idx="976">
                  <c:v>102.36</c:v>
                </c:pt>
                <c:pt idx="977">
                  <c:v>104.53</c:v>
                </c:pt>
                <c:pt idx="978">
                  <c:v>105.21000000000002</c:v>
                </c:pt>
                <c:pt idx="979">
                  <c:v>105.04</c:v>
                </c:pt>
                <c:pt idx="980">
                  <c:v>104.89</c:v>
                </c:pt>
                <c:pt idx="981">
                  <c:v>103.54</c:v>
                </c:pt>
                <c:pt idx="982">
                  <c:v>104.34</c:v>
                </c:pt>
                <c:pt idx="983">
                  <c:v>103.8</c:v>
                </c:pt>
                <c:pt idx="984">
                  <c:v>106.19</c:v>
                </c:pt>
                <c:pt idx="985">
                  <c:v>107.55</c:v>
                </c:pt>
                <c:pt idx="986">
                  <c:v>108.14</c:v>
                </c:pt>
                <c:pt idx="987">
                  <c:v>107.82</c:v>
                </c:pt>
                <c:pt idx="988">
                  <c:v>108.38</c:v>
                </c:pt>
                <c:pt idx="989">
                  <c:v>109.82</c:v>
                </c:pt>
                <c:pt idx="990">
                  <c:v>112.27</c:v>
                </c:pt>
                <c:pt idx="991">
                  <c:v>109.5</c:v>
                </c:pt>
                <c:pt idx="992">
                  <c:v>105.75</c:v>
                </c:pt>
                <c:pt idx="993">
                  <c:v>106.6</c:v>
                </c:pt>
                <c:pt idx="994">
                  <c:v>107.73</c:v>
                </c:pt>
                <c:pt idx="995">
                  <c:v>109.16999999999999</c:v>
                </c:pt>
                <c:pt idx="996">
                  <c:v>106.7</c:v>
                </c:pt>
                <c:pt idx="997">
                  <c:v>107.17999999999998</c:v>
                </c:pt>
                <c:pt idx="998">
                  <c:v>110.84</c:v>
                </c:pt>
                <c:pt idx="999">
                  <c:v>111.72</c:v>
                </c:pt>
                <c:pt idx="1000">
                  <c:v>111.67999999999998</c:v>
                </c:pt>
                <c:pt idx="1001">
                  <c:v>111.72</c:v>
                </c:pt>
                <c:pt idx="1002">
                  <c:v>112.31</c:v>
                </c:pt>
                <c:pt idx="1003">
                  <c:v>112.38</c:v>
                </c:pt>
                <c:pt idx="1004">
                  <c:v>113.39</c:v>
                </c:pt>
                <c:pt idx="1005">
                  <c:v>113.03</c:v>
                </c:pt>
                <c:pt idx="1006">
                  <c:v>110.6</c:v>
                </c:pt>
                <c:pt idx="1007">
                  <c:v>108.79</c:v>
                </c:pt>
                <c:pt idx="1008">
                  <c:v>99.89</c:v>
                </c:pt>
                <c:pt idx="1009">
                  <c:v>96.86999999999999</c:v>
                </c:pt>
                <c:pt idx="1010">
                  <c:v>100.32</c:v>
                </c:pt>
                <c:pt idx="1011">
                  <c:v>103.39</c:v>
                </c:pt>
                <c:pt idx="1012">
                  <c:v>97.88</c:v>
                </c:pt>
                <c:pt idx="1013">
                  <c:v>98.53</c:v>
                </c:pt>
                <c:pt idx="1014">
                  <c:v>99.210000000000022</c:v>
                </c:pt>
                <c:pt idx="1015">
                  <c:v>96.910000000000025</c:v>
                </c:pt>
                <c:pt idx="1016">
                  <c:v>96.4</c:v>
                </c:pt>
                <c:pt idx="1017">
                  <c:v>99.52</c:v>
                </c:pt>
                <c:pt idx="1018">
                  <c:v>97.990000000000023</c:v>
                </c:pt>
                <c:pt idx="1019">
                  <c:v>99.149999999999991</c:v>
                </c:pt>
                <c:pt idx="1020">
                  <c:v>97.06</c:v>
                </c:pt>
                <c:pt idx="1021">
                  <c:v>99.13</c:v>
                </c:pt>
                <c:pt idx="1022">
                  <c:v>100.78</c:v>
                </c:pt>
                <c:pt idx="1023">
                  <c:v>100.17999999999998</c:v>
                </c:pt>
                <c:pt idx="1024">
                  <c:v>100.58</c:v>
                </c:pt>
                <c:pt idx="1025">
                  <c:v>102.7</c:v>
                </c:pt>
                <c:pt idx="1026">
                  <c:v>100.3</c:v>
                </c:pt>
                <c:pt idx="1027">
                  <c:v>100.41000000000003</c:v>
                </c:pt>
                <c:pt idx="1028">
                  <c:v>100.28</c:v>
                </c:pt>
                <c:pt idx="1029">
                  <c:v>99.07</c:v>
                </c:pt>
                <c:pt idx="1030">
                  <c:v>99.179999999999978</c:v>
                </c:pt>
                <c:pt idx="1031">
                  <c:v>100.77</c:v>
                </c:pt>
                <c:pt idx="1032">
                  <c:v>101.95</c:v>
                </c:pt>
                <c:pt idx="1033">
                  <c:v>99.3</c:v>
                </c:pt>
                <c:pt idx="1034">
                  <c:v>97.2</c:v>
                </c:pt>
                <c:pt idx="1035">
                  <c:v>99.36999999999999</c:v>
                </c:pt>
                <c:pt idx="1036">
                  <c:v>94.83</c:v>
                </c:pt>
                <c:pt idx="1037">
                  <c:v>94.95</c:v>
                </c:pt>
                <c:pt idx="1038">
                  <c:v>93.02</c:v>
                </c:pt>
                <c:pt idx="1039">
                  <c:v>93.23</c:v>
                </c:pt>
                <c:pt idx="1040">
                  <c:v>93.7</c:v>
                </c:pt>
                <c:pt idx="1041">
                  <c:v>94.960000000000022</c:v>
                </c:pt>
                <c:pt idx="1042">
                  <c:v>90.7</c:v>
                </c:pt>
                <c:pt idx="1043">
                  <c:v>90.89</c:v>
                </c:pt>
                <c:pt idx="1044">
                  <c:v>90.649999999999991</c:v>
                </c:pt>
                <c:pt idx="1045">
                  <c:v>92.9</c:v>
                </c:pt>
                <c:pt idx="1046">
                  <c:v>94.85</c:v>
                </c:pt>
                <c:pt idx="1047">
                  <c:v>95.3</c:v>
                </c:pt>
                <c:pt idx="1048">
                  <c:v>94.81</c:v>
                </c:pt>
                <c:pt idx="1049">
                  <c:v>96.92</c:v>
                </c:pt>
                <c:pt idx="1050">
                  <c:v>96.669999999999987</c:v>
                </c:pt>
              </c:numCache>
            </c:numRef>
          </c:val>
          <c:smooth val="0"/>
        </c:ser>
        <c:dLbls>
          <c:showLegendKey val="0"/>
          <c:showVal val="0"/>
          <c:showCatName val="0"/>
          <c:showSerName val="0"/>
          <c:showPercent val="0"/>
          <c:showBubbleSize val="0"/>
        </c:dLbls>
        <c:marker val="1"/>
        <c:smooth val="0"/>
        <c:axId val="114456448"/>
        <c:axId val="114454912"/>
      </c:lineChart>
      <c:catAx>
        <c:axId val="114451200"/>
        <c:scaling>
          <c:orientation val="minMax"/>
        </c:scaling>
        <c:delete val="0"/>
        <c:axPos val="b"/>
        <c:title>
          <c:tx>
            <c:rich>
              <a:bodyPr/>
              <a:lstStyle/>
              <a:p>
                <a:pPr>
                  <a:defRPr/>
                </a:pPr>
                <a:r>
                  <a:rPr lang="en-US"/>
                  <a:t>Days from Start</a:t>
                </a:r>
              </a:p>
            </c:rich>
          </c:tx>
          <c:layout/>
          <c:overlay val="0"/>
        </c:title>
        <c:majorTickMark val="out"/>
        <c:minorTickMark val="none"/>
        <c:tickLblPos val="nextTo"/>
        <c:crossAx val="114453120"/>
        <c:crosses val="autoZero"/>
        <c:auto val="1"/>
        <c:lblAlgn val="ctr"/>
        <c:lblOffset val="100"/>
        <c:noMultiLvlLbl val="0"/>
      </c:catAx>
      <c:valAx>
        <c:axId val="114453120"/>
        <c:scaling>
          <c:orientation val="minMax"/>
        </c:scaling>
        <c:delete val="0"/>
        <c:axPos val="l"/>
        <c:majorGridlines/>
        <c:numFmt formatCode="General" sourceLinked="1"/>
        <c:majorTickMark val="out"/>
        <c:minorTickMark val="none"/>
        <c:tickLblPos val="nextTo"/>
        <c:crossAx val="114451200"/>
        <c:crosses val="autoZero"/>
        <c:crossBetween val="between"/>
      </c:valAx>
      <c:valAx>
        <c:axId val="114454912"/>
        <c:scaling>
          <c:orientation val="minMax"/>
        </c:scaling>
        <c:delete val="0"/>
        <c:axPos val="r"/>
        <c:numFmt formatCode="0.00" sourceLinked="1"/>
        <c:majorTickMark val="out"/>
        <c:minorTickMark val="none"/>
        <c:tickLblPos val="nextTo"/>
        <c:crossAx val="114456448"/>
        <c:crosses val="max"/>
        <c:crossBetween val="between"/>
      </c:valAx>
      <c:catAx>
        <c:axId val="114456448"/>
        <c:scaling>
          <c:orientation val="minMax"/>
        </c:scaling>
        <c:delete val="1"/>
        <c:axPos val="b"/>
        <c:majorTickMark val="out"/>
        <c:minorTickMark val="none"/>
        <c:tickLblPos val="none"/>
        <c:crossAx val="114454912"/>
        <c:crosses val="autoZero"/>
        <c:auto val="1"/>
        <c:lblAlgn val="ctr"/>
        <c:lblOffset val="100"/>
        <c:noMultiLvlLbl val="0"/>
      </c:catAx>
    </c:plotArea>
    <c:legend>
      <c:legendPos val="t"/>
      <c:layout>
        <c:manualLayout>
          <c:xMode val="edge"/>
          <c:yMode val="edge"/>
          <c:x val="0.34418758270794053"/>
          <c:y val="7.5906401530317233E-2"/>
          <c:w val="0.31162472467323504"/>
          <c:h val="7.9953326808725203E-2"/>
        </c:manualLayout>
      </c:layout>
      <c:overlay val="1"/>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a:t>Breakdown US Oil </a:t>
            </a:r>
            <a:r>
              <a:rPr lang="en-US" sz="1400" dirty="0" smtClean="0"/>
              <a:t>Consumption, </a:t>
            </a:r>
            <a:r>
              <a:rPr lang="en-US" sz="1400" b="1" i="0" u="none" strike="noStrike" baseline="0" dirty="0" smtClean="0">
                <a:effectLst/>
              </a:rPr>
              <a:t>By </a:t>
            </a:r>
            <a:r>
              <a:rPr lang="en-US" sz="1400" b="1" i="0" u="none" strike="noStrike" baseline="0" dirty="0">
                <a:effectLst/>
              </a:rPr>
              <a:t>Source</a:t>
            </a:r>
            <a:r>
              <a:rPr lang="en-US" sz="1400" dirty="0"/>
              <a:t>, Barrels Per</a:t>
            </a:r>
            <a:r>
              <a:rPr lang="en-US" sz="1400" baseline="0" dirty="0"/>
              <a:t> Day</a:t>
            </a:r>
            <a:endParaRPr lang="en-US" sz="1400" dirty="0"/>
          </a:p>
        </c:rich>
      </c:tx>
      <c:layout/>
      <c:overlay val="0"/>
    </c:title>
    <c:autoTitleDeleted val="0"/>
    <c:plotArea>
      <c:layout/>
      <c:barChart>
        <c:barDir val="col"/>
        <c:grouping val="stacked"/>
        <c:varyColors val="0"/>
        <c:ser>
          <c:idx val="0"/>
          <c:order val="0"/>
          <c:tx>
            <c:v>Production</c:v>
          </c:tx>
          <c:invertIfNegative val="0"/>
          <c:cat>
            <c:numRef>
              <c:f>'stb0103'!$AO$10:$AO$71</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'stb0103'!$AH$10:$AH$71</c:f>
              <c:numCache>
                <c:formatCode>General</c:formatCode>
                <c:ptCount val="62"/>
                <c:pt idx="0">
                  <c:v>5046</c:v>
                </c:pt>
                <c:pt idx="1">
                  <c:v>5407</c:v>
                </c:pt>
                <c:pt idx="2">
                  <c:v>6158</c:v>
                </c:pt>
                <c:pt idx="3">
                  <c:v>6256</c:v>
                </c:pt>
                <c:pt idx="4">
                  <c:v>6458</c:v>
                </c:pt>
                <c:pt idx="5">
                  <c:v>6342</c:v>
                </c:pt>
                <c:pt idx="6">
                  <c:v>6807</c:v>
                </c:pt>
                <c:pt idx="7">
                  <c:v>7151</c:v>
                </c:pt>
                <c:pt idx="8">
                  <c:v>7170</c:v>
                </c:pt>
                <c:pt idx="9">
                  <c:v>6710</c:v>
                </c:pt>
                <c:pt idx="10">
                  <c:v>7054</c:v>
                </c:pt>
                <c:pt idx="11">
                  <c:v>7035</c:v>
                </c:pt>
                <c:pt idx="12">
                  <c:v>7183</c:v>
                </c:pt>
                <c:pt idx="13">
                  <c:v>7332</c:v>
                </c:pt>
                <c:pt idx="14">
                  <c:v>7542</c:v>
                </c:pt>
                <c:pt idx="15">
                  <c:v>7614</c:v>
                </c:pt>
                <c:pt idx="16">
                  <c:v>7804</c:v>
                </c:pt>
                <c:pt idx="17">
                  <c:v>8295</c:v>
                </c:pt>
                <c:pt idx="18">
                  <c:v>8810</c:v>
                </c:pt>
                <c:pt idx="19">
                  <c:v>9096</c:v>
                </c:pt>
                <c:pt idx="20">
                  <c:v>9238</c:v>
                </c:pt>
                <c:pt idx="21">
                  <c:v>9637</c:v>
                </c:pt>
                <c:pt idx="22">
                  <c:v>9463</c:v>
                </c:pt>
                <c:pt idx="23">
                  <c:v>9441</c:v>
                </c:pt>
                <c:pt idx="24">
                  <c:v>9208</c:v>
                </c:pt>
                <c:pt idx="25">
                  <c:v>8774</c:v>
                </c:pt>
                <c:pt idx="26">
                  <c:v>8375</c:v>
                </c:pt>
                <c:pt idx="27">
                  <c:v>8132</c:v>
                </c:pt>
                <c:pt idx="28">
                  <c:v>8245</c:v>
                </c:pt>
                <c:pt idx="29">
                  <c:v>8707</c:v>
                </c:pt>
                <c:pt idx="30">
                  <c:v>8552</c:v>
                </c:pt>
                <c:pt idx="31">
                  <c:v>8597</c:v>
                </c:pt>
                <c:pt idx="32">
                  <c:v>8572</c:v>
                </c:pt>
                <c:pt idx="33">
                  <c:v>8649</c:v>
                </c:pt>
                <c:pt idx="34">
                  <c:v>8688</c:v>
                </c:pt>
                <c:pt idx="35">
                  <c:v>8879</c:v>
                </c:pt>
                <c:pt idx="36">
                  <c:v>8971</c:v>
                </c:pt>
                <c:pt idx="37">
                  <c:v>8680</c:v>
                </c:pt>
                <c:pt idx="38">
                  <c:v>8349</c:v>
                </c:pt>
                <c:pt idx="39">
                  <c:v>8140</c:v>
                </c:pt>
                <c:pt idx="40">
                  <c:v>7613</c:v>
                </c:pt>
                <c:pt idx="41">
                  <c:v>7355</c:v>
                </c:pt>
                <c:pt idx="42">
                  <c:v>7417</c:v>
                </c:pt>
                <c:pt idx="43">
                  <c:v>7171</c:v>
                </c:pt>
                <c:pt idx="44">
                  <c:v>6847</c:v>
                </c:pt>
                <c:pt idx="45">
                  <c:v>6662</c:v>
                </c:pt>
                <c:pt idx="46">
                  <c:v>6560</c:v>
                </c:pt>
                <c:pt idx="47">
                  <c:v>6465</c:v>
                </c:pt>
                <c:pt idx="48">
                  <c:v>6452</c:v>
                </c:pt>
                <c:pt idx="49">
                  <c:v>6252</c:v>
                </c:pt>
                <c:pt idx="50">
                  <c:v>5881</c:v>
                </c:pt>
                <c:pt idx="51">
                  <c:v>5822</c:v>
                </c:pt>
                <c:pt idx="52">
                  <c:v>5801</c:v>
                </c:pt>
                <c:pt idx="53">
                  <c:v>5746</c:v>
                </c:pt>
                <c:pt idx="54">
                  <c:v>5681</c:v>
                </c:pt>
                <c:pt idx="55">
                  <c:v>5419</c:v>
                </c:pt>
                <c:pt idx="56">
                  <c:v>5178</c:v>
                </c:pt>
                <c:pt idx="57">
                  <c:v>5102</c:v>
                </c:pt>
                <c:pt idx="58">
                  <c:v>5064</c:v>
                </c:pt>
                <c:pt idx="59">
                  <c:v>4950</c:v>
                </c:pt>
                <c:pt idx="60">
                  <c:v>5361</c:v>
                </c:pt>
                <c:pt idx="61" formatCode="#,##0">
                  <c:v>5470</c:v>
                </c:pt>
              </c:numCache>
            </c:numRef>
          </c:val>
        </c:ser>
        <c:ser>
          <c:idx val="1"/>
          <c:order val="1"/>
          <c:tx>
            <c:v>Imports</c:v>
          </c:tx>
          <c:invertIfNegative val="0"/>
          <c:cat>
            <c:numRef>
              <c:f>'stb0103'!$AO$10:$AO$71</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'stb0103'!$AI$10:$AI$71</c:f>
              <c:numCache>
                <c:formatCode>General</c:formatCode>
                <c:ptCount val="62"/>
                <c:pt idx="0">
                  <c:v>674.23051487954649</c:v>
                </c:pt>
                <c:pt idx="1">
                  <c:v>891.02314596126598</c:v>
                </c:pt>
                <c:pt idx="2">
                  <c:v>884.4019839395371</c:v>
                </c:pt>
                <c:pt idx="3">
                  <c:v>998.72649976381672</c:v>
                </c:pt>
                <c:pt idx="4">
                  <c:v>1079.2739726027398</c:v>
                </c:pt>
                <c:pt idx="5">
                  <c:v>1097.5975436939066</c:v>
                </c:pt>
                <c:pt idx="6">
                  <c:v>1299.7189418989135</c:v>
                </c:pt>
                <c:pt idx="7">
                  <c:v>1495.5965989607935</c:v>
                </c:pt>
                <c:pt idx="8">
                  <c:v>1634.8696268304204</c:v>
                </c:pt>
                <c:pt idx="9">
                  <c:v>1756.7812942843648</c:v>
                </c:pt>
                <c:pt idx="10">
                  <c:v>1847.0047236655644</c:v>
                </c:pt>
                <c:pt idx="11">
                  <c:v>1888.8493150684931</c:v>
                </c:pt>
                <c:pt idx="12">
                  <c:v>1980.2971185640056</c:v>
                </c:pt>
                <c:pt idx="13">
                  <c:v>2154.7812942843648</c:v>
                </c:pt>
                <c:pt idx="14">
                  <c:v>2196.5777042985355</c:v>
                </c:pt>
                <c:pt idx="15">
                  <c:v>2342.333490788852</c:v>
                </c:pt>
                <c:pt idx="16">
                  <c:v>2551.7076051015588</c:v>
                </c:pt>
                <c:pt idx="17">
                  <c:v>2658.8686820973076</c:v>
                </c:pt>
                <c:pt idx="18">
                  <c:v>2624.0410958904108</c:v>
                </c:pt>
                <c:pt idx="19">
                  <c:v>2934.6348606518659</c:v>
                </c:pt>
                <c:pt idx="20">
                  <c:v>3260.7416154936232</c:v>
                </c:pt>
                <c:pt idx="21">
                  <c:v>3528.4109589041095</c:v>
                </c:pt>
                <c:pt idx="22">
                  <c:v>4034.0694378837979</c:v>
                </c:pt>
                <c:pt idx="23">
                  <c:v>4864.6882380727448</c:v>
                </c:pt>
                <c:pt idx="24">
                  <c:v>6025</c:v>
                </c:pt>
                <c:pt idx="25">
                  <c:v>5892</c:v>
                </c:pt>
                <c:pt idx="26">
                  <c:v>5846</c:v>
                </c:pt>
                <c:pt idx="27">
                  <c:v>7090</c:v>
                </c:pt>
                <c:pt idx="28">
                  <c:v>8565</c:v>
                </c:pt>
                <c:pt idx="29">
                  <c:v>8002</c:v>
                </c:pt>
                <c:pt idx="30">
                  <c:v>7985</c:v>
                </c:pt>
                <c:pt idx="31">
                  <c:v>6365</c:v>
                </c:pt>
                <c:pt idx="32">
                  <c:v>5401</c:v>
                </c:pt>
                <c:pt idx="33">
                  <c:v>4298</c:v>
                </c:pt>
                <c:pt idx="34">
                  <c:v>4312</c:v>
                </c:pt>
                <c:pt idx="35">
                  <c:v>4715</c:v>
                </c:pt>
                <c:pt idx="36">
                  <c:v>4286</c:v>
                </c:pt>
                <c:pt idx="37">
                  <c:v>5439</c:v>
                </c:pt>
                <c:pt idx="38">
                  <c:v>5914</c:v>
                </c:pt>
                <c:pt idx="39">
                  <c:v>6587</c:v>
                </c:pt>
                <c:pt idx="40">
                  <c:v>7202</c:v>
                </c:pt>
                <c:pt idx="41">
                  <c:v>7161</c:v>
                </c:pt>
                <c:pt idx="42">
                  <c:v>6626</c:v>
                </c:pt>
                <c:pt idx="43">
                  <c:v>6938</c:v>
                </c:pt>
                <c:pt idx="44">
                  <c:v>7618</c:v>
                </c:pt>
                <c:pt idx="45">
                  <c:v>8054</c:v>
                </c:pt>
                <c:pt idx="46">
                  <c:v>7886</c:v>
                </c:pt>
                <c:pt idx="47">
                  <c:v>8498</c:v>
                </c:pt>
                <c:pt idx="48">
                  <c:v>9158</c:v>
                </c:pt>
                <c:pt idx="49">
                  <c:v>9764</c:v>
                </c:pt>
                <c:pt idx="50">
                  <c:v>9912</c:v>
                </c:pt>
                <c:pt idx="51">
                  <c:v>10419</c:v>
                </c:pt>
                <c:pt idx="52">
                  <c:v>10900</c:v>
                </c:pt>
                <c:pt idx="53">
                  <c:v>10546</c:v>
                </c:pt>
                <c:pt idx="54">
                  <c:v>11238</c:v>
                </c:pt>
                <c:pt idx="55">
                  <c:v>12097</c:v>
                </c:pt>
                <c:pt idx="56">
                  <c:v>12549</c:v>
                </c:pt>
                <c:pt idx="57">
                  <c:v>12390</c:v>
                </c:pt>
                <c:pt idx="58">
                  <c:v>12036</c:v>
                </c:pt>
                <c:pt idx="59">
                  <c:v>11114</c:v>
                </c:pt>
                <c:pt idx="60">
                  <c:v>9667</c:v>
                </c:pt>
                <c:pt idx="61">
                  <c:v>9441</c:v>
                </c:pt>
              </c:numCache>
            </c:numRef>
          </c:val>
        </c:ser>
        <c:ser>
          <c:idx val="2"/>
          <c:order val="2"/>
          <c:tx>
            <c:v>Residual</c:v>
          </c:tx>
          <c:spPr>
            <a:solidFill>
              <a:srgbClr val="00B0F0"/>
            </a:solidFill>
          </c:spPr>
          <c:invertIfNegative val="0"/>
          <c:cat>
            <c:numRef>
              <c:f>'stb0103'!$AO$10:$AO$71</c:f>
              <c:numCache>
                <c:formatCode>General</c:formatCode>
                <c:ptCount val="62"/>
                <c:pt idx="0">
                  <c:v>1949</c:v>
                </c:pt>
                <c:pt idx="1">
                  <c:v>1950</c:v>
                </c:pt>
                <c:pt idx="2">
                  <c:v>1951</c:v>
                </c:pt>
                <c:pt idx="3">
                  <c:v>1952</c:v>
                </c:pt>
                <c:pt idx="4">
                  <c:v>1953</c:v>
                </c:pt>
                <c:pt idx="5">
                  <c:v>1954</c:v>
                </c:pt>
                <c:pt idx="6">
                  <c:v>1955</c:v>
                </c:pt>
                <c:pt idx="7">
                  <c:v>1956</c:v>
                </c:pt>
                <c:pt idx="8">
                  <c:v>1957</c:v>
                </c:pt>
                <c:pt idx="9">
                  <c:v>1958</c:v>
                </c:pt>
                <c:pt idx="10">
                  <c:v>1959</c:v>
                </c:pt>
                <c:pt idx="11">
                  <c:v>1960</c:v>
                </c:pt>
                <c:pt idx="12">
                  <c:v>1961</c:v>
                </c:pt>
                <c:pt idx="13">
                  <c:v>1962</c:v>
                </c:pt>
                <c:pt idx="14">
                  <c:v>1963</c:v>
                </c:pt>
                <c:pt idx="15">
                  <c:v>1964</c:v>
                </c:pt>
                <c:pt idx="16">
                  <c:v>1965</c:v>
                </c:pt>
                <c:pt idx="17">
                  <c:v>1966</c:v>
                </c:pt>
                <c:pt idx="18">
                  <c:v>1967</c:v>
                </c:pt>
                <c:pt idx="19">
                  <c:v>1968</c:v>
                </c:pt>
                <c:pt idx="20">
                  <c:v>1969</c:v>
                </c:pt>
                <c:pt idx="21">
                  <c:v>1970</c:v>
                </c:pt>
                <c:pt idx="22">
                  <c:v>1971</c:v>
                </c:pt>
                <c:pt idx="23">
                  <c:v>1972</c:v>
                </c:pt>
                <c:pt idx="24">
                  <c:v>1973</c:v>
                </c:pt>
                <c:pt idx="25">
                  <c:v>1974</c:v>
                </c:pt>
                <c:pt idx="26">
                  <c:v>1975</c:v>
                </c:pt>
                <c:pt idx="27">
                  <c:v>1976</c:v>
                </c:pt>
                <c:pt idx="28">
                  <c:v>1977</c:v>
                </c:pt>
                <c:pt idx="29">
                  <c:v>1978</c:v>
                </c:pt>
                <c:pt idx="30">
                  <c:v>1979</c:v>
                </c:pt>
                <c:pt idx="31">
                  <c:v>1980</c:v>
                </c:pt>
                <c:pt idx="32">
                  <c:v>1981</c:v>
                </c:pt>
                <c:pt idx="33">
                  <c:v>1982</c:v>
                </c:pt>
                <c:pt idx="34">
                  <c:v>1983</c:v>
                </c:pt>
                <c:pt idx="35">
                  <c:v>1984</c:v>
                </c:pt>
                <c:pt idx="36">
                  <c:v>1985</c:v>
                </c:pt>
                <c:pt idx="37">
                  <c:v>1986</c:v>
                </c:pt>
                <c:pt idx="38">
                  <c:v>1987</c:v>
                </c:pt>
                <c:pt idx="39">
                  <c:v>1988</c:v>
                </c:pt>
                <c:pt idx="40">
                  <c:v>1989</c:v>
                </c:pt>
                <c:pt idx="41">
                  <c:v>1990</c:v>
                </c:pt>
                <c:pt idx="42">
                  <c:v>1991</c:v>
                </c:pt>
                <c:pt idx="43">
                  <c:v>1992</c:v>
                </c:pt>
                <c:pt idx="44">
                  <c:v>1993</c:v>
                </c:pt>
                <c:pt idx="45">
                  <c:v>1994</c:v>
                </c:pt>
                <c:pt idx="46">
                  <c:v>1995</c:v>
                </c:pt>
                <c:pt idx="47">
                  <c:v>1996</c:v>
                </c:pt>
                <c:pt idx="48">
                  <c:v>1997</c:v>
                </c:pt>
                <c:pt idx="49">
                  <c:v>1998</c:v>
                </c:pt>
                <c:pt idx="50">
                  <c:v>1999</c:v>
                </c:pt>
                <c:pt idx="51">
                  <c:v>2000</c:v>
                </c:pt>
                <c:pt idx="52">
                  <c:v>2001</c:v>
                </c:pt>
                <c:pt idx="53">
                  <c:v>2002</c:v>
                </c:pt>
                <c:pt idx="54">
                  <c:v>2003</c:v>
                </c:pt>
                <c:pt idx="55">
                  <c:v>2004</c:v>
                </c:pt>
                <c:pt idx="56">
                  <c:v>2005</c:v>
                </c:pt>
                <c:pt idx="57">
                  <c:v>2006</c:v>
                </c:pt>
                <c:pt idx="58">
                  <c:v>2007</c:v>
                </c:pt>
                <c:pt idx="59">
                  <c:v>2008</c:v>
                </c:pt>
                <c:pt idx="60">
                  <c:v>2009</c:v>
                </c:pt>
                <c:pt idx="61">
                  <c:v>2010</c:v>
                </c:pt>
              </c:numCache>
            </c:numRef>
          </c:cat>
          <c:val>
            <c:numRef>
              <c:f>'stb0103'!$AJ$10:$AJ$71</c:f>
              <c:numCache>
                <c:formatCode>General</c:formatCode>
                <c:ptCount val="62"/>
                <c:pt idx="0">
                  <c:v>-107.23004251299062</c:v>
                </c:pt>
                <c:pt idx="1">
                  <c:v>-8.2338214454421177</c:v>
                </c:pt>
                <c:pt idx="2">
                  <c:v>-227.07699574870094</c:v>
                </c:pt>
                <c:pt idx="3">
                  <c:v>-190.16249409541797</c:v>
                </c:pt>
                <c:pt idx="4">
                  <c:v>-189.22059518186052</c:v>
                </c:pt>
                <c:pt idx="5">
                  <c:v>42.299480396788567</c:v>
                </c:pt>
                <c:pt idx="6">
                  <c:v>43.944733112895847</c:v>
                </c:pt>
                <c:pt idx="7">
                  <c:v>-173.53424657534197</c:v>
                </c:pt>
                <c:pt idx="8">
                  <c:v>-334.54983467170678</c:v>
                </c:pt>
                <c:pt idx="9">
                  <c:v>284.72413793103442</c:v>
                </c:pt>
                <c:pt idx="10">
                  <c:v>226.36891828058651</c:v>
                </c:pt>
                <c:pt idx="11">
                  <c:v>485.32876712328653</c:v>
                </c:pt>
                <c:pt idx="12">
                  <c:v>386.247992442135</c:v>
                </c:pt>
                <c:pt idx="13">
                  <c:v>456.05337742087795</c:v>
                </c:pt>
                <c:pt idx="14">
                  <c:v>512.16769012753866</c:v>
                </c:pt>
                <c:pt idx="15">
                  <c:v>578.03448275861956</c:v>
                </c:pt>
                <c:pt idx="16">
                  <c:v>624.77420878601697</c:v>
                </c:pt>
                <c:pt idx="17">
                  <c:v>572.12234293812071</c:v>
                </c:pt>
                <c:pt idx="18">
                  <c:v>509.11478507321772</c:v>
                </c:pt>
                <c:pt idx="19">
                  <c:v>713.55361360415736</c:v>
                </c:pt>
                <c:pt idx="20">
                  <c:v>887.34057628719893</c:v>
                </c:pt>
                <c:pt idx="21">
                  <c:v>779.17808219178187</c:v>
                </c:pt>
                <c:pt idx="22">
                  <c:v>939.06188001889495</c:v>
                </c:pt>
                <c:pt idx="23">
                  <c:v>1257.248937175249</c:v>
                </c:pt>
                <c:pt idx="24">
                  <c:v>2075</c:v>
                </c:pt>
                <c:pt idx="25">
                  <c:v>1987</c:v>
                </c:pt>
                <c:pt idx="26">
                  <c:v>2101</c:v>
                </c:pt>
                <c:pt idx="27">
                  <c:v>2239</c:v>
                </c:pt>
                <c:pt idx="28">
                  <c:v>1621</c:v>
                </c:pt>
                <c:pt idx="29">
                  <c:v>2138</c:v>
                </c:pt>
                <c:pt idx="30">
                  <c:v>1976</c:v>
                </c:pt>
                <c:pt idx="31">
                  <c:v>2094</c:v>
                </c:pt>
                <c:pt idx="32">
                  <c:v>2085</c:v>
                </c:pt>
                <c:pt idx="33">
                  <c:v>2349</c:v>
                </c:pt>
                <c:pt idx="34">
                  <c:v>2231</c:v>
                </c:pt>
                <c:pt idx="35">
                  <c:v>2132</c:v>
                </c:pt>
                <c:pt idx="36">
                  <c:v>2469</c:v>
                </c:pt>
                <c:pt idx="37">
                  <c:v>2162</c:v>
                </c:pt>
                <c:pt idx="38">
                  <c:v>2402</c:v>
                </c:pt>
                <c:pt idx="39">
                  <c:v>2556</c:v>
                </c:pt>
                <c:pt idx="40">
                  <c:v>2510</c:v>
                </c:pt>
                <c:pt idx="41">
                  <c:v>2472</c:v>
                </c:pt>
                <c:pt idx="42">
                  <c:v>2671</c:v>
                </c:pt>
                <c:pt idx="43">
                  <c:v>2924</c:v>
                </c:pt>
                <c:pt idx="44">
                  <c:v>2772</c:v>
                </c:pt>
                <c:pt idx="45">
                  <c:v>3002</c:v>
                </c:pt>
                <c:pt idx="46">
                  <c:v>3279</c:v>
                </c:pt>
                <c:pt idx="47">
                  <c:v>3346</c:v>
                </c:pt>
                <c:pt idx="48">
                  <c:v>3010</c:v>
                </c:pt>
                <c:pt idx="49">
                  <c:v>2901</c:v>
                </c:pt>
                <c:pt idx="50">
                  <c:v>3726</c:v>
                </c:pt>
                <c:pt idx="51">
                  <c:v>3460</c:v>
                </c:pt>
                <c:pt idx="52">
                  <c:v>2948</c:v>
                </c:pt>
                <c:pt idx="53">
                  <c:v>3469</c:v>
                </c:pt>
                <c:pt idx="54">
                  <c:v>3115</c:v>
                </c:pt>
                <c:pt idx="55">
                  <c:v>3215</c:v>
                </c:pt>
                <c:pt idx="56">
                  <c:v>3075</c:v>
                </c:pt>
                <c:pt idx="57">
                  <c:v>3195</c:v>
                </c:pt>
                <c:pt idx="58">
                  <c:v>3580</c:v>
                </c:pt>
                <c:pt idx="59">
                  <c:v>3434</c:v>
                </c:pt>
                <c:pt idx="60">
                  <c:v>3743</c:v>
                </c:pt>
                <c:pt idx="61" formatCode="#,##0">
                  <c:v>4269</c:v>
                </c:pt>
              </c:numCache>
            </c:numRef>
          </c:val>
        </c:ser>
        <c:dLbls>
          <c:showLegendKey val="0"/>
          <c:showVal val="0"/>
          <c:showCatName val="0"/>
          <c:showSerName val="0"/>
          <c:showPercent val="0"/>
          <c:showBubbleSize val="0"/>
        </c:dLbls>
        <c:gapWidth val="32"/>
        <c:overlap val="100"/>
        <c:axId val="77001856"/>
        <c:axId val="77003392"/>
      </c:barChart>
      <c:catAx>
        <c:axId val="77001856"/>
        <c:scaling>
          <c:orientation val="minMax"/>
        </c:scaling>
        <c:delete val="0"/>
        <c:axPos val="b"/>
        <c:numFmt formatCode="General" sourceLinked="1"/>
        <c:majorTickMark val="out"/>
        <c:minorTickMark val="none"/>
        <c:tickLblPos val="nextTo"/>
        <c:crossAx val="77003392"/>
        <c:crosses val="autoZero"/>
        <c:auto val="1"/>
        <c:lblAlgn val="ctr"/>
        <c:lblOffset val="100"/>
        <c:noMultiLvlLbl val="0"/>
      </c:catAx>
      <c:valAx>
        <c:axId val="77003392"/>
        <c:scaling>
          <c:orientation val="minMax"/>
          <c:max val="21000"/>
          <c:min val="0"/>
        </c:scaling>
        <c:delete val="0"/>
        <c:axPos val="l"/>
        <c:majorGridlines/>
        <c:title>
          <c:tx>
            <c:rich>
              <a:bodyPr rot="-5400000" vert="horz"/>
              <a:lstStyle/>
              <a:p>
                <a:pPr>
                  <a:defRPr/>
                </a:pPr>
                <a:r>
                  <a:rPr lang="en-US"/>
                  <a:t>Oil Consumption</a:t>
                </a:r>
                <a:r>
                  <a:rPr lang="en-US" baseline="0"/>
                  <a:t> </a:t>
                </a:r>
                <a:r>
                  <a:rPr lang="en-US"/>
                  <a:t>(kbpd)</a:t>
                </a:r>
              </a:p>
            </c:rich>
          </c:tx>
          <c:layout/>
          <c:overlay val="0"/>
        </c:title>
        <c:numFmt formatCode="#,##0" sourceLinked="0"/>
        <c:majorTickMark val="out"/>
        <c:minorTickMark val="none"/>
        <c:tickLblPos val="nextTo"/>
        <c:crossAx val="77001856"/>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800"/>
            </a:pPr>
            <a:r>
              <a:rPr lang="en-US" sz="1800" dirty="0"/>
              <a:t>Breakdown of Worldwide</a:t>
            </a:r>
            <a:r>
              <a:rPr lang="en-US" sz="1800" baseline="0" dirty="0"/>
              <a:t> </a:t>
            </a:r>
            <a:r>
              <a:rPr lang="en-US" sz="1800" dirty="0"/>
              <a:t>Oil </a:t>
            </a:r>
            <a:r>
              <a:rPr lang="en-US" sz="1800" dirty="0" smtClean="0"/>
              <a:t>Production By Type, 1980-2010</a:t>
            </a:r>
            <a:endParaRPr lang="en-US" sz="1800" dirty="0"/>
          </a:p>
        </c:rich>
      </c:tx>
      <c:layout/>
      <c:overlay val="0"/>
    </c:title>
    <c:autoTitleDeleted val="0"/>
    <c:plotArea>
      <c:layout/>
      <c:barChart>
        <c:barDir val="col"/>
        <c:grouping val="stacked"/>
        <c:varyColors val="0"/>
        <c:ser>
          <c:idx val="0"/>
          <c:order val="0"/>
          <c:tx>
            <c:v>Crude Oil</c:v>
          </c:tx>
          <c:invertIfNegative val="0"/>
          <c:cat>
            <c:numRef>
              <c:f>Sheet1!$B$3:$B$33</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Sheet1!$C$3:$C$33</c:f>
              <c:numCache>
                <c:formatCode>General</c:formatCode>
                <c:ptCount val="31"/>
                <c:pt idx="0">
                  <c:v>59557.563000000002</c:v>
                </c:pt>
                <c:pt idx="1">
                  <c:v>56049.866999999998</c:v>
                </c:pt>
                <c:pt idx="2">
                  <c:v>53453.599999999999</c:v>
                </c:pt>
                <c:pt idx="3">
                  <c:v>53256.591</c:v>
                </c:pt>
                <c:pt idx="4">
                  <c:v>54498.938999999998</c:v>
                </c:pt>
                <c:pt idx="5">
                  <c:v>53966.190999999999</c:v>
                </c:pt>
                <c:pt idx="6">
                  <c:v>56198.612000000001</c:v>
                </c:pt>
                <c:pt idx="7">
                  <c:v>56626.745719999999</c:v>
                </c:pt>
                <c:pt idx="8">
                  <c:v>58691.855000000003</c:v>
                </c:pt>
                <c:pt idx="9">
                  <c:v>59791.245999999999</c:v>
                </c:pt>
                <c:pt idx="10">
                  <c:v>60491.682000000001</c:v>
                </c:pt>
                <c:pt idx="11">
                  <c:v>60187.627999999997</c:v>
                </c:pt>
                <c:pt idx="12">
                  <c:v>60115.093999999997</c:v>
                </c:pt>
                <c:pt idx="13">
                  <c:v>60167.929660000002</c:v>
                </c:pt>
                <c:pt idx="14">
                  <c:v>61199.469169999997</c:v>
                </c:pt>
                <c:pt idx="15">
                  <c:v>62478.675069999998</c:v>
                </c:pt>
                <c:pt idx="16">
                  <c:v>63840.611570000001</c:v>
                </c:pt>
                <c:pt idx="17">
                  <c:v>65825.114390000002</c:v>
                </c:pt>
                <c:pt idx="18">
                  <c:v>67054.643979999993</c:v>
                </c:pt>
                <c:pt idx="19">
                  <c:v>66014.883799999996</c:v>
                </c:pt>
                <c:pt idx="20">
                  <c:v>68584.28125</c:v>
                </c:pt>
                <c:pt idx="21">
                  <c:v>68185.758379999999</c:v>
                </c:pt>
                <c:pt idx="22">
                  <c:v>67241.644100000005</c:v>
                </c:pt>
                <c:pt idx="23">
                  <c:v>69518.100269999995</c:v>
                </c:pt>
                <c:pt idx="24">
                  <c:v>72563.924929999994</c:v>
                </c:pt>
                <c:pt idx="25">
                  <c:v>73801.991009999998</c:v>
                </c:pt>
                <c:pt idx="26">
                  <c:v>73427.90148</c:v>
                </c:pt>
                <c:pt idx="27">
                  <c:v>72985.230590000006</c:v>
                </c:pt>
                <c:pt idx="28">
                  <c:v>73717.363500000007</c:v>
                </c:pt>
                <c:pt idx="29">
                  <c:v>72281.593680000005</c:v>
                </c:pt>
                <c:pt idx="30">
                  <c:v>74051.893609999999</c:v>
                </c:pt>
              </c:numCache>
            </c:numRef>
          </c:val>
        </c:ser>
        <c:ser>
          <c:idx val="1"/>
          <c:order val="1"/>
          <c:tx>
            <c:v>NGLs</c:v>
          </c:tx>
          <c:invertIfNegative val="0"/>
          <c:cat>
            <c:numRef>
              <c:f>Sheet1!$B$3:$B$33</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Sheet1!$D$3:$D$33</c:f>
              <c:numCache>
                <c:formatCode>General</c:formatCode>
                <c:ptCount val="31"/>
                <c:pt idx="0">
                  <c:v>3446.2217500000002</c:v>
                </c:pt>
                <c:pt idx="1">
                  <c:v>3631.05</c:v>
                </c:pt>
                <c:pt idx="2">
                  <c:v>3631.893</c:v>
                </c:pt>
                <c:pt idx="3">
                  <c:v>3643.4830000000002</c:v>
                </c:pt>
                <c:pt idx="4">
                  <c:v>3878.1030000000001</c:v>
                </c:pt>
                <c:pt idx="5">
                  <c:v>3948.0909999999999</c:v>
                </c:pt>
                <c:pt idx="6">
                  <c:v>4163.0129999999999</c:v>
                </c:pt>
                <c:pt idx="7">
                  <c:v>4294.6769000000004</c:v>
                </c:pt>
                <c:pt idx="8">
                  <c:v>4488.7839999999997</c:v>
                </c:pt>
                <c:pt idx="9">
                  <c:v>4512.8159999999998</c:v>
                </c:pt>
                <c:pt idx="10">
                  <c:v>4640.4409999999998</c:v>
                </c:pt>
                <c:pt idx="11">
                  <c:v>4817.558</c:v>
                </c:pt>
                <c:pt idx="12">
                  <c:v>4847.5207</c:v>
                </c:pt>
                <c:pt idx="13">
                  <c:v>5056.8874699999997</c:v>
                </c:pt>
                <c:pt idx="14">
                  <c:v>5366.7897700000003</c:v>
                </c:pt>
                <c:pt idx="15">
                  <c:v>5561.6382199999998</c:v>
                </c:pt>
                <c:pt idx="16">
                  <c:v>5686.7159700000002</c:v>
                </c:pt>
                <c:pt idx="17">
                  <c:v>5834.4564</c:v>
                </c:pt>
                <c:pt idx="18">
                  <c:v>5975.0499</c:v>
                </c:pt>
                <c:pt idx="19">
                  <c:v>6151.88832</c:v>
                </c:pt>
                <c:pt idx="20">
                  <c:v>6370.3977299999997</c:v>
                </c:pt>
                <c:pt idx="21">
                  <c:v>6672.35124</c:v>
                </c:pt>
                <c:pt idx="22">
                  <c:v>6786.2781400000003</c:v>
                </c:pt>
                <c:pt idx="23">
                  <c:v>7046.2976600000002</c:v>
                </c:pt>
                <c:pt idx="24">
                  <c:v>7289.3775999999998</c:v>
                </c:pt>
                <c:pt idx="25">
                  <c:v>7572.46792</c:v>
                </c:pt>
                <c:pt idx="26">
                  <c:v>7905.8103199999996</c:v>
                </c:pt>
                <c:pt idx="27">
                  <c:v>8063.5427499999996</c:v>
                </c:pt>
                <c:pt idx="28">
                  <c:v>7975.7365200000004</c:v>
                </c:pt>
                <c:pt idx="29">
                  <c:v>8165.5792499999998</c:v>
                </c:pt>
                <c:pt idx="30">
                  <c:v>8452.7574499999992</c:v>
                </c:pt>
              </c:numCache>
            </c:numRef>
          </c:val>
        </c:ser>
        <c:ser>
          <c:idx val="2"/>
          <c:order val="2"/>
          <c:tx>
            <c:v>Other</c:v>
          </c:tx>
          <c:spPr>
            <a:solidFill>
              <a:srgbClr val="92D050"/>
            </a:solidFill>
          </c:spPr>
          <c:invertIfNegative val="0"/>
          <c:cat>
            <c:numRef>
              <c:f>Sheet1!$B$3:$B$33</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Sheet1!$E$3:$E$33</c:f>
              <c:numCache>
                <c:formatCode>General</c:formatCode>
                <c:ptCount val="31"/>
                <c:pt idx="0">
                  <c:v>64.5</c:v>
                </c:pt>
                <c:pt idx="1">
                  <c:v>77.7</c:v>
                </c:pt>
                <c:pt idx="2">
                  <c:v>115.8</c:v>
                </c:pt>
                <c:pt idx="3">
                  <c:v>163.4</c:v>
                </c:pt>
                <c:pt idx="4">
                  <c:v>227.9</c:v>
                </c:pt>
                <c:pt idx="5">
                  <c:v>244.8</c:v>
                </c:pt>
                <c:pt idx="6">
                  <c:v>228.2</c:v>
                </c:pt>
                <c:pt idx="7">
                  <c:v>251.6</c:v>
                </c:pt>
                <c:pt idx="8">
                  <c:v>256.5</c:v>
                </c:pt>
                <c:pt idx="9">
                  <c:v>260.8</c:v>
                </c:pt>
                <c:pt idx="10">
                  <c:v>255.1669</c:v>
                </c:pt>
                <c:pt idx="11">
                  <c:v>279.36559</c:v>
                </c:pt>
                <c:pt idx="12">
                  <c:v>268.50743</c:v>
                </c:pt>
                <c:pt idx="13">
                  <c:v>272.38733999999999</c:v>
                </c:pt>
                <c:pt idx="14">
                  <c:v>718.84726999999998</c:v>
                </c:pt>
                <c:pt idx="15">
                  <c:v>810.68312000000003</c:v>
                </c:pt>
                <c:pt idx="16">
                  <c:v>850.17435</c:v>
                </c:pt>
                <c:pt idx="17">
                  <c:v>925.22405000000003</c:v>
                </c:pt>
                <c:pt idx="18">
                  <c:v>965.90602999999999</c:v>
                </c:pt>
                <c:pt idx="19">
                  <c:v>973.46247000000005</c:v>
                </c:pt>
                <c:pt idx="20">
                  <c:v>974.94105000000002</c:v>
                </c:pt>
                <c:pt idx="21">
                  <c:v>992.55268999999998</c:v>
                </c:pt>
                <c:pt idx="22">
                  <c:v>1061.7068200000001</c:v>
                </c:pt>
                <c:pt idx="23">
                  <c:v>1051.7900199999999</c:v>
                </c:pt>
                <c:pt idx="24">
                  <c:v>1116.77421</c:v>
                </c:pt>
                <c:pt idx="25">
                  <c:v>1127.6228100000001</c:v>
                </c:pt>
                <c:pt idx="26">
                  <c:v>1225.8466900000001</c:v>
                </c:pt>
                <c:pt idx="27">
                  <c:v>1394.0591400000001</c:v>
                </c:pt>
                <c:pt idx="28">
                  <c:v>1729.4164000000001</c:v>
                </c:pt>
                <c:pt idx="29">
                  <c:v>1831.4414099999999</c:v>
                </c:pt>
                <c:pt idx="30">
                  <c:v>2059.81342</c:v>
                </c:pt>
              </c:numCache>
            </c:numRef>
          </c:val>
        </c:ser>
        <c:ser>
          <c:idx val="3"/>
          <c:order val="3"/>
          <c:tx>
            <c:v>Refinery Gain</c:v>
          </c:tx>
          <c:invertIfNegative val="0"/>
          <c:cat>
            <c:numRef>
              <c:f>Sheet1!$B$3:$B$33</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Sheet1!$F$3:$F$33</c:f>
              <c:numCache>
                <c:formatCode>General</c:formatCode>
                <c:ptCount val="31"/>
                <c:pt idx="0">
                  <c:v>894.83169999999996</c:v>
                </c:pt>
                <c:pt idx="1">
                  <c:v>816.12172999999996</c:v>
                </c:pt>
                <c:pt idx="2">
                  <c:v>855.24761999999998</c:v>
                </c:pt>
                <c:pt idx="3">
                  <c:v>803.81604000000004</c:v>
                </c:pt>
                <c:pt idx="4">
                  <c:v>948.81322999999998</c:v>
                </c:pt>
                <c:pt idx="5">
                  <c:v>969.06026999999995</c:v>
                </c:pt>
                <c:pt idx="6">
                  <c:v>764.10641999999996</c:v>
                </c:pt>
                <c:pt idx="7">
                  <c:v>840.84792000000004</c:v>
                </c:pt>
                <c:pt idx="8">
                  <c:v>895.43474000000003</c:v>
                </c:pt>
                <c:pt idx="9">
                  <c:v>883.73284999999998</c:v>
                </c:pt>
                <c:pt idx="10">
                  <c:v>952.57569000000001</c:v>
                </c:pt>
                <c:pt idx="11">
                  <c:v>1022.78229</c:v>
                </c:pt>
                <c:pt idx="12">
                  <c:v>1143.8307299999999</c:v>
                </c:pt>
                <c:pt idx="13">
                  <c:v>1236.9278300000001</c:v>
                </c:pt>
                <c:pt idx="14">
                  <c:v>1304.7960700000001</c:v>
                </c:pt>
                <c:pt idx="15">
                  <c:v>1422.69532</c:v>
                </c:pt>
                <c:pt idx="16">
                  <c:v>1541.17019</c:v>
                </c:pt>
                <c:pt idx="17">
                  <c:v>1574.57</c:v>
                </c:pt>
                <c:pt idx="18">
                  <c:v>1660.6541099999999</c:v>
                </c:pt>
                <c:pt idx="19">
                  <c:v>1718.79143</c:v>
                </c:pt>
                <c:pt idx="20">
                  <c:v>1843.9262900000001</c:v>
                </c:pt>
                <c:pt idx="21">
                  <c:v>1838.50308</c:v>
                </c:pt>
                <c:pt idx="22">
                  <c:v>1908.8171299999999</c:v>
                </c:pt>
                <c:pt idx="23">
                  <c:v>1986.4669799999999</c:v>
                </c:pt>
                <c:pt idx="24">
                  <c:v>2138.8963399999998</c:v>
                </c:pt>
                <c:pt idx="25">
                  <c:v>2101.1609699999999</c:v>
                </c:pt>
                <c:pt idx="26">
                  <c:v>2115.4996000000001</c:v>
                </c:pt>
                <c:pt idx="27">
                  <c:v>2149.04268</c:v>
                </c:pt>
                <c:pt idx="28">
                  <c:v>2154.73965</c:v>
                </c:pt>
                <c:pt idx="29">
                  <c:v>2140.4078599999998</c:v>
                </c:pt>
                <c:pt idx="30">
                  <c:v>2225.8845299999998</c:v>
                </c:pt>
              </c:numCache>
            </c:numRef>
          </c:val>
        </c:ser>
        <c:dLbls>
          <c:showLegendKey val="0"/>
          <c:showVal val="0"/>
          <c:showCatName val="0"/>
          <c:showSerName val="0"/>
          <c:showPercent val="0"/>
          <c:showBubbleSize val="0"/>
        </c:dLbls>
        <c:gapWidth val="20"/>
        <c:overlap val="100"/>
        <c:axId val="114540544"/>
        <c:axId val="114542080"/>
      </c:barChart>
      <c:catAx>
        <c:axId val="114540544"/>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14542080"/>
        <c:crosses val="autoZero"/>
        <c:auto val="1"/>
        <c:lblAlgn val="ctr"/>
        <c:lblOffset val="100"/>
        <c:noMultiLvlLbl val="0"/>
      </c:catAx>
      <c:valAx>
        <c:axId val="114542080"/>
        <c:scaling>
          <c:orientation val="minMax"/>
        </c:scaling>
        <c:delete val="0"/>
        <c:axPos val="l"/>
        <c:majorGridlines/>
        <c:title>
          <c:tx>
            <c:rich>
              <a:bodyPr rot="-5400000" vert="horz"/>
              <a:lstStyle/>
              <a:p>
                <a:pPr>
                  <a:defRPr/>
                </a:pPr>
                <a:r>
                  <a:rPr lang="en-US"/>
                  <a:t>Production (kbpd)</a:t>
                </a:r>
              </a:p>
            </c:rich>
          </c:tx>
          <c:layout/>
          <c:overlay val="0"/>
        </c:title>
        <c:numFmt formatCode="#,##0" sourceLinked="0"/>
        <c:majorTickMark val="out"/>
        <c:minorTickMark val="none"/>
        <c:tickLblPos val="nextTo"/>
        <c:crossAx val="114540544"/>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600" dirty="0" smtClean="0"/>
              <a:t>Cumulative Oil Recovered</a:t>
            </a:r>
            <a:r>
              <a:rPr lang="en-US" sz="1600" baseline="0" dirty="0" smtClean="0"/>
              <a:t> Over Time</a:t>
            </a:r>
            <a:endParaRPr lang="en-US" sz="1600" dirty="0"/>
          </a:p>
        </c:rich>
      </c:tx>
      <c:layout/>
      <c:overlay val="0"/>
    </c:title>
    <c:autoTitleDeleted val="0"/>
    <c:plotArea>
      <c:layout/>
      <c:lineChart>
        <c:grouping val="standard"/>
        <c:varyColors val="0"/>
        <c:ser>
          <c:idx val="0"/>
          <c:order val="0"/>
          <c:tx>
            <c:v>Q(t)</c:v>
          </c:tx>
          <c:marker>
            <c:symbol val="none"/>
          </c:marker>
          <c:val>
            <c:numRef>
              <c:f>logistic!$B$2:$B$801</c:f>
              <c:numCache>
                <c:formatCode>General</c:formatCode>
                <c:ptCount val="800"/>
                <c:pt idx="0">
                  <c:v>9.0795737404868807E-3</c:v>
                </c:pt>
                <c:pt idx="1">
                  <c:v>9.3094135451708068E-3</c:v>
                </c:pt>
                <c:pt idx="2">
                  <c:v>9.5450712236951306E-3</c:v>
                </c:pt>
                <c:pt idx="3">
                  <c:v>9.7866940281164227E-3</c:v>
                </c:pt>
                <c:pt idx="4">
                  <c:v>1.0034432936752899E-2</c:v>
                </c:pt>
                <c:pt idx="5">
                  <c:v>1.0288442748441798E-2</c:v>
                </c:pt>
                <c:pt idx="6">
                  <c:v>1.0548882179178399E-2</c:v>
                </c:pt>
                <c:pt idx="7">
                  <c:v>1.0815913961197398E-2</c:v>
                </c:pt>
                <c:pt idx="8">
                  <c:v>1.1089704944559001E-2</c:v>
                </c:pt>
                <c:pt idx="9">
                  <c:v>1.1370426201301801E-2</c:v>
                </c:pt>
                <c:pt idx="10">
                  <c:v>1.16582531322278E-2</c:v>
                </c:pt>
                <c:pt idx="11">
                  <c:v>1.1953365576385501E-2</c:v>
                </c:pt>
                <c:pt idx="12">
                  <c:v>1.2255947923320078E-2</c:v>
                </c:pt>
                <c:pt idx="13">
                  <c:v>1.2566189228161396E-2</c:v>
                </c:pt>
                <c:pt idx="14">
                  <c:v>1.28842833296118E-2</c:v>
                </c:pt>
                <c:pt idx="15">
                  <c:v>1.3210428970929699E-2</c:v>
                </c:pt>
                <c:pt idx="16">
                  <c:v>1.3544829923954105E-2</c:v>
                </c:pt>
                <c:pt idx="17">
                  <c:v>1.3887695116272403E-2</c:v>
                </c:pt>
                <c:pt idx="18">
                  <c:v>1.4239238761595698E-2</c:v>
                </c:pt>
                <c:pt idx="19">
                  <c:v>1.45996804934302E-2</c:v>
                </c:pt>
                <c:pt idx="20">
                  <c:v>1.4969245502122398E-2</c:v>
                </c:pt>
                <c:pt idx="21">
                  <c:v>1.5348164675367683E-2</c:v>
                </c:pt>
                <c:pt idx="22">
                  <c:v>1.5736674742264801E-2</c:v>
                </c:pt>
                <c:pt idx="23">
                  <c:v>1.61350184210131E-2</c:v>
                </c:pt>
                <c:pt idx="24">
                  <c:v>1.6543444570333399E-2</c:v>
                </c:pt>
                <c:pt idx="25">
                  <c:v>1.6962208344716859E-2</c:v>
                </c:pt>
                <c:pt idx="26">
                  <c:v>1.7391571353589381E-2</c:v>
                </c:pt>
                <c:pt idx="27">
                  <c:v>1.7831801824502207E-2</c:v>
                </c:pt>
                <c:pt idx="28">
                  <c:v>1.8283174770432942E-2</c:v>
                </c:pt>
                <c:pt idx="29">
                  <c:v>1.8745972161314E-2</c:v>
                </c:pt>
                <c:pt idx="30">
                  <c:v>1.9220483099895529E-2</c:v>
                </c:pt>
                <c:pt idx="31">
                  <c:v>1.9707004002036035E-2</c:v>
                </c:pt>
                <c:pt idx="32">
                  <c:v>2.0205838781555699E-2</c:v>
                </c:pt>
                <c:pt idx="33">
                  <c:v>2.0717299039742797E-2</c:v>
                </c:pt>
                <c:pt idx="34">
                  <c:v>2.1241704259655606E-2</c:v>
                </c:pt>
                <c:pt idx="35">
                  <c:v>2.1779382005311845E-2</c:v>
                </c:pt>
                <c:pt idx="36">
                  <c:v>2.2330668125912802E-2</c:v>
                </c:pt>
                <c:pt idx="37">
                  <c:v>2.2895906965224394E-2</c:v>
                </c:pt>
                <c:pt idx="38">
                  <c:v>2.3475451576221211E-2</c:v>
                </c:pt>
                <c:pt idx="39">
                  <c:v>2.4069663941171597E-2</c:v>
                </c:pt>
                <c:pt idx="40">
                  <c:v>2.4678915197246801E-2</c:v>
                </c:pt>
                <c:pt idx="41">
                  <c:v>2.5303585867837198E-2</c:v>
                </c:pt>
                <c:pt idx="42">
                  <c:v>2.59440660996954E-2</c:v>
                </c:pt>
                <c:pt idx="43">
                  <c:v>2.6600755906058302E-2</c:v>
                </c:pt>
                <c:pt idx="44">
                  <c:v>2.7274065415900859E-2</c:v>
                </c:pt>
                <c:pt idx="45">
                  <c:v>2.7964415129466402E-2</c:v>
                </c:pt>
                <c:pt idx="46">
                  <c:v>2.8672236180252601E-2</c:v>
                </c:pt>
                <c:pt idx="47">
                  <c:v>2.9397970603581899E-2</c:v>
                </c:pt>
                <c:pt idx="48">
                  <c:v>3.0142071611951999E-2</c:v>
                </c:pt>
                <c:pt idx="49">
                  <c:v>3.0905003877322042E-2</c:v>
                </c:pt>
                <c:pt idx="50">
                  <c:v>3.1687243820506902E-2</c:v>
                </c:pt>
                <c:pt idx="51">
                  <c:v>3.2489279907866819E-2</c:v>
                </c:pt>
                <c:pt idx="52">
                  <c:v>3.3311612955467799E-2</c:v>
                </c:pt>
                <c:pt idx="53">
                  <c:v>3.4154756440903301E-2</c:v>
                </c:pt>
                <c:pt idx="54">
                  <c:v>3.5019236822962811E-2</c:v>
                </c:pt>
                <c:pt idx="55">
                  <c:v>3.5905593869356205E-2</c:v>
                </c:pt>
                <c:pt idx="56">
                  <c:v>3.6814380992685497E-2</c:v>
                </c:pt>
                <c:pt idx="57">
                  <c:v>3.7746165594872406E-2</c:v>
                </c:pt>
                <c:pt idx="58">
                  <c:v>3.8701529420254899E-2</c:v>
                </c:pt>
                <c:pt idx="59">
                  <c:v>3.9681068917570908E-2</c:v>
                </c:pt>
                <c:pt idx="60">
                  <c:v>4.0685395611042202E-2</c:v>
                </c:pt>
                <c:pt idx="61">
                  <c:v>4.1715136480808199E-2</c:v>
                </c:pt>
                <c:pt idx="62">
                  <c:v>4.2770934352911232E-2</c:v>
                </c:pt>
                <c:pt idx="63">
                  <c:v>4.3853448299092296E-2</c:v>
                </c:pt>
                <c:pt idx="64">
                  <c:v>4.4963354046660124E-2</c:v>
                </c:pt>
                <c:pt idx="65">
                  <c:v>4.6101344398628966E-2</c:v>
                </c:pt>
                <c:pt idx="66">
                  <c:v>4.7268129664443895E-2</c:v>
                </c:pt>
                <c:pt idx="67">
                  <c:v>4.8464438101518514E-2</c:v>
                </c:pt>
                <c:pt idx="68">
                  <c:v>4.9691016367868102E-2</c:v>
                </c:pt>
                <c:pt idx="69">
                  <c:v>5.0948629986115102E-2</c:v>
                </c:pt>
                <c:pt idx="70">
                  <c:v>5.2238063819145933E-2</c:v>
                </c:pt>
                <c:pt idx="71">
                  <c:v>5.3560122557709602E-2</c:v>
                </c:pt>
                <c:pt idx="72">
                  <c:v>5.4915631220269656E-2</c:v>
                </c:pt>
                <c:pt idx="73">
                  <c:v>5.6305435665376796E-2</c:v>
                </c:pt>
                <c:pt idx="74">
                  <c:v>5.7730403116938639E-2</c:v>
                </c:pt>
                <c:pt idx="75">
                  <c:v>5.9191422702617014E-2</c:v>
                </c:pt>
                <c:pt idx="76">
                  <c:v>6.0689406005785498E-2</c:v>
                </c:pt>
                <c:pt idx="77">
                  <c:v>6.2225287631279304E-2</c:v>
                </c:pt>
                <c:pt idx="78">
                  <c:v>6.380002578535994E-2</c:v>
                </c:pt>
                <c:pt idx="79">
                  <c:v>6.5414602870205424E-2</c:v>
                </c:pt>
                <c:pt idx="80">
                  <c:v>6.70700260932975E-2</c:v>
                </c:pt>
                <c:pt idx="81">
                  <c:v>6.8767328092078597E-2</c:v>
                </c:pt>
                <c:pt idx="82">
                  <c:v>7.0507567574249794E-2</c:v>
                </c:pt>
                <c:pt idx="83">
                  <c:v>7.229182997410312E-2</c:v>
                </c:pt>
                <c:pt idx="84">
                  <c:v>7.4121228125281519E-2</c:v>
                </c:pt>
                <c:pt idx="85">
                  <c:v>7.5996902950377213E-2</c:v>
                </c:pt>
                <c:pt idx="86">
                  <c:v>7.7920024167767596E-2</c:v>
                </c:pt>
                <c:pt idx="87">
                  <c:v>7.9891791016162783E-2</c:v>
                </c:pt>
                <c:pt idx="88">
                  <c:v>8.1913432997212668E-2</c:v>
                </c:pt>
                <c:pt idx="89">
                  <c:v>8.3986210636738182E-2</c:v>
                </c:pt>
                <c:pt idx="90">
                  <c:v>8.6111416264925619E-2</c:v>
                </c:pt>
                <c:pt idx="91">
                  <c:v>8.8290374816043266E-2</c:v>
                </c:pt>
                <c:pt idx="92">
                  <c:v>9.0524444648111727E-2</c:v>
                </c:pt>
                <c:pt idx="93">
                  <c:v>9.2815018383027525E-2</c:v>
                </c:pt>
                <c:pt idx="94">
                  <c:v>9.5163523767670566E-2</c:v>
                </c:pt>
                <c:pt idx="95">
                  <c:v>9.7571424556456746E-2</c:v>
                </c:pt>
                <c:pt idx="96">
                  <c:v>0.10004022141591812</c:v>
                </c:pt>
                <c:pt idx="97">
                  <c:v>0.10257145285181078</c:v>
                </c:pt>
                <c:pt idx="98">
                  <c:v>0.10516669615933202</c:v>
                </c:pt>
                <c:pt idx="99">
                  <c:v>0.10782756839699301</c:v>
                </c:pt>
                <c:pt idx="100">
                  <c:v>0.110555727384724</c:v>
                </c:pt>
                <c:pt idx="101">
                  <c:v>0.113352872726821</c:v>
                </c:pt>
                <c:pt idx="102">
                  <c:v>0.11622074686033378</c:v>
                </c:pt>
                <c:pt idx="103">
                  <c:v>0.119161136129494</c:v>
                </c:pt>
                <c:pt idx="104">
                  <c:v>0.12217587188688789</c:v>
                </c:pt>
                <c:pt idx="105">
                  <c:v>0.12526683162188901</c:v>
                </c:pt>
                <c:pt idx="106">
                  <c:v>0.12843594011720713</c:v>
                </c:pt>
                <c:pt idx="107">
                  <c:v>0.13168517063401267</c:v>
                </c:pt>
                <c:pt idx="108">
                  <c:v>0.13501654612657299</c:v>
                </c:pt>
                <c:pt idx="109">
                  <c:v>0.13843214048687419</c:v>
                </c:pt>
                <c:pt idx="110">
                  <c:v>0.14193407982012712</c:v>
                </c:pt>
                <c:pt idx="111">
                  <c:v>0.14552454375186499</c:v>
                </c:pt>
                <c:pt idx="112">
                  <c:v>0.14920576676734862</c:v>
                </c:pt>
                <c:pt idx="113">
                  <c:v>0.15298003958406881</c:v>
                </c:pt>
                <c:pt idx="114">
                  <c:v>0.15684971055821545</c:v>
                </c:pt>
                <c:pt idx="115">
                  <c:v>0.16081718712585399</c:v>
                </c:pt>
                <c:pt idx="116">
                  <c:v>0.16488493727966597</c:v>
                </c:pt>
                <c:pt idx="117">
                  <c:v>0.16905549108210594</c:v>
                </c:pt>
                <c:pt idx="118">
                  <c:v>0.17333144221584701</c:v>
                </c:pt>
                <c:pt idx="119">
                  <c:v>0.17771544957247526</c:v>
                </c:pt>
                <c:pt idx="120">
                  <c:v>0.18221023888014379</c:v>
                </c:pt>
                <c:pt idx="121">
                  <c:v>0.18681860437143419</c:v>
                </c:pt>
                <c:pt idx="122">
                  <c:v>0.19154341049205909</c:v>
                </c:pt>
                <c:pt idx="123">
                  <c:v>0.19638759365159</c:v>
                </c:pt>
                <c:pt idx="124">
                  <c:v>0.20135416401713599</c:v>
                </c:pt>
                <c:pt idx="125">
                  <c:v>0.20644620735097774</c:v>
                </c:pt>
                <c:pt idx="126">
                  <c:v>0.21166688689321494</c:v>
                </c:pt>
                <c:pt idx="127">
                  <c:v>0.21701944529053668</c:v>
                </c:pt>
                <c:pt idx="128">
                  <c:v>0.22250720657207793</c:v>
                </c:pt>
                <c:pt idx="129">
                  <c:v>0.22813357817360655</c:v>
                </c:pt>
                <c:pt idx="130">
                  <c:v>0.23390205301111441</c:v>
                </c:pt>
                <c:pt idx="131">
                  <c:v>0.23981621160489899</c:v>
                </c:pt>
                <c:pt idx="132">
                  <c:v>0.24587972425549601</c:v>
                </c:pt>
                <c:pt idx="133">
                  <c:v>0.25209635327247798</c:v>
                </c:pt>
                <c:pt idx="134">
                  <c:v>0.25846995525748645</c:v>
                </c:pt>
                <c:pt idx="135">
                  <c:v>0.26500448344265526</c:v>
                </c:pt>
                <c:pt idx="136">
                  <c:v>0.27170399008580498</c:v>
                </c:pt>
                <c:pt idx="137">
                  <c:v>0.27857262892369788</c:v>
                </c:pt>
                <c:pt idx="138">
                  <c:v>0.28561465768452898</c:v>
                </c:pt>
                <c:pt idx="139">
                  <c:v>0.29283444066134001</c:v>
                </c:pt>
                <c:pt idx="140">
                  <c:v>0.30023645134741872</c:v>
                </c:pt>
                <c:pt idx="141">
                  <c:v>0.307825275135307</c:v>
                </c:pt>
                <c:pt idx="142">
                  <c:v>0.31560561208078802</c:v>
                </c:pt>
                <c:pt idx="143">
                  <c:v>0.32358227973343395</c:v>
                </c:pt>
                <c:pt idx="144">
                  <c:v>0.33176021603490841</c:v>
                </c:pt>
                <c:pt idx="145">
                  <c:v>0.34014448228708072</c:v>
                </c:pt>
                <c:pt idx="146">
                  <c:v>0.34874026619097398</c:v>
                </c:pt>
                <c:pt idx="147">
                  <c:v>0.35755288495852838</c:v>
                </c:pt>
                <c:pt idx="148">
                  <c:v>0.36658778849857998</c:v>
                </c:pt>
                <c:pt idx="149">
                  <c:v>0.37585056267885958</c:v>
                </c:pt>
                <c:pt idx="150">
                  <c:v>0.38534693266552222</c:v>
                </c:pt>
                <c:pt idx="151">
                  <c:v>0.39508276634222117</c:v>
                </c:pt>
                <c:pt idx="152">
                  <c:v>0.40506407781000653</c:v>
                </c:pt>
                <c:pt idx="153">
                  <c:v>0.41529703097038573</c:v>
                </c:pt>
                <c:pt idx="154">
                  <c:v>0.42578794319287305</c:v>
                </c:pt>
                <c:pt idx="155">
                  <c:v>0.43654328906906864</c:v>
                </c:pt>
                <c:pt idx="156">
                  <c:v>0.44756970425529102</c:v>
                </c:pt>
                <c:pt idx="157">
                  <c:v>0.45887398940537072</c:v>
                </c:pt>
                <c:pt idx="158">
                  <c:v>0.47046311419566234</c:v>
                </c:pt>
                <c:pt idx="159">
                  <c:v>0.48234422144437217</c:v>
                </c:pt>
                <c:pt idx="160">
                  <c:v>0.49452463132699326</c:v>
                </c:pt>
                <c:pt idx="161">
                  <c:v>0.50701184568996249</c:v>
                </c:pt>
                <c:pt idx="162">
                  <c:v>0.51981355246469962</c:v>
                </c:pt>
                <c:pt idx="163">
                  <c:v>0.53293763018386464</c:v>
                </c:pt>
                <c:pt idx="164">
                  <c:v>0.5463921526022435</c:v>
                </c:pt>
                <c:pt idx="165">
                  <c:v>0.56018539342422702</c:v>
                </c:pt>
                <c:pt idx="166">
                  <c:v>0.57432583114012781</c:v>
                </c:pt>
                <c:pt idx="167">
                  <c:v>0.58882215397346149</c:v>
                </c:pt>
                <c:pt idx="168">
                  <c:v>0.60368326494172098</c:v>
                </c:pt>
                <c:pt idx="169">
                  <c:v>0.61891828703239804</c:v>
                </c:pt>
                <c:pt idx="170">
                  <c:v>0.63453656849707596</c:v>
                </c:pt>
                <c:pt idx="171">
                  <c:v>0.65054768826560005</c:v>
                </c:pt>
                <c:pt idx="172">
                  <c:v>0.66696146148271063</c:v>
                </c:pt>
                <c:pt idx="173">
                  <c:v>0.68378794516972896</c:v>
                </c:pt>
                <c:pt idx="174">
                  <c:v>0.70103744401331103</c:v>
                </c:pt>
                <c:pt idx="175">
                  <c:v>0.71872051628408906</c:v>
                </c:pt>
                <c:pt idx="176">
                  <c:v>0.73684797988724249</c:v>
                </c:pt>
                <c:pt idx="177">
                  <c:v>0.75543091854811106</c:v>
                </c:pt>
                <c:pt idx="178">
                  <c:v>0.77448068813425497</c:v>
                </c:pt>
                <c:pt idx="179">
                  <c:v>0.79400892311778304</c:v>
                </c:pt>
                <c:pt idx="180">
                  <c:v>0.81402754317927695</c:v>
                </c:pt>
                <c:pt idx="181">
                  <c:v>0.83454875995664457</c:v>
                </c:pt>
                <c:pt idx="182">
                  <c:v>0.85558508394104948</c:v>
                </c:pt>
                <c:pt idx="183">
                  <c:v>0.87714933152260899</c:v>
                </c:pt>
                <c:pt idx="184">
                  <c:v>0.89925463218830981</c:v>
                </c:pt>
                <c:pt idx="185">
                  <c:v>0.92191443587490196</c:v>
                </c:pt>
                <c:pt idx="186">
                  <c:v>0.94514252047915803</c:v>
                </c:pt>
                <c:pt idx="187">
                  <c:v>0.96895299952802405</c:v>
                </c:pt>
                <c:pt idx="188">
                  <c:v>0.99336033001144397</c:v>
                </c:pt>
                <c:pt idx="189">
                  <c:v>1.01837932038029</c:v>
                </c:pt>
                <c:pt idx="190">
                  <c:v>1.0440251387117805</c:v>
                </c:pt>
                <c:pt idx="191">
                  <c:v>1.0703133210451301</c:v>
                </c:pt>
                <c:pt idx="192">
                  <c:v>1.09725977989016</c:v>
                </c:pt>
                <c:pt idx="193">
                  <c:v>1.1248808129105301</c:v>
                </c:pt>
                <c:pt idx="194">
                  <c:v>1.15319311178506</c:v>
                </c:pt>
                <c:pt idx="195">
                  <c:v>1.1822137712488732</c:v>
                </c:pt>
                <c:pt idx="196">
                  <c:v>1.2119602983168698</c:v>
                </c:pt>
                <c:pt idx="197">
                  <c:v>1.2424506216926301</c:v>
                </c:pt>
                <c:pt idx="198">
                  <c:v>1.2737031013632001</c:v>
                </c:pt>
                <c:pt idx="199">
                  <c:v>1.3057365383844071</c:v>
                </c:pt>
                <c:pt idx="200">
                  <c:v>1.3385701848570701</c:v>
                </c:pt>
                <c:pt idx="201">
                  <c:v>1.37222375409666</c:v>
                </c:pt>
                <c:pt idx="202">
                  <c:v>1.4067174309991299</c:v>
                </c:pt>
                <c:pt idx="203">
                  <c:v>1.4420718826039098</c:v>
                </c:pt>
                <c:pt idx="204">
                  <c:v>1.4783082688564999</c:v>
                </c:pt>
                <c:pt idx="205">
                  <c:v>1.5154482535722698</c:v>
                </c:pt>
                <c:pt idx="206">
                  <c:v>1.5535140156031098</c:v>
                </c:pt>
                <c:pt idx="207">
                  <c:v>1.5925282602084598</c:v>
                </c:pt>
                <c:pt idx="208">
                  <c:v>1.6325142306320999</c:v>
                </c:pt>
                <c:pt idx="209">
                  <c:v>1.6734957198860401</c:v>
                </c:pt>
                <c:pt idx="210">
                  <c:v>1.7154970827425198</c:v>
                </c:pt>
                <c:pt idx="211">
                  <c:v>1.7585432479350998</c:v>
                </c:pt>
                <c:pt idx="212">
                  <c:v>1.8026597305697001</c:v>
                </c:pt>
                <c:pt idx="213">
                  <c:v>1.84787264474591</c:v>
                </c:pt>
                <c:pt idx="214">
                  <c:v>1.8942087163893599</c:v>
                </c:pt>
                <c:pt idx="215">
                  <c:v>1.9416952962949308</c:v>
                </c:pt>
                <c:pt idx="216">
                  <c:v>1.9903603733810455</c:v>
                </c:pt>
                <c:pt idx="217">
                  <c:v>2.0402325881540802</c:v>
                </c:pt>
                <c:pt idx="218">
                  <c:v>2.0913412463837702</c:v>
                </c:pt>
                <c:pt idx="219">
                  <c:v>2.1437163329867612</c:v>
                </c:pt>
                <c:pt idx="220">
                  <c:v>2.19738852611881</c:v>
                </c:pt>
                <c:pt idx="221">
                  <c:v>2.2523892114733099</c:v>
                </c:pt>
                <c:pt idx="222">
                  <c:v>2.3087504967846377</c:v>
                </c:pt>
                <c:pt idx="223">
                  <c:v>2.3665052265339397</c:v>
                </c:pt>
                <c:pt idx="224">
                  <c:v>2.4256869968550387</c:v>
                </c:pt>
                <c:pt idx="225">
                  <c:v>2.4863301706374012</c:v>
                </c:pt>
                <c:pt idx="226">
                  <c:v>2.5484698928225202</c:v>
                </c:pt>
                <c:pt idx="227">
                  <c:v>2.6121421058907419</c:v>
                </c:pt>
                <c:pt idx="228">
                  <c:v>2.6773835655331699</c:v>
                </c:pt>
                <c:pt idx="229">
                  <c:v>2.7442318565040851</c:v>
                </c:pt>
                <c:pt idx="230">
                  <c:v>2.8127254086493187</c:v>
                </c:pt>
                <c:pt idx="231">
                  <c:v>2.8829035131044587</c:v>
                </c:pt>
                <c:pt idx="232">
                  <c:v>2.9548063386548367</c:v>
                </c:pt>
                <c:pt idx="233">
                  <c:v>3.0284749482527769</c:v>
                </c:pt>
                <c:pt idx="234">
                  <c:v>3.103951315682083</c:v>
                </c:pt>
                <c:pt idx="235">
                  <c:v>3.1812783423631998</c:v>
                </c:pt>
                <c:pt idx="236">
                  <c:v>3.2604998742884601</c:v>
                </c:pt>
                <c:pt idx="237">
                  <c:v>3.3416607190779302</c:v>
                </c:pt>
                <c:pt idx="238">
                  <c:v>3.4248066631458167</c:v>
                </c:pt>
                <c:pt idx="239">
                  <c:v>3.5099844889651699</c:v>
                </c:pt>
                <c:pt idx="240">
                  <c:v>3.5972419924186068</c:v>
                </c:pt>
                <c:pt idx="241">
                  <c:v>3.68662800022227</c:v>
                </c:pt>
                <c:pt idx="242">
                  <c:v>3.77819238740812</c:v>
                </c:pt>
                <c:pt idx="243">
                  <c:v>3.8719860948497828</c:v>
                </c:pt>
                <c:pt idx="244">
                  <c:v>3.9680611468158302</c:v>
                </c:pt>
                <c:pt idx="245">
                  <c:v>4.0664706685320855</c:v>
                </c:pt>
                <c:pt idx="246">
                  <c:v>4.1672689037364297</c:v>
                </c:pt>
                <c:pt idx="247">
                  <c:v>4.2705112322044698</c:v>
                </c:pt>
                <c:pt idx="248">
                  <c:v>4.3762541872264604</c:v>
                </c:pt>
                <c:pt idx="249">
                  <c:v>4.4845554730129065</c:v>
                </c:pt>
                <c:pt idx="250">
                  <c:v>4.5954739820055002</c:v>
                </c:pt>
                <c:pt idx="251">
                  <c:v>4.7090698120684724</c:v>
                </c:pt>
                <c:pt idx="252">
                  <c:v>4.8254042835342386</c:v>
                </c:pt>
                <c:pt idx="253">
                  <c:v>4.9445399560753742</c:v>
                </c:pt>
                <c:pt idx="254">
                  <c:v>5.0665406453747597</c:v>
                </c:pt>
                <c:pt idx="255">
                  <c:v>5.1914714395597885</c:v>
                </c:pt>
                <c:pt idx="256">
                  <c:v>5.3193987153737545</c:v>
                </c:pt>
                <c:pt idx="257">
                  <c:v>5.4503901540437134</c:v>
                </c:pt>
                <c:pt idx="258">
                  <c:v>5.5845147568148858</c:v>
                </c:pt>
                <c:pt idx="259">
                  <c:v>5.72184286010968</c:v>
                </c:pt>
                <c:pt idx="260">
                  <c:v>5.8624461502717375</c:v>
                </c:pt>
                <c:pt idx="261">
                  <c:v>6.0063976778581196</c:v>
                </c:pt>
                <c:pt idx="262">
                  <c:v>6.1537718714300755</c:v>
                </c:pt>
                <c:pt idx="263">
                  <c:v>6.3046445508007665</c:v>
                </c:pt>
                <c:pt idx="264">
                  <c:v>6.4590929396906533</c:v>
                </c:pt>
                <c:pt idx="265">
                  <c:v>6.6171956777411802</c:v>
                </c:pt>
                <c:pt idx="266">
                  <c:v>6.7790328318361714</c:v>
                </c:pt>
                <c:pt idx="267">
                  <c:v>6.9446859066720545</c:v>
                </c:pt>
                <c:pt idx="268">
                  <c:v>7.1142378545276745</c:v>
                </c:pt>
                <c:pt idx="269">
                  <c:v>7.2877730841687134</c:v>
                </c:pt>
                <c:pt idx="270">
                  <c:v>7.4653774688264765</c:v>
                </c:pt>
                <c:pt idx="271">
                  <c:v>7.6471383531922275</c:v>
                </c:pt>
                <c:pt idx="272">
                  <c:v>7.8331445593534745</c:v>
                </c:pt>
                <c:pt idx="273">
                  <c:v>8.0234863916100068</c:v>
                </c:pt>
                <c:pt idx="274">
                  <c:v>8.218255640093286</c:v>
                </c:pt>
                <c:pt idx="275">
                  <c:v>8.4175455831244292</c:v>
                </c:pt>
                <c:pt idx="276">
                  <c:v>8.621450988217898</c:v>
                </c:pt>
                <c:pt idx="277">
                  <c:v>8.8300681116736079</c:v>
                </c:pt>
                <c:pt idx="278">
                  <c:v>9.0434946966582768</c:v>
                </c:pt>
                <c:pt idx="279">
                  <c:v>9.2618299697007789</c:v>
                </c:pt>
                <c:pt idx="280">
                  <c:v>9.4851746355141024</c:v>
                </c:pt>
                <c:pt idx="281">
                  <c:v>9.7136308700519702</c:v>
                </c:pt>
                <c:pt idx="282">
                  <c:v>9.9473023117121109</c:v>
                </c:pt>
                <c:pt idx="283">
                  <c:v>10.186294050589504</c:v>
                </c:pt>
                <c:pt idx="284">
                  <c:v>10.430712615684326</c:v>
                </c:pt>
                <c:pt idx="285">
                  <c:v>10.680665959965706</c:v>
                </c:pt>
                <c:pt idx="286">
                  <c:v>10.936263443188999</c:v>
                </c:pt>
                <c:pt idx="287">
                  <c:v>11.197615812365274</c:v>
                </c:pt>
                <c:pt idx="288">
                  <c:v>11.464835179774624</c:v>
                </c:pt>
                <c:pt idx="289">
                  <c:v>11.738034998419099</c:v>
                </c:pt>
                <c:pt idx="290">
                  <c:v>12.0173300348024</c:v>
                </c:pt>
                <c:pt idx="291">
                  <c:v>12.302836338928321</c:v>
                </c:pt>
                <c:pt idx="292">
                  <c:v>12.5946712114002</c:v>
                </c:pt>
                <c:pt idx="293">
                  <c:v>12.8929531675189</c:v>
                </c:pt>
                <c:pt idx="294">
                  <c:v>13.1978018982447</c:v>
                </c:pt>
                <c:pt idx="295">
                  <c:v>13.509338227926802</c:v>
                </c:pt>
                <c:pt idx="296">
                  <c:v>13.827684068670402</c:v>
                </c:pt>
                <c:pt idx="297">
                  <c:v>14.152962371229426</c:v>
                </c:pt>
                <c:pt idx="298">
                  <c:v>14.485297072304776</c:v>
                </c:pt>
                <c:pt idx="299">
                  <c:v>14.8248130381337</c:v>
                </c:pt>
                <c:pt idx="300">
                  <c:v>15.171636004249876</c:v>
                </c:pt>
                <c:pt idx="301">
                  <c:v>15.525892511298824</c:v>
                </c:pt>
                <c:pt idx="302">
                  <c:v>15.887709836796876</c:v>
                </c:pt>
                <c:pt idx="303">
                  <c:v>16.257215922715801</c:v>
                </c:pt>
                <c:pt idx="304">
                  <c:v>16.634539298785686</c:v>
                </c:pt>
                <c:pt idx="305">
                  <c:v>17.019809001405299</c:v>
                </c:pt>
                <c:pt idx="306">
                  <c:v>17.413154488055635</c:v>
                </c:pt>
                <c:pt idx="307">
                  <c:v>17.814705547113899</c:v>
                </c:pt>
                <c:pt idx="308">
                  <c:v>18.224592202971884</c:v>
                </c:pt>
                <c:pt idx="309">
                  <c:v>18.642944616366002</c:v>
                </c:pt>
                <c:pt idx="310">
                  <c:v>19.069892979822889</c:v>
                </c:pt>
                <c:pt idx="311">
                  <c:v>19.505567408159902</c:v>
                </c:pt>
                <c:pt idx="312">
                  <c:v>19.9500978239384</c:v>
                </c:pt>
                <c:pt idx="313">
                  <c:v>20.403613837826725</c:v>
                </c:pt>
                <c:pt idx="314">
                  <c:v>20.866244623801688</c:v>
                </c:pt>
                <c:pt idx="315">
                  <c:v>21.338118789131688</c:v>
                </c:pt>
                <c:pt idx="316">
                  <c:v>21.819364239124099</c:v>
                </c:pt>
                <c:pt idx="317">
                  <c:v>22.3101080365808</c:v>
                </c:pt>
                <c:pt idx="318">
                  <c:v>22.810476255959699</c:v>
                </c:pt>
                <c:pt idx="319">
                  <c:v>23.320593832228905</c:v>
                </c:pt>
                <c:pt idx="320">
                  <c:v>23.840584404425087</c:v>
                </c:pt>
                <c:pt idx="321">
                  <c:v>24.370570153925289</c:v>
                </c:pt>
                <c:pt idx="322">
                  <c:v>24.910671637484999</c:v>
                </c:pt>
                <c:pt idx="323">
                  <c:v>25.461007615076099</c:v>
                </c:pt>
                <c:pt idx="324">
                  <c:v>26.021694872600989</c:v>
                </c:pt>
                <c:pt idx="325">
                  <c:v>26.592848039567489</c:v>
                </c:pt>
                <c:pt idx="326">
                  <c:v>27.174579401820701</c:v>
                </c:pt>
                <c:pt idx="327">
                  <c:v>27.766998709463302</c:v>
                </c:pt>
                <c:pt idx="328">
                  <c:v>28.370212980099389</c:v>
                </c:pt>
                <c:pt idx="329">
                  <c:v>28.984326297565676</c:v>
                </c:pt>
                <c:pt idx="330">
                  <c:v>29.609439606339489</c:v>
                </c:pt>
                <c:pt idx="331">
                  <c:v>30.245650501816787</c:v>
                </c:pt>
                <c:pt idx="332">
                  <c:v>30.893053016708901</c:v>
                </c:pt>
                <c:pt idx="333">
                  <c:v>31.551737403796</c:v>
                </c:pt>
                <c:pt idx="334">
                  <c:v>32.2217899153191</c:v>
                </c:pt>
                <c:pt idx="335">
                  <c:v>32.9032925793137</c:v>
                </c:pt>
                <c:pt idx="336">
                  <c:v>33.596322973217198</c:v>
                </c:pt>
                <c:pt idx="337">
                  <c:v>34.300953995082295</c:v>
                </c:pt>
                <c:pt idx="338">
                  <c:v>35.017253632810196</c:v>
                </c:pt>
                <c:pt idx="339">
                  <c:v>35.745284731772294</c:v>
                </c:pt>
                <c:pt idx="340">
                  <c:v>36.485104761272844</c:v>
                </c:pt>
                <c:pt idx="341">
                  <c:v>37.236765580304002</c:v>
                </c:pt>
                <c:pt idx="342">
                  <c:v>38.000313203064913</c:v>
                </c:pt>
                <c:pt idx="343">
                  <c:v>38.775787564774298</c:v>
                </c:pt>
                <c:pt idx="344">
                  <c:v>39.563222288286006</c:v>
                </c:pt>
                <c:pt idx="345">
                  <c:v>40.362644452078094</c:v>
                </c:pt>
                <c:pt idx="346">
                  <c:v>41.174074360191902</c:v>
                </c:pt>
                <c:pt idx="347">
                  <c:v>41.997525314723013</c:v>
                </c:pt>
                <c:pt idx="348">
                  <c:v>42.833003391490799</c:v>
                </c:pt>
                <c:pt idx="349">
                  <c:v>43.680507219529503</c:v>
                </c:pt>
                <c:pt idx="350">
                  <c:v>44.540027765063122</c:v>
                </c:pt>
                <c:pt idx="351">
                  <c:v>45.411548120654899</c:v>
                </c:pt>
                <c:pt idx="352">
                  <c:v>46.295043300200113</c:v>
                </c:pt>
                <c:pt idx="353">
                  <c:v>47.190480040509513</c:v>
                </c:pt>
                <c:pt idx="354">
                  <c:v>48.097816610180502</c:v>
                </c:pt>
                <c:pt idx="355">
                  <c:v>49.017002626477101</c:v>
                </c:pt>
                <c:pt idx="356">
                  <c:v>49.947978880979313</c:v>
                </c:pt>
                <c:pt idx="357">
                  <c:v>50.890677174721993</c:v>
                </c:pt>
                <c:pt idx="358">
                  <c:v>51.845020163572094</c:v>
                </c:pt>
                <c:pt idx="359">
                  <c:v>52.810921214573199</c:v>
                </c:pt>
                <c:pt idx="360">
                  <c:v>53.788284274001903</c:v>
                </c:pt>
                <c:pt idx="361">
                  <c:v>54.777003747847097</c:v>
                </c:pt>
                <c:pt idx="362">
                  <c:v>55.776964395430397</c:v>
                </c:pt>
                <c:pt idx="363">
                  <c:v>56.788041236861112</c:v>
                </c:pt>
                <c:pt idx="364">
                  <c:v>57.810099475001053</c:v>
                </c:pt>
                <c:pt idx="365">
                  <c:v>58.842994432600797</c:v>
                </c:pt>
                <c:pt idx="366">
                  <c:v>59.886571505207201</c:v>
                </c:pt>
                <c:pt idx="367">
                  <c:v>60.940666130490094</c:v>
                </c:pt>
                <c:pt idx="368">
                  <c:v>62.005103774481213</c:v>
                </c:pt>
                <c:pt idx="369">
                  <c:v>63.079699935317095</c:v>
                </c:pt>
                <c:pt idx="370">
                  <c:v>64.164260164924599</c:v>
                </c:pt>
                <c:pt idx="371">
                  <c:v>65.258580109098958</c:v>
                </c:pt>
                <c:pt idx="372">
                  <c:v>66.362445566370099</c:v>
                </c:pt>
                <c:pt idx="373">
                  <c:v>67.475632565986658</c:v>
                </c:pt>
                <c:pt idx="374">
                  <c:v>68.597907465305539</c:v>
                </c:pt>
                <c:pt idx="375">
                  <c:v>69.729027066792483</c:v>
                </c:pt>
                <c:pt idx="376">
                  <c:v>70.868738754841999</c:v>
                </c:pt>
                <c:pt idx="377">
                  <c:v>72.016780652453974</c:v>
                </c:pt>
                <c:pt idx="378">
                  <c:v>73.172881797840546</c:v>
                </c:pt>
                <c:pt idx="379">
                  <c:v>74.336762340930278</c:v>
                </c:pt>
                <c:pt idx="380">
                  <c:v>75.508133759632599</c:v>
                </c:pt>
                <c:pt idx="381">
                  <c:v>76.686699095739698</c:v>
                </c:pt>
                <c:pt idx="382">
                  <c:v>77.872153210158658</c:v>
                </c:pt>
                <c:pt idx="383">
                  <c:v>79.064183057201703</c:v>
                </c:pt>
                <c:pt idx="384">
                  <c:v>80.262467977513182</c:v>
                </c:pt>
                <c:pt idx="385">
                  <c:v>81.466680009189702</c:v>
                </c:pt>
                <c:pt idx="386">
                  <c:v>82.676484216534419</c:v>
                </c:pt>
                <c:pt idx="387">
                  <c:v>83.891539035871702</c:v>
                </c:pt>
                <c:pt idx="388">
                  <c:v>85.111496637671848</c:v>
                </c:pt>
                <c:pt idx="389">
                  <c:v>86.33600330435408</c:v>
                </c:pt>
                <c:pt idx="390">
                  <c:v>87.564699822844105</c:v>
                </c:pt>
                <c:pt idx="391">
                  <c:v>88.797221891080127</c:v>
                </c:pt>
                <c:pt idx="392">
                  <c:v>90.03320053750808</c:v>
                </c:pt>
                <c:pt idx="393">
                  <c:v>91.272262552585104</c:v>
                </c:pt>
                <c:pt idx="394">
                  <c:v>92.514030931253799</c:v>
                </c:pt>
                <c:pt idx="395">
                  <c:v>93.758125325252493</c:v>
                </c:pt>
                <c:pt idx="396">
                  <c:v>95.004162504215827</c:v>
                </c:pt>
                <c:pt idx="397">
                  <c:v>96.251756824296649</c:v>
                </c:pt>
                <c:pt idx="398">
                  <c:v>97.500520703161698</c:v>
                </c:pt>
                <c:pt idx="399">
                  <c:v>98.750065100101679</c:v>
                </c:pt>
                <c:pt idx="400">
                  <c:v>100.00000000000398</c:v>
                </c:pt>
                <c:pt idx="401">
                  <c:v>101.24993489990599</c:v>
                </c:pt>
                <c:pt idx="402">
                  <c:v>102.499479296846</c:v>
                </c:pt>
                <c:pt idx="403">
                  <c:v>103.74824317571102</c:v>
                </c:pt>
                <c:pt idx="404">
                  <c:v>104.995837495792</c:v>
                </c:pt>
                <c:pt idx="405">
                  <c:v>106.24187467475502</c:v>
                </c:pt>
                <c:pt idx="406">
                  <c:v>107.485969068754</c:v>
                </c:pt>
                <c:pt idx="407">
                  <c:v>108.72773744741895</c:v>
                </c:pt>
                <c:pt idx="408">
                  <c:v>109.966799462499</c:v>
                </c:pt>
                <c:pt idx="409">
                  <c:v>111.20277810892507</c:v>
                </c:pt>
                <c:pt idx="410">
                  <c:v>112.43530017716265</c:v>
                </c:pt>
                <c:pt idx="411">
                  <c:v>113.663996695653</c:v>
                </c:pt>
                <c:pt idx="412">
                  <c:v>114.888503362335</c:v>
                </c:pt>
                <c:pt idx="413">
                  <c:v>116.108460964136</c:v>
                </c:pt>
                <c:pt idx="414">
                  <c:v>117.32351578347</c:v>
                </c:pt>
                <c:pt idx="415">
                  <c:v>118.53331999081882</c:v>
                </c:pt>
                <c:pt idx="416">
                  <c:v>119.73753202249245</c:v>
                </c:pt>
                <c:pt idx="417">
                  <c:v>120.935816942805</c:v>
                </c:pt>
                <c:pt idx="418">
                  <c:v>122.12784678984799</c:v>
                </c:pt>
                <c:pt idx="419">
                  <c:v>123.31330090426702</c:v>
                </c:pt>
                <c:pt idx="420">
                  <c:v>124.49186624037661</c:v>
                </c:pt>
                <c:pt idx="421">
                  <c:v>125.66323765907732</c:v>
                </c:pt>
                <c:pt idx="422">
                  <c:v>126.82711820216385</c:v>
                </c:pt>
                <c:pt idx="423">
                  <c:v>127.98321934755</c:v>
                </c:pt>
                <c:pt idx="424">
                  <c:v>129.13126124516072</c:v>
                </c:pt>
                <c:pt idx="425">
                  <c:v>130.27097293321398</c:v>
                </c:pt>
                <c:pt idx="426">
                  <c:v>131.402092534703</c:v>
                </c:pt>
                <c:pt idx="427">
                  <c:v>132.52436743402001</c:v>
                </c:pt>
                <c:pt idx="428">
                  <c:v>133.63755443363698</c:v>
                </c:pt>
                <c:pt idx="429">
                  <c:v>134.74141989090799</c:v>
                </c:pt>
                <c:pt idx="430">
                  <c:v>135.83573983508577</c:v>
                </c:pt>
                <c:pt idx="431">
                  <c:v>136.92030006469147</c:v>
                </c:pt>
                <c:pt idx="432">
                  <c:v>137.99489622552599</c:v>
                </c:pt>
                <c:pt idx="433">
                  <c:v>139.059333869516</c:v>
                </c:pt>
                <c:pt idx="434">
                  <c:v>140.11342849479792</c:v>
                </c:pt>
                <c:pt idx="435">
                  <c:v>141.15700556740501</c:v>
                </c:pt>
                <c:pt idx="436">
                  <c:v>142.18990052500399</c:v>
                </c:pt>
                <c:pt idx="437">
                  <c:v>143.21195876313934</c:v>
                </c:pt>
                <c:pt idx="438">
                  <c:v>144.22303560457263</c:v>
                </c:pt>
                <c:pt idx="439">
                  <c:v>145.22299625215899</c:v>
                </c:pt>
                <c:pt idx="440">
                  <c:v>146.21171572599906</c:v>
                </c:pt>
                <c:pt idx="441">
                  <c:v>147.18907878543467</c:v>
                </c:pt>
                <c:pt idx="442">
                  <c:v>148.15497983643507</c:v>
                </c:pt>
                <c:pt idx="443">
                  <c:v>149.10932282528299</c:v>
                </c:pt>
                <c:pt idx="444">
                  <c:v>150.05202111902707</c:v>
                </c:pt>
                <c:pt idx="445">
                  <c:v>150.98299737353301</c:v>
                </c:pt>
                <c:pt idx="446">
                  <c:v>151.90218338982501</c:v>
                </c:pt>
                <c:pt idx="447">
                  <c:v>152.80951995949601</c:v>
                </c:pt>
                <c:pt idx="448">
                  <c:v>153.70495669980005</c:v>
                </c:pt>
                <c:pt idx="449">
                  <c:v>154.58845187935</c:v>
                </c:pt>
                <c:pt idx="450">
                  <c:v>155.45997223493995</c:v>
                </c:pt>
                <c:pt idx="451">
                  <c:v>156.319492780476</c:v>
                </c:pt>
                <c:pt idx="452">
                  <c:v>157.16699660851401</c:v>
                </c:pt>
                <c:pt idx="453">
                  <c:v>158.00247468528201</c:v>
                </c:pt>
                <c:pt idx="454">
                  <c:v>158.82592563981152</c:v>
                </c:pt>
                <c:pt idx="455">
                  <c:v>159.637355547927</c:v>
                </c:pt>
                <c:pt idx="456">
                  <c:v>160.436777711719</c:v>
                </c:pt>
                <c:pt idx="457">
                  <c:v>161.22421243523004</c:v>
                </c:pt>
                <c:pt idx="458">
                  <c:v>161.99968679693995</c:v>
                </c:pt>
                <c:pt idx="459">
                  <c:v>162.76323441970098</c:v>
                </c:pt>
                <c:pt idx="460">
                  <c:v>163.51489523872723</c:v>
                </c:pt>
                <c:pt idx="461">
                  <c:v>164.25471526822992</c:v>
                </c:pt>
                <c:pt idx="462">
                  <c:v>164.98274636720012</c:v>
                </c:pt>
                <c:pt idx="463">
                  <c:v>165.699046004922</c:v>
                </c:pt>
                <c:pt idx="464">
                  <c:v>166.40367702678572</c:v>
                </c:pt>
                <c:pt idx="465">
                  <c:v>167.09670742069127</c:v>
                </c:pt>
                <c:pt idx="466">
                  <c:v>167.77821008468501</c:v>
                </c:pt>
                <c:pt idx="467">
                  <c:v>168.44826259620712</c:v>
                </c:pt>
                <c:pt idx="468">
                  <c:v>169.10694698329885</c:v>
                </c:pt>
                <c:pt idx="469">
                  <c:v>169.754349498187</c:v>
                </c:pt>
                <c:pt idx="470">
                  <c:v>170.390560393664</c:v>
                </c:pt>
                <c:pt idx="471">
                  <c:v>171.01567370243652</c:v>
                </c:pt>
                <c:pt idx="472">
                  <c:v>171.629787019904</c:v>
                </c:pt>
                <c:pt idx="473">
                  <c:v>172.23300129053573</c:v>
                </c:pt>
                <c:pt idx="474">
                  <c:v>172.82542059818527</c:v>
                </c:pt>
                <c:pt idx="475">
                  <c:v>173.40715196043601</c:v>
                </c:pt>
                <c:pt idx="476">
                  <c:v>173.978305127402</c:v>
                </c:pt>
                <c:pt idx="477">
                  <c:v>174.53899238492701</c:v>
                </c:pt>
                <c:pt idx="478">
                  <c:v>175.08932836251807</c:v>
                </c:pt>
                <c:pt idx="479">
                  <c:v>175.62942984607801</c:v>
                </c:pt>
                <c:pt idx="480">
                  <c:v>176.15941559557712</c:v>
                </c:pt>
                <c:pt idx="481">
                  <c:v>176.679406167774</c:v>
                </c:pt>
                <c:pt idx="482">
                  <c:v>177.18952374403995</c:v>
                </c:pt>
                <c:pt idx="483">
                  <c:v>177.68989196342199</c:v>
                </c:pt>
                <c:pt idx="484">
                  <c:v>178.18063576087505</c:v>
                </c:pt>
                <c:pt idx="485">
                  <c:v>178.66188121087092</c:v>
                </c:pt>
                <c:pt idx="486">
                  <c:v>179.13375537619652</c:v>
                </c:pt>
                <c:pt idx="487">
                  <c:v>179.59638616217501</c:v>
                </c:pt>
                <c:pt idx="488">
                  <c:v>180.04990217606013</c:v>
                </c:pt>
                <c:pt idx="489">
                  <c:v>180.49443259183997</c:v>
                </c:pt>
                <c:pt idx="490">
                  <c:v>180.93010702017901</c:v>
                </c:pt>
                <c:pt idx="491">
                  <c:v>181.35705538363959</c:v>
                </c:pt>
                <c:pt idx="492">
                  <c:v>181.77540779703</c:v>
                </c:pt>
                <c:pt idx="493">
                  <c:v>182.185294452888</c:v>
                </c:pt>
                <c:pt idx="494">
                  <c:v>182.58684551194699</c:v>
                </c:pt>
                <c:pt idx="495">
                  <c:v>182.98019099859701</c:v>
                </c:pt>
                <c:pt idx="496">
                  <c:v>183.36546070121699</c:v>
                </c:pt>
                <c:pt idx="497">
                  <c:v>183.74278407728599</c:v>
                </c:pt>
                <c:pt idx="498">
                  <c:v>184.11229016320499</c:v>
                </c:pt>
                <c:pt idx="499">
                  <c:v>184.47410748870487</c:v>
                </c:pt>
                <c:pt idx="500">
                  <c:v>184.828363995752</c:v>
                </c:pt>
                <c:pt idx="501">
                  <c:v>185.17518696186457</c:v>
                </c:pt>
                <c:pt idx="502">
                  <c:v>185.51470292769699</c:v>
                </c:pt>
                <c:pt idx="503">
                  <c:v>185.84703762877299</c:v>
                </c:pt>
                <c:pt idx="504">
                  <c:v>186.17231593133198</c:v>
                </c:pt>
                <c:pt idx="505">
                  <c:v>186.49066177207499</c:v>
                </c:pt>
                <c:pt idx="506">
                  <c:v>186.802198101757</c:v>
                </c:pt>
                <c:pt idx="507">
                  <c:v>187.10704683248832</c:v>
                </c:pt>
                <c:pt idx="508">
                  <c:v>187.40532878860247</c:v>
                </c:pt>
                <c:pt idx="509">
                  <c:v>187.69716366107392</c:v>
                </c:pt>
                <c:pt idx="510">
                  <c:v>187.98266996519899</c:v>
                </c:pt>
                <c:pt idx="511">
                  <c:v>188.2619650015796</c:v>
                </c:pt>
                <c:pt idx="512">
                  <c:v>188.53516482022698</c:v>
                </c:pt>
                <c:pt idx="513">
                  <c:v>188.8023841876406</c:v>
                </c:pt>
                <c:pt idx="514">
                  <c:v>189.06373655681301</c:v>
                </c:pt>
                <c:pt idx="515">
                  <c:v>189.31933404003601</c:v>
                </c:pt>
                <c:pt idx="516">
                  <c:v>189.56928738431699</c:v>
                </c:pt>
                <c:pt idx="517">
                  <c:v>189.81370594941112</c:v>
                </c:pt>
                <c:pt idx="518">
                  <c:v>190.05269768829265</c:v>
                </c:pt>
                <c:pt idx="519">
                  <c:v>190.28636912994565</c:v>
                </c:pt>
                <c:pt idx="520">
                  <c:v>190.51482536448592</c:v>
                </c:pt>
                <c:pt idx="521">
                  <c:v>190.73817003030098</c:v>
                </c:pt>
                <c:pt idx="522">
                  <c:v>190.95650530334152</c:v>
                </c:pt>
                <c:pt idx="523">
                  <c:v>191.16993188832799</c:v>
                </c:pt>
                <c:pt idx="524">
                  <c:v>191.37854901178625</c:v>
                </c:pt>
                <c:pt idx="525">
                  <c:v>191.582454416877</c:v>
                </c:pt>
                <c:pt idx="526">
                  <c:v>191.781744359908</c:v>
                </c:pt>
                <c:pt idx="527">
                  <c:v>191.97651360839095</c:v>
                </c:pt>
                <c:pt idx="528">
                  <c:v>192.16685544064632</c:v>
                </c:pt>
                <c:pt idx="529">
                  <c:v>192.352861646809</c:v>
                </c:pt>
                <c:pt idx="530">
                  <c:v>192.53462253117152</c:v>
                </c:pt>
                <c:pt idx="531">
                  <c:v>192.71222691583247</c:v>
                </c:pt>
                <c:pt idx="532">
                  <c:v>192.88576214547427</c:v>
                </c:pt>
                <c:pt idx="533">
                  <c:v>193.055314093329</c:v>
                </c:pt>
                <c:pt idx="534">
                  <c:v>193.22096716816498</c:v>
                </c:pt>
                <c:pt idx="535">
                  <c:v>193.38280432226207</c:v>
                </c:pt>
                <c:pt idx="536">
                  <c:v>193.54090706030999</c:v>
                </c:pt>
                <c:pt idx="537">
                  <c:v>193.69535544919998</c:v>
                </c:pt>
                <c:pt idx="538">
                  <c:v>193.846228128571</c:v>
                </c:pt>
                <c:pt idx="539">
                  <c:v>193.99360232213999</c:v>
                </c:pt>
                <c:pt idx="540">
                  <c:v>194.13755384972652</c:v>
                </c:pt>
                <c:pt idx="541">
                  <c:v>194.27815713988952</c:v>
                </c:pt>
                <c:pt idx="542">
                  <c:v>194.41548524318532</c:v>
                </c:pt>
                <c:pt idx="543">
                  <c:v>194.54960984595698</c:v>
                </c:pt>
                <c:pt idx="544">
                  <c:v>194.68060128462699</c:v>
                </c:pt>
                <c:pt idx="545">
                  <c:v>194.808528560441</c:v>
                </c:pt>
                <c:pt idx="546">
                  <c:v>194.93345935462727</c:v>
                </c:pt>
                <c:pt idx="547">
                  <c:v>195.05546004392627</c:v>
                </c:pt>
                <c:pt idx="548">
                  <c:v>195.17459571646131</c:v>
                </c:pt>
                <c:pt idx="549">
                  <c:v>195.29093018793247</c:v>
                </c:pt>
                <c:pt idx="550">
                  <c:v>195.40452601799836</c:v>
                </c:pt>
                <c:pt idx="551">
                  <c:v>195.51544452698798</c:v>
                </c:pt>
                <c:pt idx="552">
                  <c:v>195.62374581277427</c:v>
                </c:pt>
                <c:pt idx="553">
                  <c:v>195.729488767796</c:v>
                </c:pt>
                <c:pt idx="554">
                  <c:v>195.83273109626401</c:v>
                </c:pt>
                <c:pt idx="555">
                  <c:v>195.933529331469</c:v>
                </c:pt>
                <c:pt idx="556">
                  <c:v>196.03193885318842</c:v>
                </c:pt>
                <c:pt idx="557">
                  <c:v>196.12801390515099</c:v>
                </c:pt>
                <c:pt idx="558">
                  <c:v>196.22180761259204</c:v>
                </c:pt>
                <c:pt idx="559">
                  <c:v>196.31337199977492</c:v>
                </c:pt>
                <c:pt idx="560">
                  <c:v>196.40275800758201</c:v>
                </c:pt>
                <c:pt idx="561">
                  <c:v>196.49001551103501</c:v>
                </c:pt>
                <c:pt idx="562">
                  <c:v>196.57519333685372</c:v>
                </c:pt>
                <c:pt idx="563">
                  <c:v>196.65833928092792</c:v>
                </c:pt>
                <c:pt idx="564">
                  <c:v>196.73950012570702</c:v>
                </c:pt>
                <c:pt idx="565">
                  <c:v>196.81872165764102</c:v>
                </c:pt>
                <c:pt idx="566">
                  <c:v>196.896048684318</c:v>
                </c:pt>
                <c:pt idx="567">
                  <c:v>196.97152505174572</c:v>
                </c:pt>
                <c:pt idx="568">
                  <c:v>197.04519366134005</c:v>
                </c:pt>
                <c:pt idx="569">
                  <c:v>197.117096486896</c:v>
                </c:pt>
                <c:pt idx="570">
                  <c:v>197.18727459134709</c:v>
                </c:pt>
                <c:pt idx="571">
                  <c:v>197.255768143496</c:v>
                </c:pt>
                <c:pt idx="572">
                  <c:v>197.32261643446807</c:v>
                </c:pt>
                <c:pt idx="573">
                  <c:v>197.38785789411</c:v>
                </c:pt>
                <c:pt idx="574">
                  <c:v>197.451530107178</c:v>
                </c:pt>
                <c:pt idx="575">
                  <c:v>197.51366982935667</c:v>
                </c:pt>
                <c:pt idx="576">
                  <c:v>197.57431300314352</c:v>
                </c:pt>
                <c:pt idx="577">
                  <c:v>197.63349477346532</c:v>
                </c:pt>
                <c:pt idx="578">
                  <c:v>197.69124950321807</c:v>
                </c:pt>
                <c:pt idx="579">
                  <c:v>197.74761078852652</c:v>
                </c:pt>
                <c:pt idx="580">
                  <c:v>197.802611473882</c:v>
                </c:pt>
                <c:pt idx="581">
                  <c:v>197.85628366701567</c:v>
                </c:pt>
                <c:pt idx="582">
                  <c:v>197.908658753617</c:v>
                </c:pt>
                <c:pt idx="583">
                  <c:v>197.95976741184595</c:v>
                </c:pt>
                <c:pt idx="584">
                  <c:v>198.00963962661712</c:v>
                </c:pt>
                <c:pt idx="585">
                  <c:v>198.05830470370501</c:v>
                </c:pt>
                <c:pt idx="586">
                  <c:v>198.10579128361098</c:v>
                </c:pt>
                <c:pt idx="587">
                  <c:v>198.15212735525986</c:v>
                </c:pt>
                <c:pt idx="588">
                  <c:v>198.19734026943101</c:v>
                </c:pt>
                <c:pt idx="589">
                  <c:v>198.24145675206501</c:v>
                </c:pt>
                <c:pt idx="590">
                  <c:v>198.28450291725798</c:v>
                </c:pt>
                <c:pt idx="591">
                  <c:v>198.32650428011399</c:v>
                </c:pt>
                <c:pt idx="592">
                  <c:v>198.36748576936552</c:v>
                </c:pt>
                <c:pt idx="593">
                  <c:v>198.40747173979199</c:v>
                </c:pt>
                <c:pt idx="594">
                  <c:v>198.44648598439699</c:v>
                </c:pt>
                <c:pt idx="595">
                  <c:v>198.48455174642712</c:v>
                </c:pt>
                <c:pt idx="596">
                  <c:v>198.52169173113998</c:v>
                </c:pt>
                <c:pt idx="597">
                  <c:v>198.55792811740054</c:v>
                </c:pt>
                <c:pt idx="598">
                  <c:v>198.59328256899997</c:v>
                </c:pt>
                <c:pt idx="599">
                  <c:v>198.62777624590404</c:v>
                </c:pt>
                <c:pt idx="600">
                  <c:v>198.66142981514631</c:v>
                </c:pt>
                <c:pt idx="601">
                  <c:v>198.69426346161598</c:v>
                </c:pt>
                <c:pt idx="602">
                  <c:v>198.72629689864004</c:v>
                </c:pt>
                <c:pt idx="603">
                  <c:v>198.757549378308</c:v>
                </c:pt>
                <c:pt idx="604">
                  <c:v>198.78803970168607</c:v>
                </c:pt>
                <c:pt idx="605">
                  <c:v>198.81778622875098</c:v>
                </c:pt>
                <c:pt idx="606">
                  <c:v>198.84680688821854</c:v>
                </c:pt>
                <c:pt idx="607">
                  <c:v>198.87511918709336</c:v>
                </c:pt>
                <c:pt idx="608">
                  <c:v>198.90274022010999</c:v>
                </c:pt>
                <c:pt idx="609">
                  <c:v>198.92968667895499</c:v>
                </c:pt>
                <c:pt idx="610">
                  <c:v>198.95597486128798</c:v>
                </c:pt>
                <c:pt idx="611">
                  <c:v>198.98162067962087</c:v>
                </c:pt>
                <c:pt idx="612">
                  <c:v>199.006639669989</c:v>
                </c:pt>
                <c:pt idx="613">
                  <c:v>199.03104700047618</c:v>
                </c:pt>
                <c:pt idx="614">
                  <c:v>199.05485747952099</c:v>
                </c:pt>
                <c:pt idx="615">
                  <c:v>199.07808556412158</c:v>
                </c:pt>
                <c:pt idx="616">
                  <c:v>199.10074536781198</c:v>
                </c:pt>
                <c:pt idx="617">
                  <c:v>199.12285066847798</c:v>
                </c:pt>
                <c:pt idx="618">
                  <c:v>199.14441491605712</c:v>
                </c:pt>
                <c:pt idx="619">
                  <c:v>199.16545124003997</c:v>
                </c:pt>
                <c:pt idx="620">
                  <c:v>199.18597245682099</c:v>
                </c:pt>
                <c:pt idx="621">
                  <c:v>199.20599107687912</c:v>
                </c:pt>
                <c:pt idx="622">
                  <c:v>199.22551931186598</c:v>
                </c:pt>
                <c:pt idx="623">
                  <c:v>199.24456908144703</c:v>
                </c:pt>
                <c:pt idx="624">
                  <c:v>199.26315202010679</c:v>
                </c:pt>
                <c:pt idx="625">
                  <c:v>199.28127948371647</c:v>
                </c:pt>
                <c:pt idx="626">
                  <c:v>199.298962555987</c:v>
                </c:pt>
                <c:pt idx="627">
                  <c:v>199.31621205483</c:v>
                </c:pt>
                <c:pt idx="628">
                  <c:v>199.333038538517</c:v>
                </c:pt>
                <c:pt idx="629">
                  <c:v>199.34945231173501</c:v>
                </c:pt>
                <c:pt idx="630">
                  <c:v>199.365463431503</c:v>
                </c:pt>
                <c:pt idx="631">
                  <c:v>199.38108171296801</c:v>
                </c:pt>
                <c:pt idx="632">
                  <c:v>199.39631673505801</c:v>
                </c:pt>
                <c:pt idx="633">
                  <c:v>199.41117784602704</c:v>
                </c:pt>
                <c:pt idx="634">
                  <c:v>199.42567416885532</c:v>
                </c:pt>
                <c:pt idx="635">
                  <c:v>199.43981460657452</c:v>
                </c:pt>
                <c:pt idx="636">
                  <c:v>199.45360784739827</c:v>
                </c:pt>
                <c:pt idx="637">
                  <c:v>199.46706236981598</c:v>
                </c:pt>
                <c:pt idx="638">
                  <c:v>199.48018644754049</c:v>
                </c:pt>
                <c:pt idx="639">
                  <c:v>199.49298815431001</c:v>
                </c:pt>
                <c:pt idx="640">
                  <c:v>199.50547536867299</c:v>
                </c:pt>
                <c:pt idx="641">
                  <c:v>199.51765577855005</c:v>
                </c:pt>
                <c:pt idx="642">
                  <c:v>199.52953688580467</c:v>
                </c:pt>
                <c:pt idx="643">
                  <c:v>199.54112601059825</c:v>
                </c:pt>
                <c:pt idx="644">
                  <c:v>199.55243029574501</c:v>
                </c:pt>
                <c:pt idx="645">
                  <c:v>199.56345671093101</c:v>
                </c:pt>
                <c:pt idx="646">
                  <c:v>199.57421205680672</c:v>
                </c:pt>
                <c:pt idx="647">
                  <c:v>199.58470296902999</c:v>
                </c:pt>
                <c:pt idx="648">
                  <c:v>199.59493592218999</c:v>
                </c:pt>
                <c:pt idx="649">
                  <c:v>199.60491723365772</c:v>
                </c:pt>
                <c:pt idx="650">
                  <c:v>199.61465306733092</c:v>
                </c:pt>
                <c:pt idx="651">
                  <c:v>199.62414943732207</c:v>
                </c:pt>
                <c:pt idx="652">
                  <c:v>199.63341221150012</c:v>
                </c:pt>
                <c:pt idx="653">
                  <c:v>199.64244711504207</c:v>
                </c:pt>
                <c:pt idx="654">
                  <c:v>199.65125973380594</c:v>
                </c:pt>
                <c:pt idx="655">
                  <c:v>199.659855517713</c:v>
                </c:pt>
                <c:pt idx="656">
                  <c:v>199.66823978396567</c:v>
                </c:pt>
                <c:pt idx="657">
                  <c:v>199.67641772026698</c:v>
                </c:pt>
                <c:pt idx="658">
                  <c:v>199.68439438792254</c:v>
                </c:pt>
                <c:pt idx="659">
                  <c:v>199.69217472485931</c:v>
                </c:pt>
                <c:pt idx="660">
                  <c:v>199.69976354864977</c:v>
                </c:pt>
                <c:pt idx="661">
                  <c:v>199.70716555933672</c:v>
                </c:pt>
                <c:pt idx="662">
                  <c:v>199.71438534231598</c:v>
                </c:pt>
                <c:pt idx="663">
                  <c:v>199.72142737107887</c:v>
                </c:pt>
                <c:pt idx="664">
                  <c:v>199.72829600991687</c:v>
                </c:pt>
                <c:pt idx="665">
                  <c:v>199.73499551655351</c:v>
                </c:pt>
                <c:pt idx="666">
                  <c:v>199.74153004473999</c:v>
                </c:pt>
                <c:pt idx="667">
                  <c:v>199.74790364672612</c:v>
                </c:pt>
                <c:pt idx="668">
                  <c:v>199.75412027574498</c:v>
                </c:pt>
                <c:pt idx="669">
                  <c:v>199.76018378839498</c:v>
                </c:pt>
                <c:pt idx="670">
                  <c:v>199.76609794698899</c:v>
                </c:pt>
                <c:pt idx="671">
                  <c:v>199.77186642182392</c:v>
                </c:pt>
                <c:pt idx="672">
                  <c:v>199.77749279342692</c:v>
                </c:pt>
                <c:pt idx="673">
                  <c:v>199.78298055470901</c:v>
                </c:pt>
                <c:pt idx="674">
                  <c:v>199.788333113107</c:v>
                </c:pt>
                <c:pt idx="675">
                  <c:v>199.7935537926416</c:v>
                </c:pt>
                <c:pt idx="676">
                  <c:v>199.79864583598427</c:v>
                </c:pt>
                <c:pt idx="677">
                  <c:v>199.80361240634468</c:v>
                </c:pt>
                <c:pt idx="678">
                  <c:v>199.80845658950801</c:v>
                </c:pt>
                <c:pt idx="679">
                  <c:v>199.81318139562899</c:v>
                </c:pt>
                <c:pt idx="680">
                  <c:v>199.81778976111912</c:v>
                </c:pt>
                <c:pt idx="681">
                  <c:v>199.82228455043312</c:v>
                </c:pt>
                <c:pt idx="682">
                  <c:v>199.82666855778785</c:v>
                </c:pt>
                <c:pt idx="683">
                  <c:v>199.83094450891801</c:v>
                </c:pt>
                <c:pt idx="684">
                  <c:v>199.83511506272001</c:v>
                </c:pt>
                <c:pt idx="685">
                  <c:v>199.83918281287401</c:v>
                </c:pt>
                <c:pt idx="686">
                  <c:v>199.84315028943999</c:v>
                </c:pt>
                <c:pt idx="687">
                  <c:v>199.84701996041647</c:v>
                </c:pt>
                <c:pt idx="688">
                  <c:v>199.85079423323299</c:v>
                </c:pt>
                <c:pt idx="689">
                  <c:v>199.854475456248</c:v>
                </c:pt>
                <c:pt idx="690">
                  <c:v>199.85806592018</c:v>
                </c:pt>
                <c:pt idx="691">
                  <c:v>199.86156785951547</c:v>
                </c:pt>
                <c:pt idx="692">
                  <c:v>199.86498345387301</c:v>
                </c:pt>
                <c:pt idx="693">
                  <c:v>199.868314829366</c:v>
                </c:pt>
                <c:pt idx="694">
                  <c:v>199.87156405987994</c:v>
                </c:pt>
                <c:pt idx="695">
                  <c:v>199.87473316837512</c:v>
                </c:pt>
                <c:pt idx="696">
                  <c:v>199.87782412811092</c:v>
                </c:pt>
                <c:pt idx="697">
                  <c:v>199.88083886387147</c:v>
                </c:pt>
                <c:pt idx="698">
                  <c:v>199.88377925313998</c:v>
                </c:pt>
                <c:pt idx="699">
                  <c:v>199.88664712727729</c:v>
                </c:pt>
                <c:pt idx="700">
                  <c:v>199.88944427261831</c:v>
                </c:pt>
                <c:pt idx="701">
                  <c:v>199.89217243160527</c:v>
                </c:pt>
                <c:pt idx="702">
                  <c:v>199.89483330384098</c:v>
                </c:pt>
                <c:pt idx="703">
                  <c:v>199.89742854715186</c:v>
                </c:pt>
                <c:pt idx="704">
                  <c:v>199.89995977858399</c:v>
                </c:pt>
                <c:pt idx="705">
                  <c:v>199.90242857544806</c:v>
                </c:pt>
                <c:pt idx="706">
                  <c:v>199.90483647623267</c:v>
                </c:pt>
                <c:pt idx="707">
                  <c:v>199.90718498161701</c:v>
                </c:pt>
                <c:pt idx="708">
                  <c:v>199.90947555535195</c:v>
                </c:pt>
                <c:pt idx="709">
                  <c:v>199.91170962518399</c:v>
                </c:pt>
                <c:pt idx="710">
                  <c:v>199.913888583735</c:v>
                </c:pt>
                <c:pt idx="711">
                  <c:v>199.91601378935954</c:v>
                </c:pt>
                <c:pt idx="712">
                  <c:v>199.91808656700547</c:v>
                </c:pt>
                <c:pt idx="713">
                  <c:v>199.92010820898687</c:v>
                </c:pt>
                <c:pt idx="714">
                  <c:v>199.92207997583247</c:v>
                </c:pt>
                <c:pt idx="715">
                  <c:v>199.92400309704999</c:v>
                </c:pt>
                <c:pt idx="716">
                  <c:v>199.92587877187498</c:v>
                </c:pt>
                <c:pt idx="717">
                  <c:v>199.92770817002707</c:v>
                </c:pt>
                <c:pt idx="718">
                  <c:v>199.92949243242867</c:v>
                </c:pt>
                <c:pt idx="719">
                  <c:v>199.93123267190799</c:v>
                </c:pt>
                <c:pt idx="720">
                  <c:v>199.93292997390787</c:v>
                </c:pt>
                <c:pt idx="721">
                  <c:v>199.93458539712998</c:v>
                </c:pt>
                <c:pt idx="722">
                  <c:v>199.93619997421501</c:v>
                </c:pt>
                <c:pt idx="723">
                  <c:v>199.93777471236712</c:v>
                </c:pt>
                <c:pt idx="724">
                  <c:v>199.93931059399401</c:v>
                </c:pt>
                <c:pt idx="725">
                  <c:v>199.94080857729747</c:v>
                </c:pt>
                <c:pt idx="726">
                  <c:v>199.94226959688172</c:v>
                </c:pt>
                <c:pt idx="727">
                  <c:v>199.94369456432997</c:v>
                </c:pt>
                <c:pt idx="728">
                  <c:v>199.94508436877999</c:v>
                </c:pt>
                <c:pt idx="729">
                  <c:v>199.94643987744638</c:v>
                </c:pt>
                <c:pt idx="730">
                  <c:v>199.94776193617992</c:v>
                </c:pt>
                <c:pt idx="731">
                  <c:v>199.94905137001399</c:v>
                </c:pt>
                <c:pt idx="732">
                  <c:v>199.95030898363865</c:v>
                </c:pt>
                <c:pt idx="733">
                  <c:v>199.95153556189732</c:v>
                </c:pt>
                <c:pt idx="734">
                  <c:v>199.95273187033959</c:v>
                </c:pt>
                <c:pt idx="735">
                  <c:v>199.95389865560207</c:v>
                </c:pt>
                <c:pt idx="736">
                  <c:v>199.95503664595665</c:v>
                </c:pt>
                <c:pt idx="737">
                  <c:v>199.95614655170564</c:v>
                </c:pt>
                <c:pt idx="738">
                  <c:v>199.95722906564887</c:v>
                </c:pt>
                <c:pt idx="739">
                  <c:v>199.95828486352067</c:v>
                </c:pt>
                <c:pt idx="740">
                  <c:v>199.95931460438752</c:v>
                </c:pt>
                <c:pt idx="741">
                  <c:v>199.96031893108201</c:v>
                </c:pt>
                <c:pt idx="742">
                  <c:v>199.9612984705831</c:v>
                </c:pt>
                <c:pt idx="743">
                  <c:v>199.962253834405</c:v>
                </c:pt>
                <c:pt idx="744">
                  <c:v>199.96318561900532</c:v>
                </c:pt>
                <c:pt idx="745">
                  <c:v>199.96409440613098</c:v>
                </c:pt>
                <c:pt idx="746">
                  <c:v>199.96498076317374</c:v>
                </c:pt>
                <c:pt idx="747">
                  <c:v>199.96584524355652</c:v>
                </c:pt>
                <c:pt idx="748">
                  <c:v>199.96668838704647</c:v>
                </c:pt>
                <c:pt idx="749">
                  <c:v>199.96751072009198</c:v>
                </c:pt>
                <c:pt idx="750">
                  <c:v>199.96831275618001</c:v>
                </c:pt>
                <c:pt idx="751">
                  <c:v>199.96909499611948</c:v>
                </c:pt>
                <c:pt idx="752">
                  <c:v>199.96985792838692</c:v>
                </c:pt>
                <c:pt idx="753">
                  <c:v>199.97060202939412</c:v>
                </c:pt>
                <c:pt idx="754">
                  <c:v>199.97132776382</c:v>
                </c:pt>
                <c:pt idx="755">
                  <c:v>199.97203558487098</c:v>
                </c:pt>
                <c:pt idx="756">
                  <c:v>199.97272593458399</c:v>
                </c:pt>
                <c:pt idx="757">
                  <c:v>199.973399244094</c:v>
                </c:pt>
                <c:pt idx="758">
                  <c:v>199.9740559338959</c:v>
                </c:pt>
                <c:pt idx="759">
                  <c:v>199.97469641413198</c:v>
                </c:pt>
                <c:pt idx="760">
                  <c:v>199.975321084803</c:v>
                </c:pt>
                <c:pt idx="761">
                  <c:v>199.97593033605901</c:v>
                </c:pt>
                <c:pt idx="762">
                  <c:v>199.97652454842401</c:v>
                </c:pt>
                <c:pt idx="763">
                  <c:v>199.977104093035</c:v>
                </c:pt>
                <c:pt idx="764">
                  <c:v>199.97766933187398</c:v>
                </c:pt>
                <c:pt idx="765">
                  <c:v>199.97822061799928</c:v>
                </c:pt>
                <c:pt idx="766">
                  <c:v>199.97875829573999</c:v>
                </c:pt>
                <c:pt idx="767">
                  <c:v>199.97928270095952</c:v>
                </c:pt>
                <c:pt idx="768">
                  <c:v>199.97979416121365</c:v>
                </c:pt>
                <c:pt idx="769">
                  <c:v>199.98029299599801</c:v>
                </c:pt>
                <c:pt idx="770">
                  <c:v>199.98077951690001</c:v>
                </c:pt>
                <c:pt idx="771">
                  <c:v>199.98125402783899</c:v>
                </c:pt>
                <c:pt idx="772">
                  <c:v>199.98171682523542</c:v>
                </c:pt>
                <c:pt idx="773">
                  <c:v>199.982168198175</c:v>
                </c:pt>
                <c:pt idx="774">
                  <c:v>199.98260842864607</c:v>
                </c:pt>
                <c:pt idx="775">
                  <c:v>199.98303779165499</c:v>
                </c:pt>
                <c:pt idx="776">
                  <c:v>199.98345655543542</c:v>
                </c:pt>
                <c:pt idx="777">
                  <c:v>199.98386498157672</c:v>
                </c:pt>
                <c:pt idx="778">
                  <c:v>199.98426332525798</c:v>
                </c:pt>
                <c:pt idx="779">
                  <c:v>199.984651835325</c:v>
                </c:pt>
                <c:pt idx="780">
                  <c:v>199.98503075449801</c:v>
                </c:pt>
                <c:pt idx="781">
                  <c:v>199.98540031950787</c:v>
                </c:pt>
                <c:pt idx="782">
                  <c:v>199.98576076123732</c:v>
                </c:pt>
                <c:pt idx="783">
                  <c:v>199.98611230488407</c:v>
                </c:pt>
                <c:pt idx="784">
                  <c:v>199.986455170076</c:v>
                </c:pt>
                <c:pt idx="785">
                  <c:v>199.98678957102899</c:v>
                </c:pt>
                <c:pt idx="786">
                  <c:v>199.98711571667027</c:v>
                </c:pt>
                <c:pt idx="787">
                  <c:v>199.98743381077787</c:v>
                </c:pt>
                <c:pt idx="788">
                  <c:v>199.9877440520809</c:v>
                </c:pt>
                <c:pt idx="789">
                  <c:v>199.98804663442834</c:v>
                </c:pt>
                <c:pt idx="790">
                  <c:v>199.988341746868</c:v>
                </c:pt>
                <c:pt idx="791">
                  <c:v>199.98862957380001</c:v>
                </c:pt>
                <c:pt idx="792">
                  <c:v>199.98891029505501</c:v>
                </c:pt>
                <c:pt idx="793">
                  <c:v>199.98918408603899</c:v>
                </c:pt>
                <c:pt idx="794">
                  <c:v>199.98945111782101</c:v>
                </c:pt>
                <c:pt idx="795">
                  <c:v>199.98971155725201</c:v>
                </c:pt>
                <c:pt idx="796">
                  <c:v>199.989965567063</c:v>
                </c:pt>
                <c:pt idx="797">
                  <c:v>199.99021330597247</c:v>
                </c:pt>
                <c:pt idx="798">
                  <c:v>199.99045492877599</c:v>
                </c:pt>
                <c:pt idx="799">
                  <c:v>199.990690586455</c:v>
                </c:pt>
              </c:numCache>
            </c:numRef>
          </c:val>
          <c:smooth val="0"/>
        </c:ser>
        <c:dLbls>
          <c:showLegendKey val="0"/>
          <c:showVal val="0"/>
          <c:showCatName val="0"/>
          <c:showSerName val="0"/>
          <c:showPercent val="0"/>
          <c:showBubbleSize val="0"/>
        </c:dLbls>
        <c:marker val="1"/>
        <c:smooth val="0"/>
        <c:axId val="114589696"/>
        <c:axId val="114591616"/>
      </c:lineChart>
      <c:catAx>
        <c:axId val="114589696"/>
        <c:scaling>
          <c:orientation val="minMax"/>
        </c:scaling>
        <c:delete val="1"/>
        <c:axPos val="b"/>
        <c:title>
          <c:tx>
            <c:rich>
              <a:bodyPr/>
              <a:lstStyle/>
              <a:p>
                <a:pPr>
                  <a:defRPr/>
                </a:pPr>
                <a:r>
                  <a:rPr lang="en-US"/>
                  <a:t>Time</a:t>
                </a:r>
              </a:p>
            </c:rich>
          </c:tx>
          <c:layout/>
          <c:overlay val="0"/>
        </c:title>
        <c:majorTickMark val="out"/>
        <c:minorTickMark val="none"/>
        <c:tickLblPos val="none"/>
        <c:crossAx val="114591616"/>
        <c:crosses val="autoZero"/>
        <c:auto val="1"/>
        <c:lblAlgn val="ctr"/>
        <c:lblOffset val="100"/>
        <c:noMultiLvlLbl val="0"/>
      </c:catAx>
      <c:valAx>
        <c:axId val="114591616"/>
        <c:scaling>
          <c:orientation val="minMax"/>
          <c:max val="220"/>
          <c:min val="0"/>
        </c:scaling>
        <c:delete val="1"/>
        <c:axPos val="l"/>
        <c:majorGridlines/>
        <c:title>
          <c:tx>
            <c:rich>
              <a:bodyPr rot="-5400000" vert="horz"/>
              <a:lstStyle/>
              <a:p>
                <a:pPr>
                  <a:defRPr/>
                </a:pPr>
                <a:r>
                  <a:rPr lang="en-US" dirty="0" smtClean="0"/>
                  <a:t>Cumulative</a:t>
                </a:r>
                <a:r>
                  <a:rPr lang="en-US" baseline="0" dirty="0" smtClean="0"/>
                  <a:t> Oil Recovered Q</a:t>
                </a:r>
                <a:endParaRPr lang="en-US" dirty="0"/>
              </a:p>
            </c:rich>
          </c:tx>
          <c:layout/>
          <c:overlay val="0"/>
        </c:title>
        <c:numFmt formatCode="General" sourceLinked="1"/>
        <c:majorTickMark val="out"/>
        <c:minorTickMark val="none"/>
        <c:tickLblPos val="nextTo"/>
        <c:crossAx val="114589696"/>
        <c:crosses val="autoZero"/>
        <c:crossBetween val="between"/>
      </c:valAx>
    </c:plotArea>
    <c:legend>
      <c:legendPos val="r"/>
      <c:layout/>
      <c:overlay val="0"/>
    </c:legend>
    <c:plotVisOnly val="1"/>
    <c:dispBlanksAs val="gap"/>
    <c:showDLblsOverMax val="0"/>
  </c:chart>
  <c:externalData r:id="rId2">
    <c:autoUpdate val="0"/>
  </c:externalData>
  <c:userShapes r:id="rId3"/>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Oil Production (</a:t>
            </a:r>
            <a:r>
              <a:rPr lang="en-US" dirty="0" err="1" smtClean="0"/>
              <a:t>dQ</a:t>
            </a:r>
            <a:r>
              <a:rPr lang="en-US" dirty="0" smtClean="0"/>
              <a:t>/</a:t>
            </a:r>
            <a:r>
              <a:rPr lang="en-US" dirty="0" err="1" smtClean="0"/>
              <a:t>dt</a:t>
            </a:r>
            <a:r>
              <a:rPr lang="en-US" dirty="0" smtClean="0"/>
              <a:t>) Over Time</a:t>
            </a:r>
            <a:endParaRPr lang="en-US" dirty="0"/>
          </a:p>
        </c:rich>
      </c:tx>
      <c:layout/>
      <c:overlay val="0"/>
    </c:title>
    <c:autoTitleDeleted val="0"/>
    <c:plotArea>
      <c:layout/>
      <c:lineChart>
        <c:grouping val="standard"/>
        <c:varyColors val="0"/>
        <c:ser>
          <c:idx val="0"/>
          <c:order val="0"/>
          <c:tx>
            <c:v>Q'(t)</c:v>
          </c:tx>
          <c:marker>
            <c:symbol val="none"/>
          </c:marker>
          <c:val>
            <c:numRef>
              <c:f>logistic!$C$2:$C$801</c:f>
              <c:numCache>
                <c:formatCode>General</c:formatCode>
                <c:ptCount val="800"/>
                <c:pt idx="0">
                  <c:v>0</c:v>
                </c:pt>
                <c:pt idx="1">
                  <c:v>2.2983980468391666E-4</c:v>
                </c:pt>
                <c:pt idx="2">
                  <c:v>2.3565767852434116E-4</c:v>
                </c:pt>
                <c:pt idx="3">
                  <c:v>2.4162280442122981E-4</c:v>
                </c:pt>
                <c:pt idx="4">
                  <c:v>2.4773890863654681E-4</c:v>
                </c:pt>
                <c:pt idx="5">
                  <c:v>2.5400981168890015E-4</c:v>
                </c:pt>
                <c:pt idx="6">
                  <c:v>2.6043943073661207E-4</c:v>
                </c:pt>
                <c:pt idx="7">
                  <c:v>2.6703178201900634E-4</c:v>
                </c:pt>
                <c:pt idx="8">
                  <c:v>2.7379098336160096E-4</c:v>
                </c:pt>
                <c:pt idx="9">
                  <c:v>2.8072125674280052E-4</c:v>
                </c:pt>
                <c:pt idx="10">
                  <c:v>2.8782693092600087E-4</c:v>
                </c:pt>
                <c:pt idx="11">
                  <c:v>2.9511244415770973E-4</c:v>
                </c:pt>
                <c:pt idx="12">
                  <c:v>3.0258234693500001E-4</c:v>
                </c:pt>
                <c:pt idx="13">
                  <c:v>3.102413048405102E-4</c:v>
                </c:pt>
                <c:pt idx="14">
                  <c:v>3.1809410145080532E-4</c:v>
                </c:pt>
                <c:pt idx="15">
                  <c:v>3.261456413178999E-4</c:v>
                </c:pt>
                <c:pt idx="16">
                  <c:v>3.3440095302440201E-4</c:v>
                </c:pt>
                <c:pt idx="17">
                  <c:v>3.4286519231820046E-4</c:v>
                </c:pt>
                <c:pt idx="18">
                  <c:v>3.5154364532339992E-4</c:v>
                </c:pt>
                <c:pt idx="19">
                  <c:v>3.6044173183451061E-4</c:v>
                </c:pt>
                <c:pt idx="20">
                  <c:v>3.6956500869220698E-4</c:v>
                </c:pt>
                <c:pt idx="21">
                  <c:v>3.7891917324491328E-4</c:v>
                </c:pt>
                <c:pt idx="22">
                  <c:v>3.8851006689751157E-4</c:v>
                </c:pt>
                <c:pt idx="23">
                  <c:v>3.9834367874831044E-4</c:v>
                </c:pt>
                <c:pt idx="24">
                  <c:v>4.0842614932032177E-4</c:v>
                </c:pt>
                <c:pt idx="25">
                  <c:v>4.1876377438290112E-4</c:v>
                </c:pt>
                <c:pt idx="26">
                  <c:v>4.29363008873015E-4</c:v>
                </c:pt>
                <c:pt idx="27">
                  <c:v>4.4023047091289874E-4</c:v>
                </c:pt>
                <c:pt idx="28">
                  <c:v>4.5137294593031028E-4</c:v>
                </c:pt>
                <c:pt idx="29">
                  <c:v>4.6279739088150146E-4</c:v>
                </c:pt>
                <c:pt idx="30">
                  <c:v>4.7451093858101736E-4</c:v>
                </c:pt>
                <c:pt idx="31">
                  <c:v>4.8652090214060424E-4</c:v>
                </c:pt>
                <c:pt idx="32">
                  <c:v>4.9883477951922692E-4</c:v>
                </c:pt>
                <c:pt idx="33">
                  <c:v>5.1146025818800129E-4</c:v>
                </c:pt>
                <c:pt idx="34">
                  <c:v>5.2440521991279894E-4</c:v>
                </c:pt>
                <c:pt idx="35">
                  <c:v>5.3767774565560103E-4</c:v>
                </c:pt>
                <c:pt idx="36">
                  <c:v>5.5128612060159968E-4</c:v>
                </c:pt>
                <c:pt idx="37">
                  <c:v>5.6523883931050339E-4</c:v>
                </c:pt>
                <c:pt idx="38">
                  <c:v>5.7954461099789939E-4</c:v>
                </c:pt>
                <c:pt idx="39">
                  <c:v>5.9421236495041483E-4</c:v>
                </c:pt>
                <c:pt idx="40">
                  <c:v>6.0925125607510025E-4</c:v>
                </c:pt>
                <c:pt idx="41">
                  <c:v>6.2467067059051944E-4</c:v>
                </c:pt>
                <c:pt idx="42">
                  <c:v>6.4048023185819813E-4</c:v>
                </c:pt>
                <c:pt idx="43">
                  <c:v>6.5668980636291493E-4</c:v>
                </c:pt>
                <c:pt idx="44">
                  <c:v>6.7330950984151414E-4</c:v>
                </c:pt>
                <c:pt idx="45">
                  <c:v>6.9034971356652199E-4</c:v>
                </c:pt>
                <c:pt idx="46">
                  <c:v>7.0782105078629994E-4</c:v>
                </c:pt>
                <c:pt idx="47">
                  <c:v>7.2573442332929904E-4</c:v>
                </c:pt>
                <c:pt idx="48">
                  <c:v>7.4410100837012496E-4</c:v>
                </c:pt>
                <c:pt idx="49">
                  <c:v>7.6293226536941982E-4</c:v>
                </c:pt>
                <c:pt idx="50">
                  <c:v>7.8223994318441794E-4</c:v>
                </c:pt>
                <c:pt idx="51">
                  <c:v>8.0203608736010526E-4</c:v>
                </c:pt>
                <c:pt idx="52">
                  <c:v>8.2233304760189667E-4</c:v>
                </c:pt>
                <c:pt idx="53">
                  <c:v>8.4314348543553571E-4</c:v>
                </c:pt>
                <c:pt idx="54">
                  <c:v>8.6448038205939892E-4</c:v>
                </c:pt>
                <c:pt idx="55">
                  <c:v>8.8635704639350248E-4</c:v>
                </c:pt>
                <c:pt idx="56">
                  <c:v>9.0878712332930042E-4</c:v>
                </c:pt>
                <c:pt idx="57">
                  <c:v>9.3178460218683876E-4</c:v>
                </c:pt>
                <c:pt idx="58">
                  <c:v>9.5536382538264123E-4</c:v>
                </c:pt>
                <c:pt idx="59">
                  <c:v>9.7953949731510205E-4</c:v>
                </c:pt>
                <c:pt idx="60">
                  <c:v>1.0043266934722018E-3</c:v>
                </c:pt>
                <c:pt idx="61">
                  <c:v>1.0297408697659965E-3</c:v>
                </c:pt>
                <c:pt idx="62">
                  <c:v>1.0557978721012981E-3</c:v>
                </c:pt>
                <c:pt idx="63">
                  <c:v>1.0825139461828359E-3</c:v>
                </c:pt>
                <c:pt idx="64">
                  <c:v>1.1099057475678006E-3</c:v>
                </c:pt>
                <c:pt idx="65">
                  <c:v>1.1379903519688969E-3</c:v>
                </c:pt>
                <c:pt idx="66">
                  <c:v>1.1667852658149161E-3</c:v>
                </c:pt>
                <c:pt idx="67">
                  <c:v>1.1963084370745258E-3</c:v>
                </c:pt>
                <c:pt idx="68">
                  <c:v>1.2265782663496982E-3</c:v>
                </c:pt>
                <c:pt idx="69">
                  <c:v>1.2576136182469999E-3</c:v>
                </c:pt>
                <c:pt idx="70">
                  <c:v>1.2894338330300961E-3</c:v>
                </c:pt>
                <c:pt idx="71">
                  <c:v>1.3220587385644141E-3</c:v>
                </c:pt>
                <c:pt idx="72">
                  <c:v>1.3555086625583021E-3</c:v>
                </c:pt>
                <c:pt idx="73">
                  <c:v>1.3898044451089041E-3</c:v>
                </c:pt>
                <c:pt idx="74">
                  <c:v>1.4249674515599E-3</c:v>
                </c:pt>
                <c:pt idx="75">
                  <c:v>1.4610195856802981E-3</c:v>
                </c:pt>
                <c:pt idx="76">
                  <c:v>1.4979833031684986E-3</c:v>
                </c:pt>
                <c:pt idx="77">
                  <c:v>1.5358816254938041E-3</c:v>
                </c:pt>
                <c:pt idx="78">
                  <c:v>1.5747381540807349E-3</c:v>
                </c:pt>
                <c:pt idx="79">
                  <c:v>1.6145770848453496E-3</c:v>
                </c:pt>
                <c:pt idx="80">
                  <c:v>1.6554232230922021E-3</c:v>
                </c:pt>
                <c:pt idx="81">
                  <c:v>1.6973019987811227E-3</c:v>
                </c:pt>
                <c:pt idx="82">
                  <c:v>1.7402394821711964E-3</c:v>
                </c:pt>
                <c:pt idx="83">
                  <c:v>1.7842623998533403E-3</c:v>
                </c:pt>
                <c:pt idx="84">
                  <c:v>1.8293981511784021E-3</c:v>
                </c:pt>
                <c:pt idx="85">
                  <c:v>1.8756748250936981E-3</c:v>
                </c:pt>
                <c:pt idx="86">
                  <c:v>1.9231212173923956E-3</c:v>
                </c:pt>
                <c:pt idx="87">
                  <c:v>1.9717668483930123E-3</c:v>
                </c:pt>
                <c:pt idx="88">
                  <c:v>2.0216419810520012E-3</c:v>
                </c:pt>
                <c:pt idx="89">
                  <c:v>2.072777639525597E-3</c:v>
                </c:pt>
                <c:pt idx="90">
                  <c:v>2.1252056281875092E-3</c:v>
                </c:pt>
                <c:pt idx="91">
                  <c:v>2.17895855111755E-3</c:v>
                </c:pt>
                <c:pt idx="92">
                  <c:v>2.2340698320668095E-3</c:v>
                </c:pt>
                <c:pt idx="93">
                  <c:v>2.2905737349173793E-3</c:v>
                </c:pt>
                <c:pt idx="94">
                  <c:v>2.3485053846430959E-3</c:v>
                </c:pt>
                <c:pt idx="95">
                  <c:v>2.4079007887861867E-3</c:v>
                </c:pt>
                <c:pt idx="96">
                  <c:v>2.4687968594595548E-3</c:v>
                </c:pt>
                <c:pt idx="97">
                  <c:v>2.531231435893011E-3</c:v>
                </c:pt>
                <c:pt idx="98">
                  <c:v>2.5952433075229998E-3</c:v>
                </c:pt>
                <c:pt idx="99">
                  <c:v>2.6608722376610452E-3</c:v>
                </c:pt>
                <c:pt idx="100">
                  <c:v>2.7281589877310481E-3</c:v>
                </c:pt>
                <c:pt idx="101">
                  <c:v>2.7971453420970898E-3</c:v>
                </c:pt>
                <c:pt idx="102">
                  <c:v>2.8678741335100011E-3</c:v>
                </c:pt>
                <c:pt idx="103">
                  <c:v>2.9403892691630012E-3</c:v>
                </c:pt>
                <c:pt idx="104">
                  <c:v>3.0147357573910927E-3</c:v>
                </c:pt>
                <c:pt idx="105">
                  <c:v>3.0909597350040072E-3</c:v>
                </c:pt>
                <c:pt idx="106">
                  <c:v>3.1691084953130006E-3</c:v>
                </c:pt>
                <c:pt idx="107">
                  <c:v>3.2492305168110944E-3</c:v>
                </c:pt>
                <c:pt idx="108">
                  <c:v>3.3313754925599912E-3</c:v>
                </c:pt>
                <c:pt idx="109">
                  <c:v>3.4155943602960761E-3</c:v>
                </c:pt>
                <c:pt idx="110">
                  <c:v>3.5019393332539894E-3</c:v>
                </c:pt>
                <c:pt idx="111">
                  <c:v>3.5904639317420051E-3</c:v>
                </c:pt>
                <c:pt idx="112">
                  <c:v>3.6812230154800816E-3</c:v>
                </c:pt>
                <c:pt idx="113">
                  <c:v>3.7742728167180052E-3</c:v>
                </c:pt>
                <c:pt idx="114">
                  <c:v>3.8696709741490032E-3</c:v>
                </c:pt>
                <c:pt idx="115">
                  <c:v>3.9674765676420906E-3</c:v>
                </c:pt>
                <c:pt idx="116">
                  <c:v>4.0677501538119998E-3</c:v>
                </c:pt>
                <c:pt idx="117">
                  <c:v>4.1705538024350008E-3</c:v>
                </c:pt>
                <c:pt idx="118">
                  <c:v>4.2759511337460334E-3</c:v>
                </c:pt>
                <c:pt idx="119">
                  <c:v>4.3840073566179675E-3</c:v>
                </c:pt>
                <c:pt idx="120">
                  <c:v>4.494789307671998E-3</c:v>
                </c:pt>
                <c:pt idx="121">
                  <c:v>4.6083654912921559E-3</c:v>
                </c:pt>
                <c:pt idx="122">
                  <c:v>4.7248061206270064E-3</c:v>
                </c:pt>
                <c:pt idx="123">
                  <c:v>4.8441831595339956E-3</c:v>
                </c:pt>
                <c:pt idx="124">
                  <c:v>4.9665703655459859E-3</c:v>
                </c:pt>
                <c:pt idx="125">
                  <c:v>5.0920433338370414E-3</c:v>
                </c:pt>
                <c:pt idx="126">
                  <c:v>5.2206795422390104E-3</c:v>
                </c:pt>
                <c:pt idx="127">
                  <c:v>5.3525583973199897E-3</c:v>
                </c:pt>
                <c:pt idx="128">
                  <c:v>5.4877612815422061E-3</c:v>
                </c:pt>
                <c:pt idx="129">
                  <c:v>5.6263716015359788E-3</c:v>
                </c:pt>
                <c:pt idx="130">
                  <c:v>5.7684748375040062E-3</c:v>
                </c:pt>
                <c:pt idx="131">
                  <c:v>5.9141585937850004E-3</c:v>
                </c:pt>
                <c:pt idx="132">
                  <c:v>6.0635126505970095E-3</c:v>
                </c:pt>
                <c:pt idx="133">
                  <c:v>6.2166290169821193E-3</c:v>
                </c:pt>
                <c:pt idx="134">
                  <c:v>6.3736019850022616E-3</c:v>
                </c:pt>
                <c:pt idx="135">
                  <c:v>6.5345281851651137E-3</c:v>
                </c:pt>
                <c:pt idx="136">
                  <c:v>6.6995066431599906E-3</c:v>
                </c:pt>
                <c:pt idx="137">
                  <c:v>6.8686388378880175E-3</c:v>
                </c:pt>
                <c:pt idx="138">
                  <c:v>7.0420287608359833E-3</c:v>
                </c:pt>
                <c:pt idx="139">
                  <c:v>7.2197829768110323E-3</c:v>
                </c:pt>
                <c:pt idx="140">
                  <c:v>7.4020106860729924E-3</c:v>
                </c:pt>
                <c:pt idx="141">
                  <c:v>7.5888237878822089E-3</c:v>
                </c:pt>
                <c:pt idx="142">
                  <c:v>7.7803369454931808E-3</c:v>
                </c:pt>
                <c:pt idx="143">
                  <c:v>7.9766676526332701E-3</c:v>
                </c:pt>
                <c:pt idx="144">
                  <c:v>8.1779363014800547E-3</c:v>
                </c:pt>
                <c:pt idx="145">
                  <c:v>8.3842662521740746E-3</c:v>
                </c:pt>
                <c:pt idx="146">
                  <c:v>8.5957839038990728E-3</c:v>
                </c:pt>
                <c:pt idx="147">
                  <c:v>8.8126187675540146E-3</c:v>
                </c:pt>
                <c:pt idx="148">
                  <c:v>9.0349035400519809E-3</c:v>
                </c:pt>
                <c:pt idx="149">
                  <c:v>9.2627741802660066E-3</c:v>
                </c:pt>
                <c:pt idx="150">
                  <c:v>9.496369986670028E-3</c:v>
                </c:pt>
                <c:pt idx="151">
                  <c:v>9.7358336766881267E-3</c:v>
                </c:pt>
                <c:pt idx="152">
                  <c:v>9.9813114677939629E-3</c:v>
                </c:pt>
                <c:pt idx="153">
                  <c:v>1.0232953160388024E-2</c:v>
                </c:pt>
                <c:pt idx="154">
                  <c:v>1.0490912222474752E-2</c:v>
                </c:pt>
                <c:pt idx="155">
                  <c:v>1.0755345876198938E-2</c:v>
                </c:pt>
                <c:pt idx="156">
                  <c:v>1.1026415186231047E-2</c:v>
                </c:pt>
                <c:pt idx="157">
                  <c:v>1.130428515007398E-2</c:v>
                </c:pt>
                <c:pt idx="158">
                  <c:v>1.1589124790291226E-2</c:v>
                </c:pt>
                <c:pt idx="159">
                  <c:v>1.1881107248710603E-2</c:v>
                </c:pt>
                <c:pt idx="160">
                  <c:v>1.2180409882617324E-2</c:v>
                </c:pt>
                <c:pt idx="161">
                  <c:v>1.2487214362980061E-2</c:v>
                </c:pt>
                <c:pt idx="162">
                  <c:v>1.2801706774735921E-2</c:v>
                </c:pt>
                <c:pt idx="163">
                  <c:v>1.3124077719165479E-2</c:v>
                </c:pt>
                <c:pt idx="164">
                  <c:v>1.3454522418380351E-2</c:v>
                </c:pt>
                <c:pt idx="165">
                  <c:v>1.3793240821982966E-2</c:v>
                </c:pt>
                <c:pt idx="166">
                  <c:v>1.414043771588624E-2</c:v>
                </c:pt>
                <c:pt idx="167">
                  <c:v>1.4496322833348998E-2</c:v>
                </c:pt>
                <c:pt idx="168">
                  <c:v>1.486111096825894E-2</c:v>
                </c:pt>
                <c:pt idx="169">
                  <c:v>1.5235022090677067E-2</c:v>
                </c:pt>
                <c:pt idx="170">
                  <c:v>1.5618281464677921E-2</c:v>
                </c:pt>
                <c:pt idx="171">
                  <c:v>1.6011119768513365E-2</c:v>
                </c:pt>
                <c:pt idx="172">
                  <c:v>1.6413773217121261E-2</c:v>
                </c:pt>
                <c:pt idx="173">
                  <c:v>1.6826483687019392E-2</c:v>
                </c:pt>
                <c:pt idx="174">
                  <c:v>1.7249498843582081E-2</c:v>
                </c:pt>
                <c:pt idx="175">
                  <c:v>1.7683072270751943E-2</c:v>
                </c:pt>
                <c:pt idx="176">
                  <c:v>1.8127463603180141E-2</c:v>
                </c:pt>
                <c:pt idx="177">
                  <c:v>1.8582938660850961E-2</c:v>
                </c:pt>
                <c:pt idx="178">
                  <c:v>1.9049769586161041E-2</c:v>
                </c:pt>
                <c:pt idx="179">
                  <c:v>1.9528234983528073E-2</c:v>
                </c:pt>
                <c:pt idx="180">
                  <c:v>2.0018620061493912E-2</c:v>
                </c:pt>
                <c:pt idx="181">
                  <c:v>2.0521216777368081E-2</c:v>
                </c:pt>
                <c:pt idx="182">
                  <c:v>2.103632398440556E-2</c:v>
                </c:pt>
                <c:pt idx="183">
                  <c:v>2.1564247581545598E-2</c:v>
                </c:pt>
                <c:pt idx="184">
                  <c:v>2.2105300665700732E-2</c:v>
                </c:pt>
                <c:pt idx="185">
                  <c:v>2.2659803686607648E-2</c:v>
                </c:pt>
                <c:pt idx="186">
                  <c:v>2.3228084604256027E-2</c:v>
                </c:pt>
                <c:pt idx="187">
                  <c:v>2.3810479048866007E-2</c:v>
                </c:pt>
                <c:pt idx="188">
                  <c:v>2.4407330483434769E-2</c:v>
                </c:pt>
                <c:pt idx="189">
                  <c:v>2.5018990368832039E-2</c:v>
                </c:pt>
                <c:pt idx="190">
                  <c:v>2.5645818331460252E-2</c:v>
                </c:pt>
                <c:pt idx="191">
                  <c:v>2.6288182333380039E-2</c:v>
                </c:pt>
                <c:pt idx="192">
                  <c:v>2.6946458845029886E-2</c:v>
                </c:pt>
                <c:pt idx="193">
                  <c:v>2.7621033020370864E-2</c:v>
                </c:pt>
                <c:pt idx="194">
                  <c:v>2.831229887453E-2</c:v>
                </c:pt>
                <c:pt idx="195">
                  <c:v>2.9020659463780074E-2</c:v>
                </c:pt>
                <c:pt idx="196">
                  <c:v>2.9746527068069992E-2</c:v>
                </c:pt>
                <c:pt idx="197">
                  <c:v>3.0490323375720212E-2</c:v>
                </c:pt>
                <c:pt idx="198">
                  <c:v>3.1252479670570002E-2</c:v>
                </c:pt>
                <c:pt idx="199">
                  <c:v>3.2033437021230647E-2</c:v>
                </c:pt>
                <c:pt idx="200">
                  <c:v>3.2833646472641052E-2</c:v>
                </c:pt>
                <c:pt idx="201">
                  <c:v>3.3653569239590064E-2</c:v>
                </c:pt>
                <c:pt idx="202">
                  <c:v>3.4493676902470002E-2</c:v>
                </c:pt>
                <c:pt idx="203">
                  <c:v>3.5354451604780124E-2</c:v>
                </c:pt>
                <c:pt idx="204">
                  <c:v>3.6236386252589854E-2</c:v>
                </c:pt>
                <c:pt idx="205">
                  <c:v>3.7139984715770256E-2</c:v>
                </c:pt>
                <c:pt idx="206">
                  <c:v>3.806576203084E-2</c:v>
                </c:pt>
                <c:pt idx="207">
                  <c:v>3.9014244605350086E-2</c:v>
                </c:pt>
                <c:pt idx="208">
                  <c:v>3.9985970423640889E-2</c:v>
                </c:pt>
                <c:pt idx="209">
                  <c:v>4.0981489253939983E-2</c:v>
                </c:pt>
                <c:pt idx="210">
                  <c:v>4.2001362856479915E-2</c:v>
                </c:pt>
                <c:pt idx="211">
                  <c:v>4.3046165192589657E-2</c:v>
                </c:pt>
                <c:pt idx="212">
                  <c:v>4.4116482634590934E-2</c:v>
                </c:pt>
                <c:pt idx="213">
                  <c:v>4.5212914176209894E-2</c:v>
                </c:pt>
                <c:pt idx="214">
                  <c:v>4.6336071643450112E-2</c:v>
                </c:pt>
                <c:pt idx="215">
                  <c:v>4.7486579905601338E-2</c:v>
                </c:pt>
                <c:pt idx="216">
                  <c:v>4.8665077086059876E-2</c:v>
                </c:pt>
                <c:pt idx="217">
                  <c:v>4.9872214773060163E-2</c:v>
                </c:pt>
                <c:pt idx="218">
                  <c:v>5.1108658229690018E-2</c:v>
                </c:pt>
                <c:pt idx="219">
                  <c:v>5.2375086602989729E-2</c:v>
                </c:pt>
                <c:pt idx="220">
                  <c:v>5.3672193132050072E-2</c:v>
                </c:pt>
                <c:pt idx="221">
                  <c:v>5.5000685354499992E-2</c:v>
                </c:pt>
                <c:pt idx="222">
                  <c:v>5.6361285311330014E-2</c:v>
                </c:pt>
                <c:pt idx="223">
                  <c:v>5.7754729749300834E-2</c:v>
                </c:pt>
                <c:pt idx="224">
                  <c:v>5.9181770321099954E-2</c:v>
                </c:pt>
                <c:pt idx="225">
                  <c:v>6.0643173782319745E-2</c:v>
                </c:pt>
                <c:pt idx="226">
                  <c:v>6.213972218515984E-2</c:v>
                </c:pt>
                <c:pt idx="227">
                  <c:v>6.3672213068290073E-2</c:v>
                </c:pt>
                <c:pt idx="228">
                  <c:v>6.5241459642360056E-2</c:v>
                </c:pt>
                <c:pt idx="229">
                  <c:v>6.6848290970829893E-2</c:v>
                </c:pt>
                <c:pt idx="230">
                  <c:v>6.8493552145320324E-2</c:v>
                </c:pt>
                <c:pt idx="231">
                  <c:v>7.0178104455139959E-2</c:v>
                </c:pt>
                <c:pt idx="232">
                  <c:v>7.1902825550389959E-2</c:v>
                </c:pt>
                <c:pt idx="233">
                  <c:v>7.3668609597870027E-2</c:v>
                </c:pt>
                <c:pt idx="234">
                  <c:v>7.5476367429310423E-2</c:v>
                </c:pt>
                <c:pt idx="235">
                  <c:v>7.7327026681169683E-2</c:v>
                </c:pt>
                <c:pt idx="236">
                  <c:v>7.9221531925260533E-2</c:v>
                </c:pt>
                <c:pt idx="237">
                  <c:v>8.1160844789471248E-2</c:v>
                </c:pt>
                <c:pt idx="238">
                  <c:v>8.3145944067900046E-2</c:v>
                </c:pt>
                <c:pt idx="239">
                  <c:v>8.5177825819340025E-2</c:v>
                </c:pt>
                <c:pt idx="240">
                  <c:v>8.7257503453440008E-2</c:v>
                </c:pt>
                <c:pt idx="241">
                  <c:v>8.9386007803660114E-2</c:v>
                </c:pt>
                <c:pt idx="242">
                  <c:v>9.1564387185852969E-2</c:v>
                </c:pt>
                <c:pt idx="243">
                  <c:v>9.3793707441720123E-2</c:v>
                </c:pt>
                <c:pt idx="244">
                  <c:v>9.6075051965990227E-2</c:v>
                </c:pt>
                <c:pt idx="245">
                  <c:v>9.8409521716259746E-2</c:v>
                </c:pt>
                <c:pt idx="246">
                  <c:v>0.10079823520434</c:v>
                </c:pt>
                <c:pt idx="247">
                  <c:v>0.10324232846804079</c:v>
                </c:pt>
                <c:pt idx="248">
                  <c:v>0.10574295502199214</c:v>
                </c:pt>
                <c:pt idx="249">
                  <c:v>0.10830128578645178</c:v>
                </c:pt>
                <c:pt idx="250">
                  <c:v>0.11091850899258998</c:v>
                </c:pt>
                <c:pt idx="251">
                  <c:v>0.11359583006296962</c:v>
                </c:pt>
                <c:pt idx="252">
                  <c:v>0.11633447146577069</c:v>
                </c:pt>
                <c:pt idx="253">
                  <c:v>0.11913567254129252</c:v>
                </c:pt>
                <c:pt idx="254">
                  <c:v>0.12200068929923009</c:v>
                </c:pt>
                <c:pt idx="255">
                  <c:v>0.12493079418503072</c:v>
                </c:pt>
                <c:pt idx="256">
                  <c:v>0.12792727581380969</c:v>
                </c:pt>
                <c:pt idx="257">
                  <c:v>0.13099143867006419</c:v>
                </c:pt>
                <c:pt idx="258">
                  <c:v>0.13412460277139981</c:v>
                </c:pt>
                <c:pt idx="259">
                  <c:v>0.13732810329462009</c:v>
                </c:pt>
                <c:pt idx="260">
                  <c:v>0.14060329016206433</c:v>
                </c:pt>
                <c:pt idx="261">
                  <c:v>0.14395152758637941</c:v>
                </c:pt>
                <c:pt idx="262">
                  <c:v>0.14737419357198339</c:v>
                </c:pt>
                <c:pt idx="263">
                  <c:v>0.15087267937066962</c:v>
                </c:pt>
                <c:pt idx="264">
                  <c:v>0.15444838888985551</c:v>
                </c:pt>
                <c:pt idx="265">
                  <c:v>0.15810273805074004</c:v>
                </c:pt>
                <c:pt idx="266">
                  <c:v>0.16183715409481003</c:v>
                </c:pt>
                <c:pt idx="267">
                  <c:v>0.1656530748358902</c:v>
                </c:pt>
                <c:pt idx="268">
                  <c:v>0.1695519478557399</c:v>
                </c:pt>
                <c:pt idx="269">
                  <c:v>0.17353522964082041</c:v>
                </c:pt>
                <c:pt idx="270">
                  <c:v>0.17760438465785991</c:v>
                </c:pt>
                <c:pt idx="271">
                  <c:v>0.18176088436575041</c:v>
                </c:pt>
                <c:pt idx="272">
                  <c:v>0.18600620616126445</c:v>
                </c:pt>
                <c:pt idx="273">
                  <c:v>0.19034183225627024</c:v>
                </c:pt>
                <c:pt idx="274">
                  <c:v>0.19476924848389393</c:v>
                </c:pt>
                <c:pt idx="275">
                  <c:v>0.19928994303077921</c:v>
                </c:pt>
                <c:pt idx="276">
                  <c:v>0.20390540509347438</c:v>
                </c:pt>
                <c:pt idx="277">
                  <c:v>0.20861712345570993</c:v>
                </c:pt>
                <c:pt idx="278">
                  <c:v>0.21342658498459074</c:v>
                </c:pt>
                <c:pt idx="279">
                  <c:v>0.21833527304258921</c:v>
                </c:pt>
                <c:pt idx="280">
                  <c:v>0.22334466581330048</c:v>
                </c:pt>
                <c:pt idx="281">
                  <c:v>0.22845623453788441</c:v>
                </c:pt>
                <c:pt idx="282">
                  <c:v>0.23367144166014064</c:v>
                </c:pt>
                <c:pt idx="283">
                  <c:v>0.23899173887739672</c:v>
                </c:pt>
                <c:pt idx="284">
                  <c:v>0.24441856509480175</c:v>
                </c:pt>
                <c:pt idx="285">
                  <c:v>0.24995334428140462</c:v>
                </c:pt>
                <c:pt idx="286">
                  <c:v>0.25559748322330128</c:v>
                </c:pt>
                <c:pt idx="287">
                  <c:v>0.26135236917619942</c:v>
                </c:pt>
                <c:pt idx="288">
                  <c:v>0.26721936740939967</c:v>
                </c:pt>
                <c:pt idx="289">
                  <c:v>0.27319981864449971</c:v>
                </c:pt>
                <c:pt idx="290">
                  <c:v>0.2792950363832965</c:v>
                </c:pt>
                <c:pt idx="291">
                  <c:v>0.28550630412540545</c:v>
                </c:pt>
                <c:pt idx="292">
                  <c:v>0.29183487247239981</c:v>
                </c:pt>
                <c:pt idx="293">
                  <c:v>0.29828195611870001</c:v>
                </c:pt>
                <c:pt idx="294">
                  <c:v>0.30484873072579982</c:v>
                </c:pt>
                <c:pt idx="295">
                  <c:v>0.31153632968210082</c:v>
                </c:pt>
                <c:pt idx="296">
                  <c:v>0.31834584074359995</c:v>
                </c:pt>
                <c:pt idx="297">
                  <c:v>0.32527830255880613</c:v>
                </c:pt>
                <c:pt idx="298">
                  <c:v>0.33233470107541008</c:v>
                </c:pt>
                <c:pt idx="299">
                  <c:v>0.33951596582911192</c:v>
                </c:pt>
                <c:pt idx="300">
                  <c:v>0.34682296611610697</c:v>
                </c:pt>
                <c:pt idx="301">
                  <c:v>0.35425650704899958</c:v>
                </c:pt>
                <c:pt idx="302">
                  <c:v>0.36181732549800188</c:v>
                </c:pt>
                <c:pt idx="303">
                  <c:v>0.36950608591901152</c:v>
                </c:pt>
                <c:pt idx="304">
                  <c:v>0.37732337606990968</c:v>
                </c:pt>
                <c:pt idx="305">
                  <c:v>0.38526970261959931</c:v>
                </c:pt>
                <c:pt idx="306">
                  <c:v>0.39334548665020713</c:v>
                </c:pt>
                <c:pt idx="307">
                  <c:v>0.401551059058394</c:v>
                </c:pt>
                <c:pt idx="308">
                  <c:v>0.40988665585860962</c:v>
                </c:pt>
                <c:pt idx="309">
                  <c:v>0.41835241339351115</c:v>
                </c:pt>
                <c:pt idx="310">
                  <c:v>0.42694836345730591</c:v>
                </c:pt>
                <c:pt idx="311">
                  <c:v>0.43567442833660697</c:v>
                </c:pt>
                <c:pt idx="312">
                  <c:v>0.44453041577849817</c:v>
                </c:pt>
                <c:pt idx="313">
                  <c:v>0.45351601388910534</c:v>
                </c:pt>
                <c:pt idx="314">
                  <c:v>0.46263078597419882</c:v>
                </c:pt>
                <c:pt idx="315">
                  <c:v>0.47187416533001242</c:v>
                </c:pt>
                <c:pt idx="316">
                  <c:v>0.48124544999240032</c:v>
                </c:pt>
                <c:pt idx="317">
                  <c:v>0.49074379745670171</c:v>
                </c:pt>
                <c:pt idx="318">
                  <c:v>0.50036821937889964</c:v>
                </c:pt>
                <c:pt idx="319">
                  <c:v>0.51011757626979914</c:v>
                </c:pt>
                <c:pt idx="320">
                  <c:v>0.51999057219560285</c:v>
                </c:pt>
                <c:pt idx="321">
                  <c:v>0.52998574950019872</c:v>
                </c:pt>
                <c:pt idx="322">
                  <c:v>0.54010148355970855</c:v>
                </c:pt>
                <c:pt idx="323">
                  <c:v>0.55033597759110064</c:v>
                </c:pt>
                <c:pt idx="324">
                  <c:v>0.56068725752520265</c:v>
                </c:pt>
                <c:pt idx="325">
                  <c:v>0.57115316696629748</c:v>
                </c:pt>
                <c:pt idx="326">
                  <c:v>0.58173136225310174</c:v>
                </c:pt>
                <c:pt idx="327">
                  <c:v>0.59241930764259998</c:v>
                </c:pt>
                <c:pt idx="328">
                  <c:v>0.60321427063610777</c:v>
                </c:pt>
                <c:pt idx="329">
                  <c:v>0.61411331746710163</c:v>
                </c:pt>
                <c:pt idx="330">
                  <c:v>0.62511330877330096</c:v>
                </c:pt>
                <c:pt idx="331">
                  <c:v>0.6362108954769996</c:v>
                </c:pt>
                <c:pt idx="332">
                  <c:v>0.6474025148921001</c:v>
                </c:pt>
                <c:pt idx="333">
                  <c:v>0.65868438708709964</c:v>
                </c:pt>
                <c:pt idx="334">
                  <c:v>0.67005251152311418</c:v>
                </c:pt>
                <c:pt idx="335">
                  <c:v>0.68150266399559989</c:v>
                </c:pt>
                <c:pt idx="336">
                  <c:v>0.69303039390249666</c:v>
                </c:pt>
                <c:pt idx="337">
                  <c:v>0.70463102186510462</c:v>
                </c:pt>
                <c:pt idx="338">
                  <c:v>0.71629963772790062</c:v>
                </c:pt>
                <c:pt idx="339">
                  <c:v>0.72803109896209861</c:v>
                </c:pt>
                <c:pt idx="340">
                  <c:v>0.73982002950120063</c:v>
                </c:pt>
                <c:pt idx="341">
                  <c:v>0.75166081903051896</c:v>
                </c:pt>
                <c:pt idx="342">
                  <c:v>0.76354762276090005</c:v>
                </c:pt>
                <c:pt idx="343">
                  <c:v>0.77547436170939932</c:v>
                </c:pt>
                <c:pt idx="344">
                  <c:v>0.78743472351170141</c:v>
                </c:pt>
                <c:pt idx="345">
                  <c:v>0.79942216379219122</c:v>
                </c:pt>
                <c:pt idx="346">
                  <c:v>0.81142990811370264</c:v>
                </c:pt>
                <c:pt idx="347">
                  <c:v>0.82345095453109762</c:v>
                </c:pt>
                <c:pt idx="348">
                  <c:v>0.83547807676779962</c:v>
                </c:pt>
                <c:pt idx="349">
                  <c:v>0.84750382803870394</c:v>
                </c:pt>
                <c:pt idx="350">
                  <c:v>0.85952054553489965</c:v>
                </c:pt>
                <c:pt idx="351">
                  <c:v>0.87152035559050811</c:v>
                </c:pt>
                <c:pt idx="352">
                  <c:v>0.88349517954419865</c:v>
                </c:pt>
                <c:pt idx="353">
                  <c:v>0.89543674031039233</c:v>
                </c:pt>
                <c:pt idx="354">
                  <c:v>0.90733656967099097</c:v>
                </c:pt>
                <c:pt idx="355">
                  <c:v>0.91918601629660002</c:v>
                </c:pt>
                <c:pt idx="356">
                  <c:v>0.93097625450220001</c:v>
                </c:pt>
                <c:pt idx="357">
                  <c:v>0.94269829374299974</c:v>
                </c:pt>
                <c:pt idx="358">
                  <c:v>0.95434298884980251</c:v>
                </c:pt>
                <c:pt idx="359">
                  <c:v>0.96590105100110768</c:v>
                </c:pt>
                <c:pt idx="360">
                  <c:v>0.97736305942870461</c:v>
                </c:pt>
                <c:pt idx="361">
                  <c:v>0.98871947384519465</c:v>
                </c:pt>
                <c:pt idx="362">
                  <c:v>0.99996064758330061</c:v>
                </c:pt>
                <c:pt idx="363">
                  <c:v>1.0110768414307003</c:v>
                </c:pt>
                <c:pt idx="364">
                  <c:v>1.0220582381412266</c:v>
                </c:pt>
                <c:pt idx="365">
                  <c:v>1.0328949575984661</c:v>
                </c:pt>
                <c:pt idx="366">
                  <c:v>1.043577072607704</c:v>
                </c:pt>
                <c:pt idx="367">
                  <c:v>1.0540946252815999</c:v>
                </c:pt>
                <c:pt idx="368">
                  <c:v>1.0644376439906011</c:v>
                </c:pt>
                <c:pt idx="369">
                  <c:v>1.0745961608364001</c:v>
                </c:pt>
                <c:pt idx="370">
                  <c:v>1.0845602296074972</c:v>
                </c:pt>
                <c:pt idx="371">
                  <c:v>1.094319944174402</c:v>
                </c:pt>
                <c:pt idx="372">
                  <c:v>1.1038654572710958</c:v>
                </c:pt>
                <c:pt idx="373">
                  <c:v>1.1131869996167287</c:v>
                </c:pt>
                <c:pt idx="374">
                  <c:v>1.1222748993168081</c:v>
                </c:pt>
                <c:pt idx="375">
                  <c:v>1.1311196014888907</c:v>
                </c:pt>
                <c:pt idx="376">
                  <c:v>1.1397116880518039</c:v>
                </c:pt>
                <c:pt idx="377">
                  <c:v>1.1480418976123019</c:v>
                </c:pt>
                <c:pt idx="378">
                  <c:v>1.1561011453867229</c:v>
                </c:pt>
                <c:pt idx="379">
                  <c:v>1.1638805430870041</c:v>
                </c:pt>
                <c:pt idx="380">
                  <c:v>1.171371418702293</c:v>
                </c:pt>
                <c:pt idx="381">
                  <c:v>1.1785653361070985</c:v>
                </c:pt>
                <c:pt idx="382">
                  <c:v>1.1854541144194997</c:v>
                </c:pt>
                <c:pt idx="383">
                  <c:v>1.1920298470425053</c:v>
                </c:pt>
                <c:pt idx="384">
                  <c:v>1.1982849203115307</c:v>
                </c:pt>
                <c:pt idx="385">
                  <c:v>1.2042120316765383</c:v>
                </c:pt>
                <c:pt idx="386">
                  <c:v>1.209804207347859</c:v>
                </c:pt>
                <c:pt idx="387">
                  <c:v>1.2150548193340978</c:v>
                </c:pt>
                <c:pt idx="388">
                  <c:v>1.2199576018002041</c:v>
                </c:pt>
                <c:pt idx="389">
                  <c:v>1.2245066666821878</c:v>
                </c:pt>
                <c:pt idx="390">
                  <c:v>1.2286965184900112</c:v>
                </c:pt>
                <c:pt idx="391">
                  <c:v>1.2325220682355962</c:v>
                </c:pt>
                <c:pt idx="392">
                  <c:v>1.2359786464283744</c:v>
                </c:pt>
                <c:pt idx="393">
                  <c:v>1.2390620150797915</c:v>
                </c:pt>
                <c:pt idx="394">
                  <c:v>1.2417683786658771</c:v>
                </c:pt>
                <c:pt idx="395">
                  <c:v>1.2440943939986751</c:v>
                </c:pt>
                <c:pt idx="396">
                  <c:v>1.2460371789632338</c:v>
                </c:pt>
                <c:pt idx="397">
                  <c:v>1.2475943200810058</c:v>
                </c:pt>
                <c:pt idx="398">
                  <c:v>1.2487638788649758</c:v>
                </c:pt>
                <c:pt idx="399">
                  <c:v>1.2495443969399624</c:v>
                </c:pt>
                <c:pt idx="400">
                  <c:v>1.2499348999022792</c:v>
                </c:pt>
                <c:pt idx="401">
                  <c:v>1.2499348999019808</c:v>
                </c:pt>
                <c:pt idx="402">
                  <c:v>1.2495443969399842</c:v>
                </c:pt>
                <c:pt idx="403">
                  <c:v>1.2487638788649758</c:v>
                </c:pt>
                <c:pt idx="404">
                  <c:v>1.2475943200810058</c:v>
                </c:pt>
                <c:pt idx="405">
                  <c:v>1.246037178962994</c:v>
                </c:pt>
                <c:pt idx="406">
                  <c:v>1.2440943939989855</c:v>
                </c:pt>
                <c:pt idx="407">
                  <c:v>1.2417683786649707</c:v>
                </c:pt>
                <c:pt idx="408">
                  <c:v>1.2390620150799672</c:v>
                </c:pt>
                <c:pt idx="409">
                  <c:v>1.2359786464289833</c:v>
                </c:pt>
                <c:pt idx="410">
                  <c:v>1.2325220682349978</c:v>
                </c:pt>
                <c:pt idx="411">
                  <c:v>1.2286965184899727</c:v>
                </c:pt>
                <c:pt idx="412">
                  <c:v>1.2245066666820037</c:v>
                </c:pt>
                <c:pt idx="413">
                  <c:v>1.2199576018009992</c:v>
                </c:pt>
                <c:pt idx="414">
                  <c:v>1.2150548193339998</c:v>
                </c:pt>
                <c:pt idx="415">
                  <c:v>1.2098042073479469</c:v>
                </c:pt>
                <c:pt idx="416">
                  <c:v>1.2042120316759941</c:v>
                </c:pt>
                <c:pt idx="417">
                  <c:v>1.1982849203110475</c:v>
                </c:pt>
                <c:pt idx="418">
                  <c:v>1.1920298470429878</c:v>
                </c:pt>
                <c:pt idx="419">
                  <c:v>1.1854541144190023</c:v>
                </c:pt>
                <c:pt idx="420">
                  <c:v>1.1785653361070001</c:v>
                </c:pt>
                <c:pt idx="421">
                  <c:v>1.1713714187030035</c:v>
                </c:pt>
                <c:pt idx="422">
                  <c:v>1.1638805430870041</c:v>
                </c:pt>
                <c:pt idx="423">
                  <c:v>1.1561011453860217</c:v>
                </c:pt>
                <c:pt idx="424">
                  <c:v>1.1480418976129838</c:v>
                </c:pt>
                <c:pt idx="425">
                  <c:v>1.1397116880510219</c:v>
                </c:pt>
                <c:pt idx="426">
                  <c:v>1.1311196014889902</c:v>
                </c:pt>
                <c:pt idx="427">
                  <c:v>1.1222748993170057</c:v>
                </c:pt>
                <c:pt idx="428">
                  <c:v>1.1131869996170001</c:v>
                </c:pt>
                <c:pt idx="429">
                  <c:v>1.1038654572709607</c:v>
                </c:pt>
                <c:pt idx="430">
                  <c:v>1.0943199441740041</c:v>
                </c:pt>
                <c:pt idx="431">
                  <c:v>1.0845602296070069</c:v>
                </c:pt>
                <c:pt idx="432">
                  <c:v>1.0745961608369901</c:v>
                </c:pt>
                <c:pt idx="433">
                  <c:v>1.0644376439900043</c:v>
                </c:pt>
                <c:pt idx="434">
                  <c:v>1.0540946252820038</c:v>
                </c:pt>
                <c:pt idx="435">
                  <c:v>1.0435770726070075</c:v>
                </c:pt>
                <c:pt idx="436">
                  <c:v>1.0328949575989606</c:v>
                </c:pt>
                <c:pt idx="437">
                  <c:v>1.0220582381409997</c:v>
                </c:pt>
                <c:pt idx="438">
                  <c:v>1.0110768414310201</c:v>
                </c:pt>
                <c:pt idx="439">
                  <c:v>0.99996064758298076</c:v>
                </c:pt>
                <c:pt idx="440">
                  <c:v>0.98871947384500913</c:v>
                </c:pt>
                <c:pt idx="441">
                  <c:v>0.9773630594289956</c:v>
                </c:pt>
                <c:pt idx="442">
                  <c:v>0.96590105100100065</c:v>
                </c:pt>
                <c:pt idx="443">
                  <c:v>0.95434298884899249</c:v>
                </c:pt>
                <c:pt idx="444">
                  <c:v>0.94269829374302061</c:v>
                </c:pt>
                <c:pt idx="445">
                  <c:v>0.9309762545020136</c:v>
                </c:pt>
                <c:pt idx="446">
                  <c:v>0.91918601629700469</c:v>
                </c:pt>
                <c:pt idx="447">
                  <c:v>0.90733656967095877</c:v>
                </c:pt>
                <c:pt idx="448">
                  <c:v>0.89543674030999321</c:v>
                </c:pt>
                <c:pt idx="449">
                  <c:v>0.88349517954401335</c:v>
                </c:pt>
                <c:pt idx="450">
                  <c:v>0.8715203555910026</c:v>
                </c:pt>
                <c:pt idx="451">
                  <c:v>0.85952054553499124</c:v>
                </c:pt>
                <c:pt idx="452">
                  <c:v>0.84750382803801472</c:v>
                </c:pt>
                <c:pt idx="453">
                  <c:v>0.83547807676799835</c:v>
                </c:pt>
                <c:pt idx="454">
                  <c:v>0.8234509545309836</c:v>
                </c:pt>
                <c:pt idx="455">
                  <c:v>0.81142990811400761</c:v>
                </c:pt>
                <c:pt idx="456">
                  <c:v>0.79942216379198827</c:v>
                </c:pt>
                <c:pt idx="457">
                  <c:v>0.78743472351098376</c:v>
                </c:pt>
                <c:pt idx="458">
                  <c:v>0.77547436171002448</c:v>
                </c:pt>
                <c:pt idx="459">
                  <c:v>0.76354762276099564</c:v>
                </c:pt>
                <c:pt idx="460">
                  <c:v>0.75166081902999105</c:v>
                </c:pt>
                <c:pt idx="461">
                  <c:v>0.73982002950101433</c:v>
                </c:pt>
                <c:pt idx="462">
                  <c:v>0.72803109896202045</c:v>
                </c:pt>
                <c:pt idx="463">
                  <c:v>0.71629963772799365</c:v>
                </c:pt>
                <c:pt idx="464">
                  <c:v>0.70463102186499782</c:v>
                </c:pt>
                <c:pt idx="465">
                  <c:v>0.69303039390200638</c:v>
                </c:pt>
                <c:pt idx="466">
                  <c:v>0.68150266399601356</c:v>
                </c:pt>
                <c:pt idx="467">
                  <c:v>0.67005251152298262</c:v>
                </c:pt>
                <c:pt idx="468">
                  <c:v>0.65868438708699273</c:v>
                </c:pt>
                <c:pt idx="469">
                  <c:v>0.64740251489200751</c:v>
                </c:pt>
                <c:pt idx="470">
                  <c:v>0.6362108954770066</c:v>
                </c:pt>
                <c:pt idx="471">
                  <c:v>0.6251133087729851</c:v>
                </c:pt>
                <c:pt idx="472">
                  <c:v>0.61411331746700171</c:v>
                </c:pt>
                <c:pt idx="473">
                  <c:v>0.60321427063598865</c:v>
                </c:pt>
                <c:pt idx="474">
                  <c:v>0.59241930764301287</c:v>
                </c:pt>
                <c:pt idx="475">
                  <c:v>0.5817313622530097</c:v>
                </c:pt>
                <c:pt idx="476">
                  <c:v>0.5711531669659845</c:v>
                </c:pt>
                <c:pt idx="477">
                  <c:v>0.56068725752502846</c:v>
                </c:pt>
                <c:pt idx="478">
                  <c:v>0.55033597759097574</c:v>
                </c:pt>
                <c:pt idx="479">
                  <c:v>0.54010148356002263</c:v>
                </c:pt>
                <c:pt idx="480">
                  <c:v>0.52998574949998567</c:v>
                </c:pt>
                <c:pt idx="481">
                  <c:v>0.51999057219600864</c:v>
                </c:pt>
                <c:pt idx="482">
                  <c:v>0.51011757626898202</c:v>
                </c:pt>
                <c:pt idx="483">
                  <c:v>0.50036821937902687</c:v>
                </c:pt>
                <c:pt idx="484">
                  <c:v>0.49074379745698593</c:v>
                </c:pt>
                <c:pt idx="485">
                  <c:v>0.48124544999200231</c:v>
                </c:pt>
                <c:pt idx="486">
                  <c:v>0.47187416533001819</c:v>
                </c:pt>
                <c:pt idx="487">
                  <c:v>0.46263078597399981</c:v>
                </c:pt>
                <c:pt idx="488">
                  <c:v>0.45351601388898682</c:v>
                </c:pt>
                <c:pt idx="489">
                  <c:v>0.44453041577901331</c:v>
                </c:pt>
                <c:pt idx="490">
                  <c:v>0.43567442833600534</c:v>
                </c:pt>
                <c:pt idx="491">
                  <c:v>0.42694836345700904</c:v>
                </c:pt>
                <c:pt idx="492">
                  <c:v>0.41835241339399787</c:v>
                </c:pt>
                <c:pt idx="493">
                  <c:v>0.40988665585801104</c:v>
                </c:pt>
                <c:pt idx="494">
                  <c:v>0.40155105905898825</c:v>
                </c:pt>
                <c:pt idx="495">
                  <c:v>0.39334548665002472</c:v>
                </c:pt>
                <c:pt idx="496">
                  <c:v>0.385269702619984</c:v>
                </c:pt>
                <c:pt idx="497">
                  <c:v>0.37732337606901079</c:v>
                </c:pt>
                <c:pt idx="498">
                  <c:v>0.36950608591900935</c:v>
                </c:pt>
                <c:pt idx="499">
                  <c:v>0.36181732549800932</c:v>
                </c:pt>
                <c:pt idx="500">
                  <c:v>0.35425650704900724</c:v>
                </c:pt>
                <c:pt idx="501">
                  <c:v>0.34682296611601637</c:v>
                </c:pt>
                <c:pt idx="502">
                  <c:v>0.3395159658289903</c:v>
                </c:pt>
                <c:pt idx="503">
                  <c:v>0.33233470107601565</c:v>
                </c:pt>
                <c:pt idx="504">
                  <c:v>0.32527830255901924</c:v>
                </c:pt>
                <c:pt idx="505">
                  <c:v>0.31834584074298294</c:v>
                </c:pt>
                <c:pt idx="506">
                  <c:v>0.31153632968201811</c:v>
                </c:pt>
                <c:pt idx="507">
                  <c:v>0.30484873072600782</c:v>
                </c:pt>
                <c:pt idx="508">
                  <c:v>0.29828195611898428</c:v>
                </c:pt>
                <c:pt idx="509">
                  <c:v>0.29183487247201417</c:v>
                </c:pt>
                <c:pt idx="510">
                  <c:v>0.28550630412499822</c:v>
                </c:pt>
                <c:pt idx="511">
                  <c:v>0.27929503638401343</c:v>
                </c:pt>
                <c:pt idx="512">
                  <c:v>0.27319981864400233</c:v>
                </c:pt>
                <c:pt idx="513">
                  <c:v>0.267219367408984</c:v>
                </c:pt>
                <c:pt idx="514">
                  <c:v>0.26135236917702598</c:v>
                </c:pt>
                <c:pt idx="515">
                  <c:v>0.2555974832229993</c:v>
                </c:pt>
                <c:pt idx="516">
                  <c:v>0.24995334428098481</c:v>
                </c:pt>
                <c:pt idx="517">
                  <c:v>0.24441856509500604</c:v>
                </c:pt>
                <c:pt idx="518">
                  <c:v>0.23899173887699593</c:v>
                </c:pt>
                <c:pt idx="519">
                  <c:v>0.23367144166002171</c:v>
                </c:pt>
                <c:pt idx="520">
                  <c:v>0.22845623453799146</c:v>
                </c:pt>
                <c:pt idx="521">
                  <c:v>0.22334466581401102</c:v>
                </c:pt>
                <c:pt idx="522">
                  <c:v>0.21833527304198699</c:v>
                </c:pt>
                <c:pt idx="523">
                  <c:v>0.21342658498500144</c:v>
                </c:pt>
                <c:pt idx="524">
                  <c:v>0.20861712345501371</c:v>
                </c:pt>
                <c:pt idx="525">
                  <c:v>0.20390540509399488</c:v>
                </c:pt>
                <c:pt idx="526">
                  <c:v>0.19928994303100594</c:v>
                </c:pt>
                <c:pt idx="527">
                  <c:v>0.19476924848300201</c:v>
                </c:pt>
                <c:pt idx="528">
                  <c:v>0.19034183225699094</c:v>
                </c:pt>
                <c:pt idx="529">
                  <c:v>0.18600620616101449</c:v>
                </c:pt>
                <c:pt idx="530">
                  <c:v>0.18176088436598792</c:v>
                </c:pt>
                <c:pt idx="531">
                  <c:v>0.17760438465700504</c:v>
                </c:pt>
                <c:pt idx="532">
                  <c:v>0.17353522964100421</c:v>
                </c:pt>
                <c:pt idx="533">
                  <c:v>0.16955194785600741</c:v>
                </c:pt>
                <c:pt idx="534">
                  <c:v>0.16565307483600122</c:v>
                </c:pt>
                <c:pt idx="535">
                  <c:v>0.16183715409499674</c:v>
                </c:pt>
                <c:pt idx="536">
                  <c:v>0.15810273804999295</c:v>
                </c:pt>
                <c:pt idx="537">
                  <c:v>0.15444838889002518</c:v>
                </c:pt>
                <c:pt idx="538">
                  <c:v>0.15087267937099114</c:v>
                </c:pt>
                <c:pt idx="539">
                  <c:v>0.14737419357200882</c:v>
                </c:pt>
                <c:pt idx="540">
                  <c:v>0.14395152758598329</c:v>
                </c:pt>
                <c:pt idx="541">
                  <c:v>0.14060329016200832</c:v>
                </c:pt>
                <c:pt idx="542">
                  <c:v>0.13732810329500469</c:v>
                </c:pt>
                <c:pt idx="543">
                  <c:v>0.13412460277100988</c:v>
                </c:pt>
                <c:pt idx="544">
                  <c:v>0.13099143866998261</c:v>
                </c:pt>
                <c:pt idx="545">
                  <c:v>0.12792727581401664</c:v>
                </c:pt>
                <c:pt idx="546">
                  <c:v>0.12493079418499066</c:v>
                </c:pt>
                <c:pt idx="547">
                  <c:v>0.122000689299</c:v>
                </c:pt>
                <c:pt idx="548">
                  <c:v>0.11913567254100839</c:v>
                </c:pt>
                <c:pt idx="549">
                  <c:v>0.11633447146599139</c:v>
                </c:pt>
                <c:pt idx="550">
                  <c:v>0.11359583006302022</c:v>
                </c:pt>
                <c:pt idx="551">
                  <c:v>0.11091850899299326</c:v>
                </c:pt>
                <c:pt idx="552">
                  <c:v>0.10830128578598611</c:v>
                </c:pt>
                <c:pt idx="553">
                  <c:v>0.1057429550220107</c:v>
                </c:pt>
                <c:pt idx="554">
                  <c:v>0.10324232846801544</c:v>
                </c:pt>
                <c:pt idx="555">
                  <c:v>0.10079823520499076</c:v>
                </c:pt>
                <c:pt idx="556">
                  <c:v>9.8409521716007517E-2</c:v>
                </c:pt>
                <c:pt idx="557">
                  <c:v>9.6075051965982566E-2</c:v>
                </c:pt>
                <c:pt idx="558">
                  <c:v>9.3793707440994453E-2</c:v>
                </c:pt>
                <c:pt idx="559">
                  <c:v>9.1564387186025747E-2</c:v>
                </c:pt>
                <c:pt idx="560">
                  <c:v>8.938600780399493E-2</c:v>
                </c:pt>
                <c:pt idx="561">
                  <c:v>8.7257503453003024E-2</c:v>
                </c:pt>
                <c:pt idx="562">
                  <c:v>8.5177825819983066E-2</c:v>
                </c:pt>
                <c:pt idx="563">
                  <c:v>8.3145944068008223E-2</c:v>
                </c:pt>
                <c:pt idx="564">
                  <c:v>8.1160844788996767E-2</c:v>
                </c:pt>
                <c:pt idx="565">
                  <c:v>7.9221531925014924E-2</c:v>
                </c:pt>
                <c:pt idx="566">
                  <c:v>7.7327026680990313E-2</c:v>
                </c:pt>
                <c:pt idx="567">
                  <c:v>7.5476367429985314E-2</c:v>
                </c:pt>
                <c:pt idx="568">
                  <c:v>7.3668609598001922E-2</c:v>
                </c:pt>
                <c:pt idx="569">
                  <c:v>7.1902825550012039E-2</c:v>
                </c:pt>
                <c:pt idx="570">
                  <c:v>7.0178104455010284E-2</c:v>
                </c:pt>
                <c:pt idx="571">
                  <c:v>6.8493552144985884E-2</c:v>
                </c:pt>
                <c:pt idx="572">
                  <c:v>6.6848290970995108E-2</c:v>
                </c:pt>
                <c:pt idx="573">
                  <c:v>6.5241459643004859E-2</c:v>
                </c:pt>
                <c:pt idx="574">
                  <c:v>6.3672213068002761E-2</c:v>
                </c:pt>
                <c:pt idx="575">
                  <c:v>6.2139722185008864E-2</c:v>
                </c:pt>
                <c:pt idx="576">
                  <c:v>6.0643173781983251E-2</c:v>
                </c:pt>
                <c:pt idx="577">
                  <c:v>5.9181770321004024E-2</c:v>
                </c:pt>
                <c:pt idx="578">
                  <c:v>5.7754729750002114E-2</c:v>
                </c:pt>
                <c:pt idx="579">
                  <c:v>5.6361285310998724E-2</c:v>
                </c:pt>
                <c:pt idx="580">
                  <c:v>5.5000685354997504E-2</c:v>
                </c:pt>
                <c:pt idx="581">
                  <c:v>5.3672193132001784E-2</c:v>
                </c:pt>
                <c:pt idx="582">
                  <c:v>5.2375086603007062E-2</c:v>
                </c:pt>
                <c:pt idx="583">
                  <c:v>5.1108658228997683E-2</c:v>
                </c:pt>
                <c:pt idx="584">
                  <c:v>4.9872214772989323E-2</c:v>
                </c:pt>
                <c:pt idx="585">
                  <c:v>4.8665077086013774E-2</c:v>
                </c:pt>
                <c:pt idx="586">
                  <c:v>4.7486579906007124E-2</c:v>
                </c:pt>
                <c:pt idx="587">
                  <c:v>4.6336071642997523E-2</c:v>
                </c:pt>
                <c:pt idx="588">
                  <c:v>4.5212914177000504E-2</c:v>
                </c:pt>
                <c:pt idx="589">
                  <c:v>4.4116482633997055E-2</c:v>
                </c:pt>
                <c:pt idx="590">
                  <c:v>4.3046165193004346E-2</c:v>
                </c:pt>
                <c:pt idx="591">
                  <c:v>4.2001362855984332E-2</c:v>
                </c:pt>
                <c:pt idx="592">
                  <c:v>4.0981489253994162E-2</c:v>
                </c:pt>
                <c:pt idx="593">
                  <c:v>3.9985970423999463E-2</c:v>
                </c:pt>
                <c:pt idx="594">
                  <c:v>3.9014244604999256E-2</c:v>
                </c:pt>
                <c:pt idx="595">
                  <c:v>3.8065762031010315E-2</c:v>
                </c:pt>
                <c:pt idx="596">
                  <c:v>3.7139984715992141E-2</c:v>
                </c:pt>
                <c:pt idx="597">
                  <c:v>3.6236386251999882E-2</c:v>
                </c:pt>
                <c:pt idx="598">
                  <c:v>3.5354451605002168E-2</c:v>
                </c:pt>
                <c:pt idx="599">
                  <c:v>3.4493676902997095E-2</c:v>
                </c:pt>
                <c:pt idx="600">
                  <c:v>3.3653569239021408E-2</c:v>
                </c:pt>
                <c:pt idx="601">
                  <c:v>3.2833646472995491E-2</c:v>
                </c:pt>
                <c:pt idx="602">
                  <c:v>3.2033437021000158E-2</c:v>
                </c:pt>
                <c:pt idx="603">
                  <c:v>3.1252479670996536E-2</c:v>
                </c:pt>
                <c:pt idx="604">
                  <c:v>3.0490323375005401E-2</c:v>
                </c:pt>
                <c:pt idx="605">
                  <c:v>2.9746527067999295E-2</c:v>
                </c:pt>
                <c:pt idx="606">
                  <c:v>2.9020659464009672E-2</c:v>
                </c:pt>
                <c:pt idx="607">
                  <c:v>2.8312298874993782E-2</c:v>
                </c:pt>
                <c:pt idx="608">
                  <c:v>2.7621033019983685E-2</c:v>
                </c:pt>
                <c:pt idx="609">
                  <c:v>2.6946458845003466E-2</c:v>
                </c:pt>
                <c:pt idx="610">
                  <c:v>2.6288182333018995E-2</c:v>
                </c:pt>
                <c:pt idx="611">
                  <c:v>2.5645818331980801E-2</c:v>
                </c:pt>
                <c:pt idx="612">
                  <c:v>2.5018990369005682E-2</c:v>
                </c:pt>
                <c:pt idx="613">
                  <c:v>2.4407330483001866E-2</c:v>
                </c:pt>
                <c:pt idx="614">
                  <c:v>2.3810479048989908E-2</c:v>
                </c:pt>
                <c:pt idx="615">
                  <c:v>2.3228084603999787E-2</c:v>
                </c:pt>
                <c:pt idx="616">
                  <c:v>2.2659803687020984E-2</c:v>
                </c:pt>
                <c:pt idx="617">
                  <c:v>2.2105300665998612E-2</c:v>
                </c:pt>
                <c:pt idx="618">
                  <c:v>2.1564247580983603E-2</c:v>
                </c:pt>
                <c:pt idx="619">
                  <c:v>2.1036323984021148E-2</c:v>
                </c:pt>
                <c:pt idx="620">
                  <c:v>2.0521216777979853E-2</c:v>
                </c:pt>
                <c:pt idx="621">
                  <c:v>2.0018620060994866E-2</c:v>
                </c:pt>
                <c:pt idx="622">
                  <c:v>1.9528234984022681E-2</c:v>
                </c:pt>
                <c:pt idx="623">
                  <c:v>1.9049769585990365E-2</c:v>
                </c:pt>
                <c:pt idx="624">
                  <c:v>1.8582938661012759E-2</c:v>
                </c:pt>
                <c:pt idx="625">
                  <c:v>1.8127463602979791E-2</c:v>
                </c:pt>
                <c:pt idx="626">
                  <c:v>1.7683072271012241E-2</c:v>
                </c:pt>
                <c:pt idx="627">
                  <c:v>1.7249498843000317E-2</c:v>
                </c:pt>
                <c:pt idx="628">
                  <c:v>1.6826483686998326E-2</c:v>
                </c:pt>
                <c:pt idx="629">
                  <c:v>1.6413773218005662E-2</c:v>
                </c:pt>
                <c:pt idx="630">
                  <c:v>1.6011119767995383E-2</c:v>
                </c:pt>
                <c:pt idx="631">
                  <c:v>1.5618281465009431E-2</c:v>
                </c:pt>
                <c:pt idx="632">
                  <c:v>1.5235022089996164E-2</c:v>
                </c:pt>
                <c:pt idx="633">
                  <c:v>1.4861110968979577E-2</c:v>
                </c:pt>
                <c:pt idx="634">
                  <c:v>1.4496322833025488E-2</c:v>
                </c:pt>
                <c:pt idx="635">
                  <c:v>1.4140437715980341E-2</c:v>
                </c:pt>
                <c:pt idx="636">
                  <c:v>1.3793240821996598E-2</c:v>
                </c:pt>
                <c:pt idx="637">
                  <c:v>1.3454522418016118E-2</c:v>
                </c:pt>
                <c:pt idx="638">
                  <c:v>1.3124077718998947E-2</c:v>
                </c:pt>
                <c:pt idx="639">
                  <c:v>1.280170677500792E-2</c:v>
                </c:pt>
                <c:pt idx="640">
                  <c:v>1.2487214362977285E-2</c:v>
                </c:pt>
                <c:pt idx="641">
                  <c:v>1.2180409883001181E-2</c:v>
                </c:pt>
                <c:pt idx="642">
                  <c:v>1.1881107248001817E-2</c:v>
                </c:pt>
                <c:pt idx="643">
                  <c:v>1.1589124791016035E-2</c:v>
                </c:pt>
                <c:pt idx="644">
                  <c:v>1.1304285150004039E-2</c:v>
                </c:pt>
                <c:pt idx="645">
                  <c:v>1.1026415185995123E-2</c:v>
                </c:pt>
                <c:pt idx="646">
                  <c:v>1.0755345875992358E-2</c:v>
                </c:pt>
                <c:pt idx="647">
                  <c:v>1.0490912222991138E-2</c:v>
                </c:pt>
                <c:pt idx="648">
                  <c:v>1.0232953159999158E-2</c:v>
                </c:pt>
                <c:pt idx="649">
                  <c:v>9.9813114680102899E-3</c:v>
                </c:pt>
                <c:pt idx="650">
                  <c:v>9.7358336770128062E-3</c:v>
                </c:pt>
                <c:pt idx="651">
                  <c:v>9.4963699859818007E-3</c:v>
                </c:pt>
                <c:pt idx="652">
                  <c:v>9.2627741800015428E-3</c:v>
                </c:pt>
                <c:pt idx="653">
                  <c:v>9.0349035409929002E-3</c:v>
                </c:pt>
                <c:pt idx="654">
                  <c:v>8.8126187670241208E-3</c:v>
                </c:pt>
                <c:pt idx="655">
                  <c:v>8.5957839039851568E-3</c:v>
                </c:pt>
                <c:pt idx="656">
                  <c:v>8.3842662519943746E-3</c:v>
                </c:pt>
                <c:pt idx="657">
                  <c:v>8.1779363020190246E-3</c:v>
                </c:pt>
                <c:pt idx="658">
                  <c:v>7.976667652002575E-3</c:v>
                </c:pt>
                <c:pt idx="659">
                  <c:v>7.7803369459844875E-3</c:v>
                </c:pt>
                <c:pt idx="660">
                  <c:v>7.5888237880123721E-3</c:v>
                </c:pt>
                <c:pt idx="661">
                  <c:v>7.4020106859792687E-3</c:v>
                </c:pt>
                <c:pt idx="662">
                  <c:v>7.2197829770175304E-3</c:v>
                </c:pt>
                <c:pt idx="663">
                  <c:v>7.0420287599972714E-3</c:v>
                </c:pt>
                <c:pt idx="664">
                  <c:v>6.8686388380001517E-3</c:v>
                </c:pt>
                <c:pt idx="665">
                  <c:v>6.6995066430024508E-3</c:v>
                </c:pt>
                <c:pt idx="666">
                  <c:v>6.5345281859949689E-3</c:v>
                </c:pt>
                <c:pt idx="667">
                  <c:v>6.3736019849900119E-3</c:v>
                </c:pt>
                <c:pt idx="668">
                  <c:v>6.2166290170183732E-3</c:v>
                </c:pt>
                <c:pt idx="669">
                  <c:v>6.0635126500017105E-3</c:v>
                </c:pt>
                <c:pt idx="670">
                  <c:v>5.9141585939812584E-3</c:v>
                </c:pt>
                <c:pt idx="671">
                  <c:v>5.7684748369979345E-3</c:v>
                </c:pt>
                <c:pt idx="672">
                  <c:v>5.6263716020055199E-3</c:v>
                </c:pt>
                <c:pt idx="673">
                  <c:v>5.4877612810174739E-3</c:v>
                </c:pt>
                <c:pt idx="674">
                  <c:v>5.3525583979876501E-3</c:v>
                </c:pt>
                <c:pt idx="675">
                  <c:v>5.2206795419920534E-3</c:v>
                </c:pt>
                <c:pt idx="676">
                  <c:v>5.0920433340024924E-3</c:v>
                </c:pt>
                <c:pt idx="677">
                  <c:v>4.9665703650134804E-3</c:v>
                </c:pt>
                <c:pt idx="678">
                  <c:v>4.8441831600030127E-3</c:v>
                </c:pt>
                <c:pt idx="679">
                  <c:v>4.7248061209756997E-3</c:v>
                </c:pt>
                <c:pt idx="680">
                  <c:v>4.6083654910092833E-3</c:v>
                </c:pt>
                <c:pt idx="681">
                  <c:v>4.4947893080120593E-3</c:v>
                </c:pt>
                <c:pt idx="682">
                  <c:v>4.3840073559806734E-3</c:v>
                </c:pt>
                <c:pt idx="683">
                  <c:v>4.2759511340194024E-3</c:v>
                </c:pt>
                <c:pt idx="684">
                  <c:v>4.1705538019982703E-3</c:v>
                </c:pt>
                <c:pt idx="685">
                  <c:v>4.0677501539789773E-3</c:v>
                </c:pt>
                <c:pt idx="686">
                  <c:v>3.9674765680218485E-3</c:v>
                </c:pt>
                <c:pt idx="687">
                  <c:v>3.8696709739838267E-3</c:v>
                </c:pt>
                <c:pt idx="688">
                  <c:v>3.774272816997464E-3</c:v>
                </c:pt>
                <c:pt idx="689">
                  <c:v>3.6812230150076895E-3</c:v>
                </c:pt>
                <c:pt idx="690">
                  <c:v>3.5904639319994658E-3</c:v>
                </c:pt>
                <c:pt idx="691">
                  <c:v>3.5019393330060211E-3</c:v>
                </c:pt>
                <c:pt idx="692">
                  <c:v>3.4155943600070117E-3</c:v>
                </c:pt>
                <c:pt idx="693">
                  <c:v>3.3313754929906736E-3</c:v>
                </c:pt>
                <c:pt idx="694">
                  <c:v>3.249230517013816E-3</c:v>
                </c:pt>
                <c:pt idx="695">
                  <c:v>3.169108494972761E-3</c:v>
                </c:pt>
                <c:pt idx="696">
                  <c:v>3.0909597350046191E-3</c:v>
                </c:pt>
                <c:pt idx="697">
                  <c:v>3.0147357580006858E-3</c:v>
                </c:pt>
                <c:pt idx="698">
                  <c:v>2.9403892690141012E-3</c:v>
                </c:pt>
                <c:pt idx="699">
                  <c:v>2.8678741329884092E-3</c:v>
                </c:pt>
                <c:pt idx="700">
                  <c:v>2.7971453420150968E-3</c:v>
                </c:pt>
                <c:pt idx="701">
                  <c:v>2.728158987992019E-3</c:v>
                </c:pt>
                <c:pt idx="702">
                  <c:v>2.6608722380104303E-3</c:v>
                </c:pt>
                <c:pt idx="703">
                  <c:v>2.5952433069846848E-3</c:v>
                </c:pt>
                <c:pt idx="704">
                  <c:v>2.5312314359950982E-3</c:v>
                </c:pt>
                <c:pt idx="705">
                  <c:v>2.4687968600006298E-3</c:v>
                </c:pt>
                <c:pt idx="706">
                  <c:v>2.4079007880005491E-3</c:v>
                </c:pt>
                <c:pt idx="707">
                  <c:v>2.3485053850151871E-3</c:v>
                </c:pt>
                <c:pt idx="708">
                  <c:v>2.2905737349958612E-3</c:v>
                </c:pt>
                <c:pt idx="709">
                  <c:v>2.2340698319851552E-3</c:v>
                </c:pt>
                <c:pt idx="710">
                  <c:v>2.1789585510134692E-3</c:v>
                </c:pt>
                <c:pt idx="711">
                  <c:v>2.1252056280047782E-3</c:v>
                </c:pt>
                <c:pt idx="712">
                  <c:v>2.0727776399951381E-3</c:v>
                </c:pt>
                <c:pt idx="713">
                  <c:v>2.0216419810026392E-3</c:v>
                </c:pt>
                <c:pt idx="714">
                  <c:v>1.9717668479870562E-3</c:v>
                </c:pt>
                <c:pt idx="715">
                  <c:v>1.9231212179988688E-3</c:v>
                </c:pt>
                <c:pt idx="716">
                  <c:v>1.8756748250154942E-3</c:v>
                </c:pt>
                <c:pt idx="717">
                  <c:v>1.829398150988482E-3</c:v>
                </c:pt>
                <c:pt idx="718">
                  <c:v>1.7842624000081841E-3</c:v>
                </c:pt>
                <c:pt idx="719">
                  <c:v>1.740239481989648E-3</c:v>
                </c:pt>
                <c:pt idx="720">
                  <c:v>1.6973019990018951E-3</c:v>
                </c:pt>
                <c:pt idx="721">
                  <c:v>1.655423223013486E-3</c:v>
                </c:pt>
                <c:pt idx="722">
                  <c:v>1.6145770849789662E-3</c:v>
                </c:pt>
                <c:pt idx="723">
                  <c:v>1.5747381540052484E-3</c:v>
                </c:pt>
                <c:pt idx="724">
                  <c:v>1.5358816250170548E-3</c:v>
                </c:pt>
                <c:pt idx="725">
                  <c:v>1.497983302982675E-3</c:v>
                </c:pt>
                <c:pt idx="726">
                  <c:v>1.4610195860029762E-3</c:v>
                </c:pt>
                <c:pt idx="727">
                  <c:v>1.4249674520101499E-3</c:v>
                </c:pt>
                <c:pt idx="728">
                  <c:v>1.3898044449831561E-3</c:v>
                </c:pt>
                <c:pt idx="729">
                  <c:v>1.3555086620158363E-3</c:v>
                </c:pt>
                <c:pt idx="730">
                  <c:v>1.3220587389924123E-3</c:v>
                </c:pt>
                <c:pt idx="731">
                  <c:v>1.289433832994292E-3</c:v>
                </c:pt>
                <c:pt idx="732">
                  <c:v>1.2576136180086899E-3</c:v>
                </c:pt>
                <c:pt idx="733">
                  <c:v>1.2265782659994784E-3</c:v>
                </c:pt>
                <c:pt idx="734">
                  <c:v>1.1963084380113671E-3</c:v>
                </c:pt>
                <c:pt idx="735">
                  <c:v>1.1667852649850817E-3</c:v>
                </c:pt>
                <c:pt idx="736">
                  <c:v>1.1379903519923573E-3</c:v>
                </c:pt>
                <c:pt idx="737">
                  <c:v>1.1099057480237241E-3</c:v>
                </c:pt>
                <c:pt idx="738">
                  <c:v>1.0825139459882764E-3</c:v>
                </c:pt>
                <c:pt idx="739">
                  <c:v>1.0557978719987543E-3</c:v>
                </c:pt>
                <c:pt idx="740">
                  <c:v>1.0297408699955503E-3</c:v>
                </c:pt>
                <c:pt idx="741">
                  <c:v>1.0043266930210848E-3</c:v>
                </c:pt>
                <c:pt idx="742">
                  <c:v>9.7953949799035748E-4</c:v>
                </c:pt>
                <c:pt idx="743">
                  <c:v>9.5536382499975567E-4</c:v>
                </c:pt>
                <c:pt idx="744">
                  <c:v>9.3178460198832557E-4</c:v>
                </c:pt>
                <c:pt idx="745">
                  <c:v>9.0878712401831752E-4</c:v>
                </c:pt>
                <c:pt idx="746">
                  <c:v>8.8635704599939889E-4</c:v>
                </c:pt>
                <c:pt idx="747">
                  <c:v>8.6448038197773226E-4</c:v>
                </c:pt>
                <c:pt idx="748">
                  <c:v>8.4314348600858578E-4</c:v>
                </c:pt>
                <c:pt idx="749">
                  <c:v>8.2233304701162524E-4</c:v>
                </c:pt>
                <c:pt idx="750">
                  <c:v>8.0203608800388684E-4</c:v>
                </c:pt>
                <c:pt idx="751">
                  <c:v>7.8223994299264903E-4</c:v>
                </c:pt>
                <c:pt idx="752">
                  <c:v>7.6293226499048205E-4</c:v>
                </c:pt>
                <c:pt idx="753">
                  <c:v>7.4410100799582584E-4</c:v>
                </c:pt>
                <c:pt idx="754">
                  <c:v>7.2573442400880703E-4</c:v>
                </c:pt>
                <c:pt idx="755">
                  <c:v>7.0782105100875123E-4</c:v>
                </c:pt>
                <c:pt idx="756">
                  <c:v>6.9034971298267001E-4</c:v>
                </c:pt>
                <c:pt idx="757">
                  <c:v>6.7330951000600995E-4</c:v>
                </c:pt>
                <c:pt idx="758">
                  <c:v>6.5668980599299014E-4</c:v>
                </c:pt>
                <c:pt idx="759">
                  <c:v>6.4048023202190594E-4</c:v>
                </c:pt>
                <c:pt idx="760">
                  <c:v>6.2467067098739078E-4</c:v>
                </c:pt>
                <c:pt idx="761">
                  <c:v>6.0925125600874708E-4</c:v>
                </c:pt>
                <c:pt idx="762">
                  <c:v>5.9421236500156933E-4</c:v>
                </c:pt>
                <c:pt idx="763">
                  <c:v>5.7954461098574939E-4</c:v>
                </c:pt>
                <c:pt idx="764">
                  <c:v>5.652388390160472E-4</c:v>
                </c:pt>
                <c:pt idx="765">
                  <c:v>5.5128612098087712E-4</c:v>
                </c:pt>
                <c:pt idx="766">
                  <c:v>5.3767774500103273E-4</c:v>
                </c:pt>
                <c:pt idx="767">
                  <c:v>5.2440522000551937E-4</c:v>
                </c:pt>
                <c:pt idx="768">
                  <c:v>5.1146025799653216E-4</c:v>
                </c:pt>
                <c:pt idx="769">
                  <c:v>4.9883478001789194E-4</c:v>
                </c:pt>
                <c:pt idx="770">
                  <c:v>4.8652090197265422E-4</c:v>
                </c:pt>
                <c:pt idx="771">
                  <c:v>4.7451093900009608E-4</c:v>
                </c:pt>
                <c:pt idx="772">
                  <c:v>4.6279739100896222E-4</c:v>
                </c:pt>
                <c:pt idx="773">
                  <c:v>4.5137294500819937E-4</c:v>
                </c:pt>
                <c:pt idx="774">
                  <c:v>4.4023047098562529E-4</c:v>
                </c:pt>
                <c:pt idx="775">
                  <c:v>4.2936300900464923E-4</c:v>
                </c:pt>
                <c:pt idx="776">
                  <c:v>4.1876377500216433E-4</c:v>
                </c:pt>
                <c:pt idx="777">
                  <c:v>4.0842614899362769E-4</c:v>
                </c:pt>
                <c:pt idx="778">
                  <c:v>3.983436790235924E-4</c:v>
                </c:pt>
                <c:pt idx="779">
                  <c:v>3.8851006698337252E-4</c:v>
                </c:pt>
                <c:pt idx="780">
                  <c:v>3.7891917301636824E-4</c:v>
                </c:pt>
                <c:pt idx="781">
                  <c:v>3.6956500898099886E-4</c:v>
                </c:pt>
                <c:pt idx="782">
                  <c:v>3.6044173100436389E-4</c:v>
                </c:pt>
                <c:pt idx="783">
                  <c:v>3.5154364599066011E-4</c:v>
                </c:pt>
                <c:pt idx="784">
                  <c:v>3.4286519201032206E-4</c:v>
                </c:pt>
                <c:pt idx="785">
                  <c:v>3.3440095299397404E-4</c:v>
                </c:pt>
                <c:pt idx="786">
                  <c:v>3.2614564099731075E-4</c:v>
                </c:pt>
                <c:pt idx="787">
                  <c:v>3.1809410199912892E-4</c:v>
                </c:pt>
                <c:pt idx="788">
                  <c:v>3.1024130501578547E-4</c:v>
                </c:pt>
                <c:pt idx="789">
                  <c:v>3.0258234698976691E-4</c:v>
                </c:pt>
                <c:pt idx="790">
                  <c:v>2.951124440073729E-4</c:v>
                </c:pt>
                <c:pt idx="791">
                  <c:v>2.8782693098605705E-4</c:v>
                </c:pt>
                <c:pt idx="792">
                  <c:v>2.8072125601852452E-4</c:v>
                </c:pt>
                <c:pt idx="793">
                  <c:v>2.7379098398228052E-4</c:v>
                </c:pt>
                <c:pt idx="794">
                  <c:v>2.6703178201615586E-4</c:v>
                </c:pt>
                <c:pt idx="795">
                  <c:v>2.6043943100263289E-4</c:v>
                </c:pt>
                <c:pt idx="796">
                  <c:v>2.5400981098755454E-4</c:v>
                </c:pt>
                <c:pt idx="797">
                  <c:v>2.4773890899609812E-4</c:v>
                </c:pt>
                <c:pt idx="798">
                  <c:v>2.4162280399764313E-4</c:v>
                </c:pt>
                <c:pt idx="799">
                  <c:v>2.356576790134568E-4</c:v>
                </c:pt>
              </c:numCache>
            </c:numRef>
          </c:val>
          <c:smooth val="0"/>
        </c:ser>
        <c:dLbls>
          <c:showLegendKey val="0"/>
          <c:showVal val="0"/>
          <c:showCatName val="0"/>
          <c:showSerName val="0"/>
          <c:showPercent val="0"/>
          <c:showBubbleSize val="0"/>
        </c:dLbls>
        <c:marker val="1"/>
        <c:smooth val="0"/>
        <c:axId val="115346816"/>
        <c:axId val="115357184"/>
      </c:lineChart>
      <c:catAx>
        <c:axId val="115346816"/>
        <c:scaling>
          <c:orientation val="minMax"/>
        </c:scaling>
        <c:delete val="1"/>
        <c:axPos val="b"/>
        <c:title>
          <c:tx>
            <c:rich>
              <a:bodyPr/>
              <a:lstStyle/>
              <a:p>
                <a:pPr>
                  <a:defRPr/>
                </a:pPr>
                <a:r>
                  <a:rPr lang="en-US"/>
                  <a:t>Time</a:t>
                </a:r>
              </a:p>
            </c:rich>
          </c:tx>
          <c:layout/>
          <c:overlay val="0"/>
        </c:title>
        <c:majorTickMark val="out"/>
        <c:minorTickMark val="none"/>
        <c:tickLblPos val="none"/>
        <c:crossAx val="115357184"/>
        <c:crosses val="autoZero"/>
        <c:auto val="1"/>
        <c:lblAlgn val="ctr"/>
        <c:lblOffset val="100"/>
        <c:noMultiLvlLbl val="0"/>
      </c:catAx>
      <c:valAx>
        <c:axId val="115357184"/>
        <c:scaling>
          <c:orientation val="minMax"/>
        </c:scaling>
        <c:delete val="1"/>
        <c:axPos val="l"/>
        <c:majorGridlines/>
        <c:title>
          <c:tx>
            <c:rich>
              <a:bodyPr rot="-5400000" vert="horz"/>
              <a:lstStyle/>
              <a:p>
                <a:pPr>
                  <a:defRPr/>
                </a:pPr>
                <a:r>
                  <a:rPr lang="en-US" dirty="0"/>
                  <a:t>Production ( </a:t>
                </a:r>
                <a:r>
                  <a:rPr lang="en-US" dirty="0" err="1"/>
                  <a:t>dQ</a:t>
                </a:r>
                <a:r>
                  <a:rPr lang="en-US" dirty="0"/>
                  <a:t> / </a:t>
                </a:r>
                <a:r>
                  <a:rPr lang="en-US" dirty="0" err="1" smtClean="0"/>
                  <a:t>dt</a:t>
                </a:r>
                <a:r>
                  <a:rPr lang="en-US" dirty="0" smtClean="0"/>
                  <a:t> )</a:t>
                </a:r>
                <a:endParaRPr lang="en-US" dirty="0"/>
              </a:p>
            </c:rich>
          </c:tx>
          <c:layout/>
          <c:overlay val="0"/>
        </c:title>
        <c:numFmt formatCode="General" sourceLinked="1"/>
        <c:majorTickMark val="out"/>
        <c:minorTickMark val="none"/>
        <c:tickLblPos val="nextTo"/>
        <c:crossAx val="11534681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600" dirty="0"/>
              <a:t>Percentage Production v. Recovered Quantity</a:t>
            </a:r>
          </a:p>
        </c:rich>
      </c:tx>
      <c:layout/>
      <c:overlay val="0"/>
    </c:title>
    <c:autoTitleDeleted val="0"/>
    <c:plotArea>
      <c:layout/>
      <c:scatterChart>
        <c:scatterStyle val="smoothMarker"/>
        <c:varyColors val="0"/>
        <c:ser>
          <c:idx val="0"/>
          <c:order val="0"/>
          <c:tx>
            <c:v>Q'(t) / Q</c:v>
          </c:tx>
          <c:marker>
            <c:symbol val="none"/>
          </c:marker>
          <c:xVal>
            <c:numRef>
              <c:f>logistic!$B$2:$B$801</c:f>
              <c:numCache>
                <c:formatCode>General</c:formatCode>
                <c:ptCount val="800"/>
                <c:pt idx="0">
                  <c:v>9.0795737404868807E-3</c:v>
                </c:pt>
                <c:pt idx="1">
                  <c:v>9.3094135451708068E-3</c:v>
                </c:pt>
                <c:pt idx="2">
                  <c:v>9.5450712236951306E-3</c:v>
                </c:pt>
                <c:pt idx="3">
                  <c:v>9.7866940281164227E-3</c:v>
                </c:pt>
                <c:pt idx="4">
                  <c:v>1.0034432936752899E-2</c:v>
                </c:pt>
                <c:pt idx="5">
                  <c:v>1.0288442748441798E-2</c:v>
                </c:pt>
                <c:pt idx="6">
                  <c:v>1.0548882179178399E-2</c:v>
                </c:pt>
                <c:pt idx="7">
                  <c:v>1.0815913961197398E-2</c:v>
                </c:pt>
                <c:pt idx="8">
                  <c:v>1.1089704944559001E-2</c:v>
                </c:pt>
                <c:pt idx="9">
                  <c:v>1.1370426201301801E-2</c:v>
                </c:pt>
                <c:pt idx="10">
                  <c:v>1.16582531322278E-2</c:v>
                </c:pt>
                <c:pt idx="11">
                  <c:v>1.1953365576385501E-2</c:v>
                </c:pt>
                <c:pt idx="12">
                  <c:v>1.225594792332016E-2</c:v>
                </c:pt>
                <c:pt idx="13">
                  <c:v>1.2566189228161322E-2</c:v>
                </c:pt>
                <c:pt idx="14">
                  <c:v>1.28842833296118E-2</c:v>
                </c:pt>
                <c:pt idx="15">
                  <c:v>1.3210428970929699E-2</c:v>
                </c:pt>
                <c:pt idx="16">
                  <c:v>1.3544829923954105E-2</c:v>
                </c:pt>
                <c:pt idx="17">
                  <c:v>1.3887695116272403E-2</c:v>
                </c:pt>
                <c:pt idx="18">
                  <c:v>1.4239238761595698E-2</c:v>
                </c:pt>
                <c:pt idx="19">
                  <c:v>1.45996804934302E-2</c:v>
                </c:pt>
                <c:pt idx="20">
                  <c:v>1.4969245502122398E-2</c:v>
                </c:pt>
                <c:pt idx="21">
                  <c:v>1.5348164675367612E-2</c:v>
                </c:pt>
                <c:pt idx="22">
                  <c:v>1.5736674742264801E-2</c:v>
                </c:pt>
                <c:pt idx="23">
                  <c:v>1.61350184210131E-2</c:v>
                </c:pt>
                <c:pt idx="24">
                  <c:v>1.6543444570333399E-2</c:v>
                </c:pt>
                <c:pt idx="25">
                  <c:v>1.6962208344716755E-2</c:v>
                </c:pt>
                <c:pt idx="26">
                  <c:v>1.7391571353589381E-2</c:v>
                </c:pt>
                <c:pt idx="27">
                  <c:v>1.7831801824502207E-2</c:v>
                </c:pt>
                <c:pt idx="28">
                  <c:v>1.8283174770432863E-2</c:v>
                </c:pt>
                <c:pt idx="29">
                  <c:v>1.8745972161314E-2</c:v>
                </c:pt>
                <c:pt idx="30">
                  <c:v>1.9220483099895429E-2</c:v>
                </c:pt>
                <c:pt idx="31">
                  <c:v>1.9707004002035951E-2</c:v>
                </c:pt>
                <c:pt idx="32">
                  <c:v>2.0205838781555539E-2</c:v>
                </c:pt>
                <c:pt idx="33">
                  <c:v>2.0717299039742797E-2</c:v>
                </c:pt>
                <c:pt idx="34">
                  <c:v>2.1241704259655606E-2</c:v>
                </c:pt>
                <c:pt idx="35">
                  <c:v>2.1779382005311706E-2</c:v>
                </c:pt>
                <c:pt idx="36">
                  <c:v>2.2330668125912802E-2</c:v>
                </c:pt>
                <c:pt idx="37">
                  <c:v>2.2895906965224193E-2</c:v>
                </c:pt>
                <c:pt idx="38">
                  <c:v>2.3475451576221211E-2</c:v>
                </c:pt>
                <c:pt idx="39">
                  <c:v>2.4069663941171597E-2</c:v>
                </c:pt>
                <c:pt idx="40">
                  <c:v>2.4678915197246801E-2</c:v>
                </c:pt>
                <c:pt idx="41">
                  <c:v>2.5303585867837198E-2</c:v>
                </c:pt>
                <c:pt idx="42">
                  <c:v>2.59440660996954E-2</c:v>
                </c:pt>
                <c:pt idx="43">
                  <c:v>2.6600755906058302E-2</c:v>
                </c:pt>
                <c:pt idx="44">
                  <c:v>2.7274065415900647E-2</c:v>
                </c:pt>
                <c:pt idx="45">
                  <c:v>2.7964415129466402E-2</c:v>
                </c:pt>
                <c:pt idx="46">
                  <c:v>2.8672236180252601E-2</c:v>
                </c:pt>
                <c:pt idx="47">
                  <c:v>2.9397970603581899E-2</c:v>
                </c:pt>
                <c:pt idx="48">
                  <c:v>3.0142071611951999E-2</c:v>
                </c:pt>
                <c:pt idx="49">
                  <c:v>3.0905003877321903E-2</c:v>
                </c:pt>
                <c:pt idx="50">
                  <c:v>3.1687243820506687E-2</c:v>
                </c:pt>
                <c:pt idx="51">
                  <c:v>3.2489279907866646E-2</c:v>
                </c:pt>
                <c:pt idx="52">
                  <c:v>3.3311612955467799E-2</c:v>
                </c:pt>
                <c:pt idx="53">
                  <c:v>3.4154756440903301E-2</c:v>
                </c:pt>
                <c:pt idx="54">
                  <c:v>3.5019236822962811E-2</c:v>
                </c:pt>
                <c:pt idx="55">
                  <c:v>3.5905593869356205E-2</c:v>
                </c:pt>
                <c:pt idx="56">
                  <c:v>3.6814380992685497E-2</c:v>
                </c:pt>
                <c:pt idx="57">
                  <c:v>3.7746165594872406E-2</c:v>
                </c:pt>
                <c:pt idx="58">
                  <c:v>3.8701529420254899E-2</c:v>
                </c:pt>
                <c:pt idx="59">
                  <c:v>3.9681068917570748E-2</c:v>
                </c:pt>
                <c:pt idx="60">
                  <c:v>4.0685395611042202E-2</c:v>
                </c:pt>
                <c:pt idx="61">
                  <c:v>4.1715136480808199E-2</c:v>
                </c:pt>
                <c:pt idx="62">
                  <c:v>4.2770934352910864E-2</c:v>
                </c:pt>
                <c:pt idx="63">
                  <c:v>4.3853448299092296E-2</c:v>
                </c:pt>
                <c:pt idx="64">
                  <c:v>4.4963354046660124E-2</c:v>
                </c:pt>
                <c:pt idx="65">
                  <c:v>4.6101344398628966E-2</c:v>
                </c:pt>
                <c:pt idx="66">
                  <c:v>4.7268129664443895E-2</c:v>
                </c:pt>
                <c:pt idx="67">
                  <c:v>4.8464438101518514E-2</c:v>
                </c:pt>
                <c:pt idx="68">
                  <c:v>4.9691016367868102E-2</c:v>
                </c:pt>
                <c:pt idx="69">
                  <c:v>5.0948629986115102E-2</c:v>
                </c:pt>
                <c:pt idx="70">
                  <c:v>5.2238063819145933E-2</c:v>
                </c:pt>
                <c:pt idx="71">
                  <c:v>5.3560122557709602E-2</c:v>
                </c:pt>
                <c:pt idx="72">
                  <c:v>5.4915631220269372E-2</c:v>
                </c:pt>
                <c:pt idx="73">
                  <c:v>5.6305435665376796E-2</c:v>
                </c:pt>
                <c:pt idx="74">
                  <c:v>5.7730403116938209E-2</c:v>
                </c:pt>
                <c:pt idx="75">
                  <c:v>5.9191422702617014E-2</c:v>
                </c:pt>
                <c:pt idx="76">
                  <c:v>6.0689406005785498E-2</c:v>
                </c:pt>
                <c:pt idx="77">
                  <c:v>6.2225287631279304E-2</c:v>
                </c:pt>
                <c:pt idx="78">
                  <c:v>6.380002578535994E-2</c:v>
                </c:pt>
                <c:pt idx="79">
                  <c:v>6.5414602870205424E-2</c:v>
                </c:pt>
                <c:pt idx="80">
                  <c:v>6.70700260932975E-2</c:v>
                </c:pt>
                <c:pt idx="81">
                  <c:v>6.8767328092078597E-2</c:v>
                </c:pt>
                <c:pt idx="82">
                  <c:v>7.0507567574249794E-2</c:v>
                </c:pt>
                <c:pt idx="83">
                  <c:v>7.229182997410312E-2</c:v>
                </c:pt>
                <c:pt idx="84">
                  <c:v>7.4121228125281519E-2</c:v>
                </c:pt>
                <c:pt idx="85">
                  <c:v>7.5996902950376879E-2</c:v>
                </c:pt>
                <c:pt idx="86">
                  <c:v>7.7920024167767596E-2</c:v>
                </c:pt>
                <c:pt idx="87">
                  <c:v>7.989179101616245E-2</c:v>
                </c:pt>
                <c:pt idx="88">
                  <c:v>8.1913432997212668E-2</c:v>
                </c:pt>
                <c:pt idx="89">
                  <c:v>8.3986210636738182E-2</c:v>
                </c:pt>
                <c:pt idx="90">
                  <c:v>8.6111416264925619E-2</c:v>
                </c:pt>
                <c:pt idx="91">
                  <c:v>8.8290374816043266E-2</c:v>
                </c:pt>
                <c:pt idx="92">
                  <c:v>9.0524444648111727E-2</c:v>
                </c:pt>
                <c:pt idx="93">
                  <c:v>9.2815018383027525E-2</c:v>
                </c:pt>
                <c:pt idx="94">
                  <c:v>9.5163523767670566E-2</c:v>
                </c:pt>
                <c:pt idx="95">
                  <c:v>9.7571424556456746E-2</c:v>
                </c:pt>
                <c:pt idx="96">
                  <c:v>0.1000402214159177</c:v>
                </c:pt>
                <c:pt idx="97">
                  <c:v>0.10257145285181048</c:v>
                </c:pt>
                <c:pt idx="98">
                  <c:v>0.10516669615933202</c:v>
                </c:pt>
                <c:pt idx="99">
                  <c:v>0.10782756839699301</c:v>
                </c:pt>
                <c:pt idx="100">
                  <c:v>0.110555727384724</c:v>
                </c:pt>
                <c:pt idx="101">
                  <c:v>0.113352872726821</c:v>
                </c:pt>
                <c:pt idx="102">
                  <c:v>0.11622074686033325</c:v>
                </c:pt>
                <c:pt idx="103">
                  <c:v>0.119161136129494</c:v>
                </c:pt>
                <c:pt idx="104">
                  <c:v>0.12217587188688735</c:v>
                </c:pt>
                <c:pt idx="105">
                  <c:v>0.12526683162188901</c:v>
                </c:pt>
                <c:pt idx="106">
                  <c:v>0.12843594011720619</c:v>
                </c:pt>
                <c:pt idx="107">
                  <c:v>0.13168517063401267</c:v>
                </c:pt>
                <c:pt idx="108">
                  <c:v>0.13501654612657299</c:v>
                </c:pt>
                <c:pt idx="109">
                  <c:v>0.13843214048687319</c:v>
                </c:pt>
                <c:pt idx="110">
                  <c:v>0.14193407982012637</c:v>
                </c:pt>
                <c:pt idx="111">
                  <c:v>0.14552454375186499</c:v>
                </c:pt>
                <c:pt idx="112">
                  <c:v>0.14920576676734798</c:v>
                </c:pt>
                <c:pt idx="113">
                  <c:v>0.1529800395840677</c:v>
                </c:pt>
                <c:pt idx="114">
                  <c:v>0.15684971055821478</c:v>
                </c:pt>
                <c:pt idx="115">
                  <c:v>0.16081718712585399</c:v>
                </c:pt>
                <c:pt idx="116">
                  <c:v>0.16488493727966597</c:v>
                </c:pt>
                <c:pt idx="117">
                  <c:v>0.16905549108210499</c:v>
                </c:pt>
                <c:pt idx="118">
                  <c:v>0.17333144221584701</c:v>
                </c:pt>
                <c:pt idx="119">
                  <c:v>0.17771544957247329</c:v>
                </c:pt>
                <c:pt idx="120">
                  <c:v>0.18221023888014251</c:v>
                </c:pt>
                <c:pt idx="121">
                  <c:v>0.18681860437143319</c:v>
                </c:pt>
                <c:pt idx="122">
                  <c:v>0.1915434104920585</c:v>
                </c:pt>
                <c:pt idx="123">
                  <c:v>0.19638759365159</c:v>
                </c:pt>
                <c:pt idx="124">
                  <c:v>0.20135416401713599</c:v>
                </c:pt>
                <c:pt idx="125">
                  <c:v>0.20644620735097682</c:v>
                </c:pt>
                <c:pt idx="126">
                  <c:v>0.21166688689321445</c:v>
                </c:pt>
                <c:pt idx="127">
                  <c:v>0.21701944529053577</c:v>
                </c:pt>
                <c:pt idx="128">
                  <c:v>0.22250720657207723</c:v>
                </c:pt>
                <c:pt idx="129">
                  <c:v>0.22813357817360719</c:v>
                </c:pt>
                <c:pt idx="130">
                  <c:v>0.23390205301111441</c:v>
                </c:pt>
                <c:pt idx="131">
                  <c:v>0.23981621160489899</c:v>
                </c:pt>
                <c:pt idx="132">
                  <c:v>0.24587972425549601</c:v>
                </c:pt>
                <c:pt idx="133">
                  <c:v>0.25209635327247798</c:v>
                </c:pt>
                <c:pt idx="134">
                  <c:v>0.25846995525748517</c:v>
                </c:pt>
                <c:pt idx="135">
                  <c:v>0.26500448344265326</c:v>
                </c:pt>
                <c:pt idx="136">
                  <c:v>0.27170399008580498</c:v>
                </c:pt>
                <c:pt idx="137">
                  <c:v>0.27857262892369761</c:v>
                </c:pt>
                <c:pt idx="138">
                  <c:v>0.28561465768452898</c:v>
                </c:pt>
                <c:pt idx="139">
                  <c:v>0.29283444066134001</c:v>
                </c:pt>
                <c:pt idx="140">
                  <c:v>0.30023645134741761</c:v>
                </c:pt>
                <c:pt idx="141">
                  <c:v>0.30782527513530478</c:v>
                </c:pt>
                <c:pt idx="142">
                  <c:v>0.31560561208078802</c:v>
                </c:pt>
                <c:pt idx="143">
                  <c:v>0.32358227973343145</c:v>
                </c:pt>
                <c:pt idx="144">
                  <c:v>0.33176021603490696</c:v>
                </c:pt>
                <c:pt idx="145">
                  <c:v>0.34014448228707961</c:v>
                </c:pt>
                <c:pt idx="146">
                  <c:v>0.34874026619097398</c:v>
                </c:pt>
                <c:pt idx="147">
                  <c:v>0.35755288495852838</c:v>
                </c:pt>
                <c:pt idx="148">
                  <c:v>0.36658778849857998</c:v>
                </c:pt>
                <c:pt idx="149">
                  <c:v>0.37585056267885708</c:v>
                </c:pt>
                <c:pt idx="150">
                  <c:v>0.38534693266552111</c:v>
                </c:pt>
                <c:pt idx="151">
                  <c:v>0.39508276634221784</c:v>
                </c:pt>
                <c:pt idx="152">
                  <c:v>0.40506407781000492</c:v>
                </c:pt>
                <c:pt idx="153">
                  <c:v>0.41529703097038573</c:v>
                </c:pt>
                <c:pt idx="154">
                  <c:v>0.42578794319287083</c:v>
                </c:pt>
                <c:pt idx="155">
                  <c:v>0.43654328906906698</c:v>
                </c:pt>
                <c:pt idx="156">
                  <c:v>0.44756970425529102</c:v>
                </c:pt>
                <c:pt idx="157">
                  <c:v>0.45887398940536961</c:v>
                </c:pt>
                <c:pt idx="158">
                  <c:v>0.47046311419566117</c:v>
                </c:pt>
                <c:pt idx="159">
                  <c:v>0.48234422144437106</c:v>
                </c:pt>
                <c:pt idx="160">
                  <c:v>0.49452463132699126</c:v>
                </c:pt>
                <c:pt idx="161">
                  <c:v>0.50701184568996249</c:v>
                </c:pt>
                <c:pt idx="162">
                  <c:v>0.51981355246469962</c:v>
                </c:pt>
                <c:pt idx="163">
                  <c:v>0.53293763018386464</c:v>
                </c:pt>
                <c:pt idx="164">
                  <c:v>0.5463921526022435</c:v>
                </c:pt>
                <c:pt idx="165">
                  <c:v>0.56018539342422702</c:v>
                </c:pt>
                <c:pt idx="166">
                  <c:v>0.57432583114012492</c:v>
                </c:pt>
                <c:pt idx="167">
                  <c:v>0.58882215397346149</c:v>
                </c:pt>
                <c:pt idx="168">
                  <c:v>0.60368326494172098</c:v>
                </c:pt>
                <c:pt idx="169">
                  <c:v>0.61891828703239804</c:v>
                </c:pt>
                <c:pt idx="170">
                  <c:v>0.63453656849707596</c:v>
                </c:pt>
                <c:pt idx="171">
                  <c:v>0.65054768826560005</c:v>
                </c:pt>
                <c:pt idx="172">
                  <c:v>0.66696146148271063</c:v>
                </c:pt>
                <c:pt idx="173">
                  <c:v>0.68378794516972896</c:v>
                </c:pt>
                <c:pt idx="174">
                  <c:v>0.70103744401331103</c:v>
                </c:pt>
                <c:pt idx="175">
                  <c:v>0.7187205162840834</c:v>
                </c:pt>
                <c:pt idx="176">
                  <c:v>0.73684797988724249</c:v>
                </c:pt>
                <c:pt idx="177">
                  <c:v>0.75543091854810784</c:v>
                </c:pt>
                <c:pt idx="178">
                  <c:v>0.77448068813425497</c:v>
                </c:pt>
                <c:pt idx="179">
                  <c:v>0.79400892311778304</c:v>
                </c:pt>
                <c:pt idx="180">
                  <c:v>0.81402754317927695</c:v>
                </c:pt>
                <c:pt idx="181">
                  <c:v>0.83454875995664457</c:v>
                </c:pt>
                <c:pt idx="182">
                  <c:v>0.85558508394104948</c:v>
                </c:pt>
                <c:pt idx="183">
                  <c:v>0.87714933152260677</c:v>
                </c:pt>
                <c:pt idx="184">
                  <c:v>0.89925463218830692</c:v>
                </c:pt>
                <c:pt idx="185">
                  <c:v>0.92191443587490196</c:v>
                </c:pt>
                <c:pt idx="186">
                  <c:v>0.94514252047915803</c:v>
                </c:pt>
                <c:pt idx="187">
                  <c:v>0.96895299952802405</c:v>
                </c:pt>
                <c:pt idx="188">
                  <c:v>0.99336033001144641</c:v>
                </c:pt>
                <c:pt idx="189">
                  <c:v>1.01837932038029</c:v>
                </c:pt>
                <c:pt idx="190">
                  <c:v>1.0440251387117747</c:v>
                </c:pt>
                <c:pt idx="191">
                  <c:v>1.0703133210451301</c:v>
                </c:pt>
                <c:pt idx="192">
                  <c:v>1.09725977989016</c:v>
                </c:pt>
                <c:pt idx="193">
                  <c:v>1.1248808129105301</c:v>
                </c:pt>
                <c:pt idx="194">
                  <c:v>1.15319311178506</c:v>
                </c:pt>
                <c:pt idx="195">
                  <c:v>1.1822137712488674</c:v>
                </c:pt>
                <c:pt idx="196">
                  <c:v>1.2119602983168769</c:v>
                </c:pt>
                <c:pt idx="197">
                  <c:v>1.2424506216926301</c:v>
                </c:pt>
                <c:pt idx="198">
                  <c:v>1.2737031013632001</c:v>
                </c:pt>
                <c:pt idx="199">
                  <c:v>1.3057365383844115</c:v>
                </c:pt>
                <c:pt idx="200">
                  <c:v>1.3385701848570701</c:v>
                </c:pt>
                <c:pt idx="201">
                  <c:v>1.37222375409666</c:v>
                </c:pt>
                <c:pt idx="202">
                  <c:v>1.4067174309991299</c:v>
                </c:pt>
                <c:pt idx="203">
                  <c:v>1.4420718826039098</c:v>
                </c:pt>
                <c:pt idx="204">
                  <c:v>1.4783082688564999</c:v>
                </c:pt>
                <c:pt idx="205">
                  <c:v>1.5154482535722698</c:v>
                </c:pt>
                <c:pt idx="206">
                  <c:v>1.5535140156031098</c:v>
                </c:pt>
                <c:pt idx="207">
                  <c:v>1.5925282602084598</c:v>
                </c:pt>
                <c:pt idx="208">
                  <c:v>1.6325142306320999</c:v>
                </c:pt>
                <c:pt idx="209">
                  <c:v>1.6734957198860401</c:v>
                </c:pt>
                <c:pt idx="210">
                  <c:v>1.7154970827425198</c:v>
                </c:pt>
                <c:pt idx="211">
                  <c:v>1.7585432479350998</c:v>
                </c:pt>
                <c:pt idx="212">
                  <c:v>1.8026597305697001</c:v>
                </c:pt>
                <c:pt idx="213">
                  <c:v>1.84787264474591</c:v>
                </c:pt>
                <c:pt idx="214">
                  <c:v>1.8942087163893599</c:v>
                </c:pt>
                <c:pt idx="215">
                  <c:v>1.9416952962949365</c:v>
                </c:pt>
                <c:pt idx="216">
                  <c:v>1.9903603733810407</c:v>
                </c:pt>
                <c:pt idx="217">
                  <c:v>2.0402325881540802</c:v>
                </c:pt>
                <c:pt idx="218">
                  <c:v>2.0913412463837702</c:v>
                </c:pt>
                <c:pt idx="219">
                  <c:v>2.1437163329867612</c:v>
                </c:pt>
                <c:pt idx="220">
                  <c:v>2.19738852611881</c:v>
                </c:pt>
                <c:pt idx="221">
                  <c:v>2.2523892114733099</c:v>
                </c:pt>
                <c:pt idx="222">
                  <c:v>2.3087504967846377</c:v>
                </c:pt>
                <c:pt idx="223">
                  <c:v>2.3665052265339397</c:v>
                </c:pt>
                <c:pt idx="224">
                  <c:v>2.4256869968550387</c:v>
                </c:pt>
                <c:pt idx="225">
                  <c:v>2.4863301706374004</c:v>
                </c:pt>
                <c:pt idx="226">
                  <c:v>2.5484698928225202</c:v>
                </c:pt>
                <c:pt idx="227">
                  <c:v>2.6121421058907552</c:v>
                </c:pt>
                <c:pt idx="228">
                  <c:v>2.6773835655331699</c:v>
                </c:pt>
                <c:pt idx="229">
                  <c:v>2.7442318565040695</c:v>
                </c:pt>
                <c:pt idx="230">
                  <c:v>2.8127254086493187</c:v>
                </c:pt>
                <c:pt idx="231">
                  <c:v>2.8829035131044587</c:v>
                </c:pt>
                <c:pt idx="232">
                  <c:v>2.9548063386548367</c:v>
                </c:pt>
                <c:pt idx="233">
                  <c:v>3.0284749482527662</c:v>
                </c:pt>
                <c:pt idx="234">
                  <c:v>3.1039513156820724</c:v>
                </c:pt>
                <c:pt idx="235">
                  <c:v>3.1812783423631998</c:v>
                </c:pt>
                <c:pt idx="236">
                  <c:v>3.2604998742884601</c:v>
                </c:pt>
                <c:pt idx="237">
                  <c:v>3.3416607190779302</c:v>
                </c:pt>
                <c:pt idx="238">
                  <c:v>3.4248066631458167</c:v>
                </c:pt>
                <c:pt idx="239">
                  <c:v>3.5099844889651699</c:v>
                </c:pt>
                <c:pt idx="240">
                  <c:v>3.5972419924186068</c:v>
                </c:pt>
                <c:pt idx="241">
                  <c:v>3.68662800022227</c:v>
                </c:pt>
                <c:pt idx="242">
                  <c:v>3.77819238740812</c:v>
                </c:pt>
                <c:pt idx="243">
                  <c:v>3.8719860948497939</c:v>
                </c:pt>
                <c:pt idx="244">
                  <c:v>3.9680611468158302</c:v>
                </c:pt>
                <c:pt idx="245">
                  <c:v>4.0664706685320855</c:v>
                </c:pt>
                <c:pt idx="246">
                  <c:v>4.1672689037364297</c:v>
                </c:pt>
                <c:pt idx="247">
                  <c:v>4.2705112322044698</c:v>
                </c:pt>
                <c:pt idx="248">
                  <c:v>4.3762541872264604</c:v>
                </c:pt>
                <c:pt idx="249">
                  <c:v>4.4845554730129065</c:v>
                </c:pt>
                <c:pt idx="250">
                  <c:v>4.5954739820055002</c:v>
                </c:pt>
                <c:pt idx="251">
                  <c:v>4.7090698120684724</c:v>
                </c:pt>
                <c:pt idx="252">
                  <c:v>4.8254042835342386</c:v>
                </c:pt>
                <c:pt idx="253">
                  <c:v>4.9445399560753991</c:v>
                </c:pt>
                <c:pt idx="254">
                  <c:v>5.0665406453747597</c:v>
                </c:pt>
                <c:pt idx="255">
                  <c:v>5.1914714395597885</c:v>
                </c:pt>
                <c:pt idx="256">
                  <c:v>5.3193987153737323</c:v>
                </c:pt>
                <c:pt idx="257">
                  <c:v>5.4503901540437134</c:v>
                </c:pt>
                <c:pt idx="258">
                  <c:v>5.584514756814916</c:v>
                </c:pt>
                <c:pt idx="259">
                  <c:v>5.72184286010968</c:v>
                </c:pt>
                <c:pt idx="260">
                  <c:v>5.8624461502717375</c:v>
                </c:pt>
                <c:pt idx="261">
                  <c:v>6.0063976778581196</c:v>
                </c:pt>
                <c:pt idx="262">
                  <c:v>6.1537718714300755</c:v>
                </c:pt>
                <c:pt idx="263">
                  <c:v>6.3046445508007665</c:v>
                </c:pt>
                <c:pt idx="264">
                  <c:v>6.4590929396906533</c:v>
                </c:pt>
                <c:pt idx="265">
                  <c:v>6.6171956777412158</c:v>
                </c:pt>
                <c:pt idx="266">
                  <c:v>6.7790328318361714</c:v>
                </c:pt>
                <c:pt idx="267">
                  <c:v>6.9446859066720545</c:v>
                </c:pt>
                <c:pt idx="268">
                  <c:v>7.1142378545276932</c:v>
                </c:pt>
                <c:pt idx="269">
                  <c:v>7.2877730841687134</c:v>
                </c:pt>
                <c:pt idx="270">
                  <c:v>7.4653774688264765</c:v>
                </c:pt>
                <c:pt idx="271">
                  <c:v>7.6471383531922275</c:v>
                </c:pt>
                <c:pt idx="272">
                  <c:v>7.8331445593534745</c:v>
                </c:pt>
                <c:pt idx="273">
                  <c:v>8.0234863916099943</c:v>
                </c:pt>
                <c:pt idx="274">
                  <c:v>8.2182556400933464</c:v>
                </c:pt>
                <c:pt idx="275">
                  <c:v>8.4175455831244292</c:v>
                </c:pt>
                <c:pt idx="276">
                  <c:v>8.621450988217898</c:v>
                </c:pt>
                <c:pt idx="277">
                  <c:v>8.8300681116736079</c:v>
                </c:pt>
                <c:pt idx="278">
                  <c:v>9.0434946966582768</c:v>
                </c:pt>
                <c:pt idx="279">
                  <c:v>9.2618299697007789</c:v>
                </c:pt>
                <c:pt idx="280">
                  <c:v>9.4851746355141024</c:v>
                </c:pt>
                <c:pt idx="281">
                  <c:v>9.7136308700519702</c:v>
                </c:pt>
                <c:pt idx="282">
                  <c:v>9.9473023117121109</c:v>
                </c:pt>
                <c:pt idx="283">
                  <c:v>10.186294050589504</c:v>
                </c:pt>
                <c:pt idx="284">
                  <c:v>10.430712615684326</c:v>
                </c:pt>
                <c:pt idx="285">
                  <c:v>10.680665959965706</c:v>
                </c:pt>
                <c:pt idx="286">
                  <c:v>10.936263443188999</c:v>
                </c:pt>
                <c:pt idx="287">
                  <c:v>11.197615812365274</c:v>
                </c:pt>
                <c:pt idx="288">
                  <c:v>11.464835179774624</c:v>
                </c:pt>
                <c:pt idx="289">
                  <c:v>11.738034998419099</c:v>
                </c:pt>
                <c:pt idx="290">
                  <c:v>12.0173300348024</c:v>
                </c:pt>
                <c:pt idx="291">
                  <c:v>12.3028363389282</c:v>
                </c:pt>
                <c:pt idx="292">
                  <c:v>12.5946712114002</c:v>
                </c:pt>
                <c:pt idx="293">
                  <c:v>12.8929531675189</c:v>
                </c:pt>
                <c:pt idx="294">
                  <c:v>13.1978018982447</c:v>
                </c:pt>
                <c:pt idx="295">
                  <c:v>13.509338227926802</c:v>
                </c:pt>
                <c:pt idx="296">
                  <c:v>13.827684068670402</c:v>
                </c:pt>
                <c:pt idx="297">
                  <c:v>14.152962371229401</c:v>
                </c:pt>
                <c:pt idx="298">
                  <c:v>14.485297072304776</c:v>
                </c:pt>
                <c:pt idx="299">
                  <c:v>14.8248130381337</c:v>
                </c:pt>
                <c:pt idx="300">
                  <c:v>15.171636004249876</c:v>
                </c:pt>
                <c:pt idx="301">
                  <c:v>15.525892511298824</c:v>
                </c:pt>
                <c:pt idx="302">
                  <c:v>15.887709836796876</c:v>
                </c:pt>
                <c:pt idx="303">
                  <c:v>16.257215922715801</c:v>
                </c:pt>
                <c:pt idx="304">
                  <c:v>16.634539298785686</c:v>
                </c:pt>
                <c:pt idx="305">
                  <c:v>17.019809001405299</c:v>
                </c:pt>
                <c:pt idx="306">
                  <c:v>17.413154488055635</c:v>
                </c:pt>
                <c:pt idx="307">
                  <c:v>17.814705547113899</c:v>
                </c:pt>
                <c:pt idx="308">
                  <c:v>18.22459220297203</c:v>
                </c:pt>
                <c:pt idx="309">
                  <c:v>18.642944616366002</c:v>
                </c:pt>
                <c:pt idx="310">
                  <c:v>19.069892979822928</c:v>
                </c:pt>
                <c:pt idx="311">
                  <c:v>19.505567408159902</c:v>
                </c:pt>
                <c:pt idx="312">
                  <c:v>19.9500978239384</c:v>
                </c:pt>
                <c:pt idx="313">
                  <c:v>20.403613837826857</c:v>
                </c:pt>
                <c:pt idx="314">
                  <c:v>20.866244623801688</c:v>
                </c:pt>
                <c:pt idx="315">
                  <c:v>21.338118789131688</c:v>
                </c:pt>
                <c:pt idx="316">
                  <c:v>21.819364239124099</c:v>
                </c:pt>
                <c:pt idx="317">
                  <c:v>22.3101080365808</c:v>
                </c:pt>
                <c:pt idx="318">
                  <c:v>22.810476255959699</c:v>
                </c:pt>
                <c:pt idx="319">
                  <c:v>23.320593832229008</c:v>
                </c:pt>
                <c:pt idx="320">
                  <c:v>23.840584404425087</c:v>
                </c:pt>
                <c:pt idx="321">
                  <c:v>24.370570153925289</c:v>
                </c:pt>
                <c:pt idx="322">
                  <c:v>24.910671637484999</c:v>
                </c:pt>
                <c:pt idx="323">
                  <c:v>25.461007615076099</c:v>
                </c:pt>
                <c:pt idx="324">
                  <c:v>26.021694872600989</c:v>
                </c:pt>
                <c:pt idx="325">
                  <c:v>26.592848039567489</c:v>
                </c:pt>
                <c:pt idx="326">
                  <c:v>27.174579401820701</c:v>
                </c:pt>
                <c:pt idx="327">
                  <c:v>27.766998709463302</c:v>
                </c:pt>
                <c:pt idx="328">
                  <c:v>28.370212980099389</c:v>
                </c:pt>
                <c:pt idx="329">
                  <c:v>28.984326297565865</c:v>
                </c:pt>
                <c:pt idx="330">
                  <c:v>29.609439606339489</c:v>
                </c:pt>
                <c:pt idx="331">
                  <c:v>30.245650501816787</c:v>
                </c:pt>
                <c:pt idx="332">
                  <c:v>30.893053016708901</c:v>
                </c:pt>
                <c:pt idx="333">
                  <c:v>31.551737403796</c:v>
                </c:pt>
                <c:pt idx="334">
                  <c:v>32.2217899153191</c:v>
                </c:pt>
                <c:pt idx="335">
                  <c:v>32.903292579313849</c:v>
                </c:pt>
                <c:pt idx="336">
                  <c:v>33.596322973217198</c:v>
                </c:pt>
                <c:pt idx="337">
                  <c:v>34.300953995082295</c:v>
                </c:pt>
                <c:pt idx="338">
                  <c:v>35.017253632810196</c:v>
                </c:pt>
                <c:pt idx="339">
                  <c:v>35.745284731772294</c:v>
                </c:pt>
                <c:pt idx="340">
                  <c:v>36.485104761272844</c:v>
                </c:pt>
                <c:pt idx="341">
                  <c:v>37.236765580304002</c:v>
                </c:pt>
                <c:pt idx="342">
                  <c:v>38.000313203064913</c:v>
                </c:pt>
                <c:pt idx="343">
                  <c:v>38.775787564774298</c:v>
                </c:pt>
                <c:pt idx="344">
                  <c:v>39.563222288286006</c:v>
                </c:pt>
                <c:pt idx="345">
                  <c:v>40.362644452078094</c:v>
                </c:pt>
                <c:pt idx="346">
                  <c:v>41.174074360191902</c:v>
                </c:pt>
                <c:pt idx="347">
                  <c:v>41.997525314723013</c:v>
                </c:pt>
                <c:pt idx="348">
                  <c:v>42.833003391490799</c:v>
                </c:pt>
                <c:pt idx="349">
                  <c:v>43.680507219529503</c:v>
                </c:pt>
                <c:pt idx="350">
                  <c:v>44.540027765063407</c:v>
                </c:pt>
                <c:pt idx="351">
                  <c:v>45.411548120654899</c:v>
                </c:pt>
                <c:pt idx="352">
                  <c:v>46.295043300200007</c:v>
                </c:pt>
                <c:pt idx="353">
                  <c:v>47.190480040509513</c:v>
                </c:pt>
                <c:pt idx="354">
                  <c:v>48.097816610180502</c:v>
                </c:pt>
                <c:pt idx="355">
                  <c:v>49.017002626477101</c:v>
                </c:pt>
                <c:pt idx="356">
                  <c:v>49.947978880979313</c:v>
                </c:pt>
                <c:pt idx="357">
                  <c:v>50.890677174721993</c:v>
                </c:pt>
                <c:pt idx="358">
                  <c:v>51.845020163572094</c:v>
                </c:pt>
                <c:pt idx="359">
                  <c:v>52.810921214573199</c:v>
                </c:pt>
                <c:pt idx="360">
                  <c:v>53.788284274001903</c:v>
                </c:pt>
                <c:pt idx="361">
                  <c:v>54.777003747847097</c:v>
                </c:pt>
                <c:pt idx="362">
                  <c:v>55.776964395430397</c:v>
                </c:pt>
                <c:pt idx="363">
                  <c:v>56.788041236861112</c:v>
                </c:pt>
                <c:pt idx="364">
                  <c:v>57.810099475001294</c:v>
                </c:pt>
                <c:pt idx="365">
                  <c:v>58.842994432600797</c:v>
                </c:pt>
                <c:pt idx="366">
                  <c:v>59.886571505207492</c:v>
                </c:pt>
                <c:pt idx="367">
                  <c:v>60.940666130490094</c:v>
                </c:pt>
                <c:pt idx="368">
                  <c:v>62.005103774481213</c:v>
                </c:pt>
                <c:pt idx="369">
                  <c:v>63.079699935317095</c:v>
                </c:pt>
                <c:pt idx="370">
                  <c:v>64.164260164924599</c:v>
                </c:pt>
                <c:pt idx="371">
                  <c:v>65.258580109098958</c:v>
                </c:pt>
                <c:pt idx="372">
                  <c:v>66.362445566370099</c:v>
                </c:pt>
                <c:pt idx="373">
                  <c:v>67.475632565986658</c:v>
                </c:pt>
                <c:pt idx="374">
                  <c:v>68.597907465305042</c:v>
                </c:pt>
                <c:pt idx="375">
                  <c:v>69.729027066792483</c:v>
                </c:pt>
                <c:pt idx="376">
                  <c:v>70.868738754842326</c:v>
                </c:pt>
                <c:pt idx="377">
                  <c:v>72.016780652454486</c:v>
                </c:pt>
                <c:pt idx="378">
                  <c:v>73.172881797841043</c:v>
                </c:pt>
                <c:pt idx="379">
                  <c:v>74.336762340930278</c:v>
                </c:pt>
                <c:pt idx="380">
                  <c:v>75.508133759632599</c:v>
                </c:pt>
                <c:pt idx="381">
                  <c:v>76.686699095739698</c:v>
                </c:pt>
                <c:pt idx="382">
                  <c:v>77.872153210158658</c:v>
                </c:pt>
                <c:pt idx="383">
                  <c:v>79.064183057201703</c:v>
                </c:pt>
                <c:pt idx="384">
                  <c:v>80.262467977513182</c:v>
                </c:pt>
                <c:pt idx="385">
                  <c:v>81.466680009189702</c:v>
                </c:pt>
                <c:pt idx="386">
                  <c:v>82.676484216535115</c:v>
                </c:pt>
                <c:pt idx="387">
                  <c:v>83.891539035871702</c:v>
                </c:pt>
                <c:pt idx="388">
                  <c:v>85.111496637671848</c:v>
                </c:pt>
                <c:pt idx="389">
                  <c:v>86.33600330435408</c:v>
                </c:pt>
                <c:pt idx="390">
                  <c:v>87.564699822844105</c:v>
                </c:pt>
                <c:pt idx="391">
                  <c:v>88.797221891080127</c:v>
                </c:pt>
                <c:pt idx="392">
                  <c:v>90.03320053750808</c:v>
                </c:pt>
                <c:pt idx="393">
                  <c:v>91.272262552585588</c:v>
                </c:pt>
                <c:pt idx="394">
                  <c:v>92.514030931253799</c:v>
                </c:pt>
                <c:pt idx="395">
                  <c:v>93.758125325252493</c:v>
                </c:pt>
                <c:pt idx="396">
                  <c:v>95.004162504215827</c:v>
                </c:pt>
                <c:pt idx="397">
                  <c:v>96.251756824296649</c:v>
                </c:pt>
                <c:pt idx="398">
                  <c:v>97.500520703161698</c:v>
                </c:pt>
                <c:pt idx="399">
                  <c:v>98.750065100101679</c:v>
                </c:pt>
                <c:pt idx="400">
                  <c:v>100.00000000000398</c:v>
                </c:pt>
                <c:pt idx="401">
                  <c:v>101.24993489990599</c:v>
                </c:pt>
                <c:pt idx="402">
                  <c:v>102.499479296846</c:v>
                </c:pt>
                <c:pt idx="403">
                  <c:v>103.74824317571102</c:v>
                </c:pt>
                <c:pt idx="404">
                  <c:v>104.995837495792</c:v>
                </c:pt>
                <c:pt idx="405">
                  <c:v>106.24187467475502</c:v>
                </c:pt>
                <c:pt idx="406">
                  <c:v>107.485969068754</c:v>
                </c:pt>
                <c:pt idx="407">
                  <c:v>108.72773744741895</c:v>
                </c:pt>
                <c:pt idx="408">
                  <c:v>109.966799462499</c:v>
                </c:pt>
                <c:pt idx="409">
                  <c:v>111.20277810892564</c:v>
                </c:pt>
                <c:pt idx="410">
                  <c:v>112.43530017716265</c:v>
                </c:pt>
                <c:pt idx="411">
                  <c:v>113.663996695653</c:v>
                </c:pt>
                <c:pt idx="412">
                  <c:v>114.888503362335</c:v>
                </c:pt>
                <c:pt idx="413">
                  <c:v>116.108460964136</c:v>
                </c:pt>
                <c:pt idx="414">
                  <c:v>117.32351578347</c:v>
                </c:pt>
                <c:pt idx="415">
                  <c:v>118.53331999081882</c:v>
                </c:pt>
                <c:pt idx="416">
                  <c:v>119.73753202249273</c:v>
                </c:pt>
                <c:pt idx="417">
                  <c:v>120.935816942805</c:v>
                </c:pt>
                <c:pt idx="418">
                  <c:v>122.12784678984799</c:v>
                </c:pt>
                <c:pt idx="419">
                  <c:v>123.31330090426702</c:v>
                </c:pt>
                <c:pt idx="420">
                  <c:v>124.4918662403761</c:v>
                </c:pt>
                <c:pt idx="421">
                  <c:v>125.66323765907732</c:v>
                </c:pt>
                <c:pt idx="422">
                  <c:v>126.82711820216385</c:v>
                </c:pt>
                <c:pt idx="423">
                  <c:v>127.98321934755</c:v>
                </c:pt>
                <c:pt idx="424">
                  <c:v>129.13126124516072</c:v>
                </c:pt>
                <c:pt idx="425">
                  <c:v>130.27097293321398</c:v>
                </c:pt>
                <c:pt idx="426">
                  <c:v>131.402092534703</c:v>
                </c:pt>
                <c:pt idx="427">
                  <c:v>132.52436743402001</c:v>
                </c:pt>
                <c:pt idx="428">
                  <c:v>133.63755443363698</c:v>
                </c:pt>
                <c:pt idx="429">
                  <c:v>134.74141989090799</c:v>
                </c:pt>
                <c:pt idx="430">
                  <c:v>135.83573983508498</c:v>
                </c:pt>
                <c:pt idx="431">
                  <c:v>136.92030006469139</c:v>
                </c:pt>
                <c:pt idx="432">
                  <c:v>137.99489622552599</c:v>
                </c:pt>
                <c:pt idx="433">
                  <c:v>139.059333869516</c:v>
                </c:pt>
                <c:pt idx="434">
                  <c:v>140.11342849479792</c:v>
                </c:pt>
                <c:pt idx="435">
                  <c:v>141.15700556740501</c:v>
                </c:pt>
                <c:pt idx="436">
                  <c:v>142.18990052500399</c:v>
                </c:pt>
                <c:pt idx="437">
                  <c:v>143.2119587631399</c:v>
                </c:pt>
                <c:pt idx="438">
                  <c:v>144.22303560457337</c:v>
                </c:pt>
                <c:pt idx="439">
                  <c:v>145.22299625215899</c:v>
                </c:pt>
                <c:pt idx="440">
                  <c:v>146.21171572599962</c:v>
                </c:pt>
                <c:pt idx="441">
                  <c:v>147.18907878543467</c:v>
                </c:pt>
                <c:pt idx="442">
                  <c:v>148.15497983643507</c:v>
                </c:pt>
                <c:pt idx="443">
                  <c:v>149.10932282528299</c:v>
                </c:pt>
                <c:pt idx="444">
                  <c:v>150.05202111902707</c:v>
                </c:pt>
                <c:pt idx="445">
                  <c:v>150.98299737353221</c:v>
                </c:pt>
                <c:pt idx="446">
                  <c:v>151.90218338982501</c:v>
                </c:pt>
                <c:pt idx="447">
                  <c:v>152.80951995949601</c:v>
                </c:pt>
                <c:pt idx="448">
                  <c:v>153.70495669980127</c:v>
                </c:pt>
                <c:pt idx="449">
                  <c:v>154.58845187935</c:v>
                </c:pt>
                <c:pt idx="450">
                  <c:v>155.45997223493995</c:v>
                </c:pt>
                <c:pt idx="451">
                  <c:v>156.319492780476</c:v>
                </c:pt>
                <c:pt idx="452">
                  <c:v>157.16699660851401</c:v>
                </c:pt>
                <c:pt idx="453">
                  <c:v>158.00247468528201</c:v>
                </c:pt>
                <c:pt idx="454">
                  <c:v>158.82592563981152</c:v>
                </c:pt>
                <c:pt idx="455">
                  <c:v>159.637355547927</c:v>
                </c:pt>
                <c:pt idx="456">
                  <c:v>160.436777711719</c:v>
                </c:pt>
                <c:pt idx="457">
                  <c:v>161.22421243523004</c:v>
                </c:pt>
                <c:pt idx="458">
                  <c:v>161.99968679693995</c:v>
                </c:pt>
                <c:pt idx="459">
                  <c:v>162.76323441970098</c:v>
                </c:pt>
                <c:pt idx="460">
                  <c:v>163.51489523872812</c:v>
                </c:pt>
                <c:pt idx="461">
                  <c:v>164.25471526822992</c:v>
                </c:pt>
                <c:pt idx="462">
                  <c:v>164.98274636719887</c:v>
                </c:pt>
                <c:pt idx="463">
                  <c:v>165.699046004922</c:v>
                </c:pt>
                <c:pt idx="464">
                  <c:v>166.40367702678572</c:v>
                </c:pt>
                <c:pt idx="465">
                  <c:v>167.09670742069127</c:v>
                </c:pt>
                <c:pt idx="466">
                  <c:v>167.77821008468501</c:v>
                </c:pt>
                <c:pt idx="467">
                  <c:v>168.44826259620712</c:v>
                </c:pt>
                <c:pt idx="468">
                  <c:v>169.10694698329829</c:v>
                </c:pt>
                <c:pt idx="469">
                  <c:v>169.754349498187</c:v>
                </c:pt>
                <c:pt idx="470">
                  <c:v>170.390560393664</c:v>
                </c:pt>
                <c:pt idx="471">
                  <c:v>171.01567370243652</c:v>
                </c:pt>
                <c:pt idx="472">
                  <c:v>171.629787019904</c:v>
                </c:pt>
                <c:pt idx="473">
                  <c:v>172.23300129053652</c:v>
                </c:pt>
                <c:pt idx="474">
                  <c:v>172.82542059818527</c:v>
                </c:pt>
                <c:pt idx="475">
                  <c:v>173.40715196043601</c:v>
                </c:pt>
                <c:pt idx="476">
                  <c:v>173.978305127402</c:v>
                </c:pt>
                <c:pt idx="477">
                  <c:v>174.53899238492701</c:v>
                </c:pt>
                <c:pt idx="478">
                  <c:v>175.08932836251807</c:v>
                </c:pt>
                <c:pt idx="479">
                  <c:v>175.62942984607801</c:v>
                </c:pt>
                <c:pt idx="480">
                  <c:v>176.15941559557712</c:v>
                </c:pt>
                <c:pt idx="481">
                  <c:v>176.679406167774</c:v>
                </c:pt>
                <c:pt idx="482">
                  <c:v>177.18952374403995</c:v>
                </c:pt>
                <c:pt idx="483">
                  <c:v>177.68989196342199</c:v>
                </c:pt>
                <c:pt idx="484">
                  <c:v>178.18063576087562</c:v>
                </c:pt>
                <c:pt idx="485">
                  <c:v>178.66188121087092</c:v>
                </c:pt>
                <c:pt idx="486">
                  <c:v>179.13375537619751</c:v>
                </c:pt>
                <c:pt idx="487">
                  <c:v>179.59638616217501</c:v>
                </c:pt>
                <c:pt idx="488">
                  <c:v>180.04990217606093</c:v>
                </c:pt>
                <c:pt idx="489">
                  <c:v>180.49443259184022</c:v>
                </c:pt>
                <c:pt idx="490">
                  <c:v>180.93010702017901</c:v>
                </c:pt>
                <c:pt idx="491">
                  <c:v>181.35705538363874</c:v>
                </c:pt>
                <c:pt idx="492">
                  <c:v>181.77540779703</c:v>
                </c:pt>
                <c:pt idx="493">
                  <c:v>182.185294452888</c:v>
                </c:pt>
                <c:pt idx="494">
                  <c:v>182.58684551194699</c:v>
                </c:pt>
                <c:pt idx="495">
                  <c:v>182.98019099859701</c:v>
                </c:pt>
                <c:pt idx="496">
                  <c:v>183.36546070121699</c:v>
                </c:pt>
                <c:pt idx="497">
                  <c:v>183.74278407728599</c:v>
                </c:pt>
                <c:pt idx="498">
                  <c:v>184.11229016320499</c:v>
                </c:pt>
                <c:pt idx="499">
                  <c:v>184.47410748870487</c:v>
                </c:pt>
                <c:pt idx="500">
                  <c:v>184.828363995752</c:v>
                </c:pt>
                <c:pt idx="501">
                  <c:v>185.17518696186514</c:v>
                </c:pt>
                <c:pt idx="502">
                  <c:v>185.51470292769699</c:v>
                </c:pt>
                <c:pt idx="503">
                  <c:v>185.84703762877299</c:v>
                </c:pt>
                <c:pt idx="504">
                  <c:v>186.17231593133198</c:v>
                </c:pt>
                <c:pt idx="505">
                  <c:v>186.49066177207499</c:v>
                </c:pt>
                <c:pt idx="506">
                  <c:v>186.802198101757</c:v>
                </c:pt>
                <c:pt idx="507">
                  <c:v>187.10704683248755</c:v>
                </c:pt>
                <c:pt idx="508">
                  <c:v>187.40532878860247</c:v>
                </c:pt>
                <c:pt idx="509">
                  <c:v>187.69716366107392</c:v>
                </c:pt>
                <c:pt idx="510">
                  <c:v>187.98266996519899</c:v>
                </c:pt>
                <c:pt idx="511">
                  <c:v>188.26196500158017</c:v>
                </c:pt>
                <c:pt idx="512">
                  <c:v>188.53516482022698</c:v>
                </c:pt>
                <c:pt idx="513">
                  <c:v>188.80238418764003</c:v>
                </c:pt>
                <c:pt idx="514">
                  <c:v>189.06373655681301</c:v>
                </c:pt>
                <c:pt idx="515">
                  <c:v>189.31933404003601</c:v>
                </c:pt>
                <c:pt idx="516">
                  <c:v>189.56928738431699</c:v>
                </c:pt>
                <c:pt idx="517">
                  <c:v>189.81370594941112</c:v>
                </c:pt>
                <c:pt idx="518">
                  <c:v>190.05269768829208</c:v>
                </c:pt>
                <c:pt idx="519">
                  <c:v>190.28636912994622</c:v>
                </c:pt>
                <c:pt idx="520">
                  <c:v>190.51482536448592</c:v>
                </c:pt>
                <c:pt idx="521">
                  <c:v>190.73817003030098</c:v>
                </c:pt>
                <c:pt idx="522">
                  <c:v>190.95650530334152</c:v>
                </c:pt>
                <c:pt idx="523">
                  <c:v>191.16993188832799</c:v>
                </c:pt>
                <c:pt idx="524">
                  <c:v>191.37854901178568</c:v>
                </c:pt>
                <c:pt idx="525">
                  <c:v>191.582454416877</c:v>
                </c:pt>
                <c:pt idx="526">
                  <c:v>191.781744359908</c:v>
                </c:pt>
                <c:pt idx="527">
                  <c:v>191.97651360839095</c:v>
                </c:pt>
                <c:pt idx="528">
                  <c:v>192.16685544064632</c:v>
                </c:pt>
                <c:pt idx="529">
                  <c:v>192.352861646809</c:v>
                </c:pt>
                <c:pt idx="530">
                  <c:v>192.53462253117232</c:v>
                </c:pt>
                <c:pt idx="531">
                  <c:v>192.71222691583247</c:v>
                </c:pt>
                <c:pt idx="532">
                  <c:v>192.88576214547427</c:v>
                </c:pt>
                <c:pt idx="533">
                  <c:v>193.055314093329</c:v>
                </c:pt>
                <c:pt idx="534">
                  <c:v>193.22096716816498</c:v>
                </c:pt>
                <c:pt idx="535">
                  <c:v>193.38280432226207</c:v>
                </c:pt>
                <c:pt idx="536">
                  <c:v>193.54090706030999</c:v>
                </c:pt>
                <c:pt idx="537">
                  <c:v>193.69535544919998</c:v>
                </c:pt>
                <c:pt idx="538">
                  <c:v>193.846228128571</c:v>
                </c:pt>
                <c:pt idx="539">
                  <c:v>193.99360232214005</c:v>
                </c:pt>
                <c:pt idx="540">
                  <c:v>194.1375538497266</c:v>
                </c:pt>
                <c:pt idx="541">
                  <c:v>194.27815713988952</c:v>
                </c:pt>
                <c:pt idx="542">
                  <c:v>194.41548524318532</c:v>
                </c:pt>
                <c:pt idx="543">
                  <c:v>194.54960984595698</c:v>
                </c:pt>
                <c:pt idx="544">
                  <c:v>194.68060128462699</c:v>
                </c:pt>
                <c:pt idx="545">
                  <c:v>194.808528560441</c:v>
                </c:pt>
                <c:pt idx="546">
                  <c:v>194.93345935462727</c:v>
                </c:pt>
                <c:pt idx="547">
                  <c:v>195.05546004392627</c:v>
                </c:pt>
                <c:pt idx="548">
                  <c:v>195.17459571646245</c:v>
                </c:pt>
                <c:pt idx="549">
                  <c:v>195.29093018793247</c:v>
                </c:pt>
                <c:pt idx="550">
                  <c:v>195.4045260179978</c:v>
                </c:pt>
                <c:pt idx="551">
                  <c:v>195.51544452698798</c:v>
                </c:pt>
                <c:pt idx="552">
                  <c:v>195.62374581277427</c:v>
                </c:pt>
                <c:pt idx="553">
                  <c:v>195.729488767796</c:v>
                </c:pt>
                <c:pt idx="554">
                  <c:v>195.83273109626401</c:v>
                </c:pt>
                <c:pt idx="555">
                  <c:v>195.933529331469</c:v>
                </c:pt>
                <c:pt idx="556">
                  <c:v>196.03193885318785</c:v>
                </c:pt>
                <c:pt idx="557">
                  <c:v>196.12801390515099</c:v>
                </c:pt>
                <c:pt idx="558">
                  <c:v>196.22180761259204</c:v>
                </c:pt>
                <c:pt idx="559">
                  <c:v>196.31337199977548</c:v>
                </c:pt>
                <c:pt idx="560">
                  <c:v>196.40275800758201</c:v>
                </c:pt>
                <c:pt idx="561">
                  <c:v>196.49001551103501</c:v>
                </c:pt>
                <c:pt idx="562">
                  <c:v>196.57519333685372</c:v>
                </c:pt>
                <c:pt idx="563">
                  <c:v>196.65833928092712</c:v>
                </c:pt>
                <c:pt idx="564">
                  <c:v>196.73950012570816</c:v>
                </c:pt>
                <c:pt idx="565">
                  <c:v>196.81872165764045</c:v>
                </c:pt>
                <c:pt idx="566">
                  <c:v>196.896048684318</c:v>
                </c:pt>
                <c:pt idx="567">
                  <c:v>196.97152505174572</c:v>
                </c:pt>
                <c:pt idx="568">
                  <c:v>197.04519366134127</c:v>
                </c:pt>
                <c:pt idx="569">
                  <c:v>197.117096486896</c:v>
                </c:pt>
                <c:pt idx="570">
                  <c:v>197.187274591348</c:v>
                </c:pt>
                <c:pt idx="571">
                  <c:v>197.255768143496</c:v>
                </c:pt>
                <c:pt idx="572">
                  <c:v>197.32261643446807</c:v>
                </c:pt>
                <c:pt idx="573">
                  <c:v>197.38785789411</c:v>
                </c:pt>
                <c:pt idx="574">
                  <c:v>197.451530107178</c:v>
                </c:pt>
                <c:pt idx="575">
                  <c:v>197.51366982935798</c:v>
                </c:pt>
                <c:pt idx="576">
                  <c:v>197.57431300314352</c:v>
                </c:pt>
                <c:pt idx="577">
                  <c:v>197.63349477346532</c:v>
                </c:pt>
                <c:pt idx="578">
                  <c:v>197.69124950321807</c:v>
                </c:pt>
                <c:pt idx="579">
                  <c:v>197.74761078852652</c:v>
                </c:pt>
                <c:pt idx="580">
                  <c:v>197.802611473882</c:v>
                </c:pt>
                <c:pt idx="581">
                  <c:v>197.85628366701567</c:v>
                </c:pt>
                <c:pt idx="582">
                  <c:v>197.908658753617</c:v>
                </c:pt>
                <c:pt idx="583">
                  <c:v>197.95976741184595</c:v>
                </c:pt>
                <c:pt idx="584">
                  <c:v>198.00963962661712</c:v>
                </c:pt>
                <c:pt idx="585">
                  <c:v>198.05830470370501</c:v>
                </c:pt>
                <c:pt idx="586">
                  <c:v>198.10579128361098</c:v>
                </c:pt>
                <c:pt idx="587">
                  <c:v>198.1521273552587</c:v>
                </c:pt>
                <c:pt idx="588">
                  <c:v>198.19734026943101</c:v>
                </c:pt>
                <c:pt idx="589">
                  <c:v>198.24145675206501</c:v>
                </c:pt>
                <c:pt idx="590">
                  <c:v>198.28450291725798</c:v>
                </c:pt>
                <c:pt idx="591">
                  <c:v>198.32650428011399</c:v>
                </c:pt>
                <c:pt idx="592">
                  <c:v>198.3674857693656</c:v>
                </c:pt>
                <c:pt idx="593">
                  <c:v>198.40747173979199</c:v>
                </c:pt>
                <c:pt idx="594">
                  <c:v>198.44648598439699</c:v>
                </c:pt>
                <c:pt idx="595">
                  <c:v>198.48455174642712</c:v>
                </c:pt>
                <c:pt idx="596">
                  <c:v>198.52169173114052</c:v>
                </c:pt>
                <c:pt idx="597">
                  <c:v>198.5579281173994</c:v>
                </c:pt>
                <c:pt idx="598">
                  <c:v>198.59328256899997</c:v>
                </c:pt>
                <c:pt idx="599">
                  <c:v>198.62777624590404</c:v>
                </c:pt>
                <c:pt idx="600">
                  <c:v>198.66142981514574</c:v>
                </c:pt>
                <c:pt idx="601">
                  <c:v>198.69426346161598</c:v>
                </c:pt>
                <c:pt idx="602">
                  <c:v>198.72629689863982</c:v>
                </c:pt>
                <c:pt idx="603">
                  <c:v>198.757549378308</c:v>
                </c:pt>
                <c:pt idx="604">
                  <c:v>198.78803970168551</c:v>
                </c:pt>
                <c:pt idx="605">
                  <c:v>198.81778622875098</c:v>
                </c:pt>
                <c:pt idx="606">
                  <c:v>198.84680688821797</c:v>
                </c:pt>
                <c:pt idx="607">
                  <c:v>198.87511918709262</c:v>
                </c:pt>
                <c:pt idx="608">
                  <c:v>198.90274022010999</c:v>
                </c:pt>
                <c:pt idx="609">
                  <c:v>198.92968667895499</c:v>
                </c:pt>
                <c:pt idx="610">
                  <c:v>198.95597486128798</c:v>
                </c:pt>
                <c:pt idx="611">
                  <c:v>198.98162067962087</c:v>
                </c:pt>
                <c:pt idx="612">
                  <c:v>199.006639669989</c:v>
                </c:pt>
                <c:pt idx="613">
                  <c:v>199.03104700047541</c:v>
                </c:pt>
                <c:pt idx="614">
                  <c:v>199.05485747952099</c:v>
                </c:pt>
                <c:pt idx="615">
                  <c:v>199.07808556412238</c:v>
                </c:pt>
                <c:pt idx="616">
                  <c:v>199.10074536781198</c:v>
                </c:pt>
                <c:pt idx="617">
                  <c:v>199.12285066847798</c:v>
                </c:pt>
                <c:pt idx="618">
                  <c:v>199.14441491605712</c:v>
                </c:pt>
                <c:pt idx="619">
                  <c:v>199.16545124004045</c:v>
                </c:pt>
                <c:pt idx="620">
                  <c:v>199.18597245682099</c:v>
                </c:pt>
                <c:pt idx="621">
                  <c:v>199.20599107687954</c:v>
                </c:pt>
                <c:pt idx="622">
                  <c:v>199.22551931186598</c:v>
                </c:pt>
                <c:pt idx="623">
                  <c:v>199.24456908144816</c:v>
                </c:pt>
                <c:pt idx="624">
                  <c:v>199.26315202010812</c:v>
                </c:pt>
                <c:pt idx="625">
                  <c:v>199.28127948371647</c:v>
                </c:pt>
                <c:pt idx="626">
                  <c:v>199.298962555987</c:v>
                </c:pt>
                <c:pt idx="627">
                  <c:v>199.31621205483</c:v>
                </c:pt>
                <c:pt idx="628">
                  <c:v>199.333038538517</c:v>
                </c:pt>
                <c:pt idx="629">
                  <c:v>199.34945231173501</c:v>
                </c:pt>
                <c:pt idx="630">
                  <c:v>199.365463431503</c:v>
                </c:pt>
                <c:pt idx="631">
                  <c:v>199.38108171296801</c:v>
                </c:pt>
                <c:pt idx="632">
                  <c:v>199.39631673505801</c:v>
                </c:pt>
                <c:pt idx="633">
                  <c:v>199.41117784602704</c:v>
                </c:pt>
                <c:pt idx="634">
                  <c:v>199.42567416885612</c:v>
                </c:pt>
                <c:pt idx="635">
                  <c:v>199.43981460657452</c:v>
                </c:pt>
                <c:pt idx="636">
                  <c:v>199.45360784739827</c:v>
                </c:pt>
                <c:pt idx="637">
                  <c:v>199.46706236981598</c:v>
                </c:pt>
                <c:pt idx="638">
                  <c:v>199.48018644753952</c:v>
                </c:pt>
                <c:pt idx="639">
                  <c:v>199.49298815431001</c:v>
                </c:pt>
                <c:pt idx="640">
                  <c:v>199.50547536867299</c:v>
                </c:pt>
                <c:pt idx="641">
                  <c:v>199.51765577855127</c:v>
                </c:pt>
                <c:pt idx="642">
                  <c:v>199.52953688580467</c:v>
                </c:pt>
                <c:pt idx="643">
                  <c:v>199.54112601059768</c:v>
                </c:pt>
                <c:pt idx="644">
                  <c:v>199.55243029574501</c:v>
                </c:pt>
                <c:pt idx="645">
                  <c:v>199.56345671093101</c:v>
                </c:pt>
                <c:pt idx="646">
                  <c:v>199.57421205680672</c:v>
                </c:pt>
                <c:pt idx="647">
                  <c:v>199.58470296902999</c:v>
                </c:pt>
                <c:pt idx="648">
                  <c:v>199.59493592218999</c:v>
                </c:pt>
                <c:pt idx="649">
                  <c:v>199.60491723365772</c:v>
                </c:pt>
                <c:pt idx="650">
                  <c:v>199.61465306733186</c:v>
                </c:pt>
                <c:pt idx="651">
                  <c:v>199.62414943732207</c:v>
                </c:pt>
                <c:pt idx="652">
                  <c:v>199.63341221150012</c:v>
                </c:pt>
                <c:pt idx="653">
                  <c:v>199.64244711504207</c:v>
                </c:pt>
                <c:pt idx="654">
                  <c:v>199.65125973380651</c:v>
                </c:pt>
                <c:pt idx="655">
                  <c:v>199.659855517713</c:v>
                </c:pt>
                <c:pt idx="656">
                  <c:v>199.66823978396567</c:v>
                </c:pt>
                <c:pt idx="657">
                  <c:v>199.67641772026698</c:v>
                </c:pt>
                <c:pt idx="658">
                  <c:v>199.68439438792197</c:v>
                </c:pt>
                <c:pt idx="659">
                  <c:v>199.69217472486045</c:v>
                </c:pt>
                <c:pt idx="660">
                  <c:v>199.69976354865034</c:v>
                </c:pt>
                <c:pt idx="661">
                  <c:v>199.70716555933672</c:v>
                </c:pt>
                <c:pt idx="662">
                  <c:v>199.71438534231598</c:v>
                </c:pt>
                <c:pt idx="663">
                  <c:v>199.72142737107845</c:v>
                </c:pt>
                <c:pt idx="664">
                  <c:v>199.72829600991645</c:v>
                </c:pt>
                <c:pt idx="665">
                  <c:v>199.73499551655408</c:v>
                </c:pt>
                <c:pt idx="666">
                  <c:v>199.74153004473999</c:v>
                </c:pt>
                <c:pt idx="667">
                  <c:v>199.74790364672612</c:v>
                </c:pt>
                <c:pt idx="668">
                  <c:v>199.75412027574498</c:v>
                </c:pt>
                <c:pt idx="669">
                  <c:v>199.76018378839498</c:v>
                </c:pt>
                <c:pt idx="670">
                  <c:v>199.76609794698899</c:v>
                </c:pt>
                <c:pt idx="671">
                  <c:v>199.77186642182392</c:v>
                </c:pt>
                <c:pt idx="672">
                  <c:v>199.77749279342692</c:v>
                </c:pt>
                <c:pt idx="673">
                  <c:v>199.78298055470901</c:v>
                </c:pt>
                <c:pt idx="674">
                  <c:v>199.788333113107</c:v>
                </c:pt>
                <c:pt idx="675">
                  <c:v>199.79355379264317</c:v>
                </c:pt>
                <c:pt idx="676">
                  <c:v>199.79864583598427</c:v>
                </c:pt>
                <c:pt idx="677">
                  <c:v>199.80361240634525</c:v>
                </c:pt>
                <c:pt idx="678">
                  <c:v>199.80845658950801</c:v>
                </c:pt>
                <c:pt idx="679">
                  <c:v>199.81318139562899</c:v>
                </c:pt>
                <c:pt idx="680">
                  <c:v>199.81778976111912</c:v>
                </c:pt>
                <c:pt idx="681">
                  <c:v>199.82228455043227</c:v>
                </c:pt>
                <c:pt idx="682">
                  <c:v>199.82666855778729</c:v>
                </c:pt>
                <c:pt idx="683">
                  <c:v>199.83094450891801</c:v>
                </c:pt>
                <c:pt idx="684">
                  <c:v>199.83511506272001</c:v>
                </c:pt>
                <c:pt idx="685">
                  <c:v>199.83918281287401</c:v>
                </c:pt>
                <c:pt idx="686">
                  <c:v>199.84315028943999</c:v>
                </c:pt>
                <c:pt idx="687">
                  <c:v>199.84701996041647</c:v>
                </c:pt>
                <c:pt idx="688">
                  <c:v>199.85079423323299</c:v>
                </c:pt>
                <c:pt idx="689">
                  <c:v>199.854475456248</c:v>
                </c:pt>
                <c:pt idx="690">
                  <c:v>199.85806592018</c:v>
                </c:pt>
                <c:pt idx="691">
                  <c:v>199.86156785951539</c:v>
                </c:pt>
                <c:pt idx="692">
                  <c:v>199.86498345387301</c:v>
                </c:pt>
                <c:pt idx="693">
                  <c:v>199.868314829366</c:v>
                </c:pt>
                <c:pt idx="694">
                  <c:v>199.87156405988051</c:v>
                </c:pt>
                <c:pt idx="695">
                  <c:v>199.87473316837554</c:v>
                </c:pt>
                <c:pt idx="696">
                  <c:v>199.87782412811092</c:v>
                </c:pt>
                <c:pt idx="697">
                  <c:v>199.88083886387147</c:v>
                </c:pt>
                <c:pt idx="698">
                  <c:v>199.88377925313998</c:v>
                </c:pt>
                <c:pt idx="699">
                  <c:v>199.88664712727663</c:v>
                </c:pt>
                <c:pt idx="700">
                  <c:v>199.88944427261774</c:v>
                </c:pt>
                <c:pt idx="701">
                  <c:v>199.89217243160527</c:v>
                </c:pt>
                <c:pt idx="702">
                  <c:v>199.89483330384098</c:v>
                </c:pt>
                <c:pt idx="703">
                  <c:v>199.89742854715107</c:v>
                </c:pt>
                <c:pt idx="704">
                  <c:v>199.89995977858399</c:v>
                </c:pt>
                <c:pt idx="705">
                  <c:v>199.90242857544746</c:v>
                </c:pt>
                <c:pt idx="706">
                  <c:v>199.90483647623267</c:v>
                </c:pt>
                <c:pt idx="707">
                  <c:v>199.90718498161701</c:v>
                </c:pt>
                <c:pt idx="708">
                  <c:v>199.90947555535195</c:v>
                </c:pt>
                <c:pt idx="709">
                  <c:v>199.91170962518399</c:v>
                </c:pt>
                <c:pt idx="710">
                  <c:v>199.913888583735</c:v>
                </c:pt>
                <c:pt idx="711">
                  <c:v>199.91601378936011</c:v>
                </c:pt>
                <c:pt idx="712">
                  <c:v>199.91808656700539</c:v>
                </c:pt>
                <c:pt idx="713">
                  <c:v>199.92010820898645</c:v>
                </c:pt>
                <c:pt idx="714">
                  <c:v>199.92207997583247</c:v>
                </c:pt>
                <c:pt idx="715">
                  <c:v>199.92400309704999</c:v>
                </c:pt>
                <c:pt idx="716">
                  <c:v>199.92587877187498</c:v>
                </c:pt>
                <c:pt idx="717">
                  <c:v>199.92770817002707</c:v>
                </c:pt>
                <c:pt idx="718">
                  <c:v>199.92949243242839</c:v>
                </c:pt>
                <c:pt idx="719">
                  <c:v>199.93123267190799</c:v>
                </c:pt>
                <c:pt idx="720">
                  <c:v>199.93292997390787</c:v>
                </c:pt>
                <c:pt idx="721">
                  <c:v>199.93458539712998</c:v>
                </c:pt>
                <c:pt idx="722">
                  <c:v>199.93619997421501</c:v>
                </c:pt>
                <c:pt idx="723">
                  <c:v>199.93777471236712</c:v>
                </c:pt>
                <c:pt idx="724">
                  <c:v>199.93931059399401</c:v>
                </c:pt>
                <c:pt idx="725">
                  <c:v>199.94080857729747</c:v>
                </c:pt>
                <c:pt idx="726">
                  <c:v>199.94226959688172</c:v>
                </c:pt>
                <c:pt idx="727">
                  <c:v>199.94369456433108</c:v>
                </c:pt>
                <c:pt idx="728">
                  <c:v>199.94508436877999</c:v>
                </c:pt>
                <c:pt idx="729">
                  <c:v>199.94643987744561</c:v>
                </c:pt>
                <c:pt idx="730">
                  <c:v>199.94776193617992</c:v>
                </c:pt>
                <c:pt idx="731">
                  <c:v>199.94905137001399</c:v>
                </c:pt>
                <c:pt idx="732">
                  <c:v>199.95030898363751</c:v>
                </c:pt>
                <c:pt idx="733">
                  <c:v>199.95153556189732</c:v>
                </c:pt>
                <c:pt idx="734">
                  <c:v>199.95273187033874</c:v>
                </c:pt>
                <c:pt idx="735">
                  <c:v>199.95389865560207</c:v>
                </c:pt>
                <c:pt idx="736">
                  <c:v>199.95503664595608</c:v>
                </c:pt>
                <c:pt idx="737">
                  <c:v>199.95614655170459</c:v>
                </c:pt>
                <c:pt idx="738">
                  <c:v>199.95722906564887</c:v>
                </c:pt>
                <c:pt idx="739">
                  <c:v>199.95828486352067</c:v>
                </c:pt>
                <c:pt idx="740">
                  <c:v>199.95931460438752</c:v>
                </c:pt>
                <c:pt idx="741">
                  <c:v>199.96031893108201</c:v>
                </c:pt>
                <c:pt idx="742">
                  <c:v>199.96129847058251</c:v>
                </c:pt>
                <c:pt idx="743">
                  <c:v>199.962253834405</c:v>
                </c:pt>
                <c:pt idx="744">
                  <c:v>199.96318561900532</c:v>
                </c:pt>
                <c:pt idx="745">
                  <c:v>199.96409440613098</c:v>
                </c:pt>
                <c:pt idx="746">
                  <c:v>199.96498076317431</c:v>
                </c:pt>
                <c:pt idx="747">
                  <c:v>199.9658452435566</c:v>
                </c:pt>
                <c:pt idx="748">
                  <c:v>199.96668838704647</c:v>
                </c:pt>
                <c:pt idx="749">
                  <c:v>199.96751072009198</c:v>
                </c:pt>
                <c:pt idx="750">
                  <c:v>199.96831275618001</c:v>
                </c:pt>
                <c:pt idx="751">
                  <c:v>199.96909499612005</c:v>
                </c:pt>
                <c:pt idx="752">
                  <c:v>199.96985792838692</c:v>
                </c:pt>
                <c:pt idx="753">
                  <c:v>199.97060202939412</c:v>
                </c:pt>
                <c:pt idx="754">
                  <c:v>199.97132776382</c:v>
                </c:pt>
                <c:pt idx="755">
                  <c:v>199.97203558487098</c:v>
                </c:pt>
                <c:pt idx="756">
                  <c:v>199.97272593458399</c:v>
                </c:pt>
                <c:pt idx="757">
                  <c:v>199.973399244094</c:v>
                </c:pt>
                <c:pt idx="758">
                  <c:v>199.97405593389669</c:v>
                </c:pt>
                <c:pt idx="759">
                  <c:v>199.97469641413198</c:v>
                </c:pt>
                <c:pt idx="760">
                  <c:v>199.975321084803</c:v>
                </c:pt>
                <c:pt idx="761">
                  <c:v>199.97593033605901</c:v>
                </c:pt>
                <c:pt idx="762">
                  <c:v>199.97652454842401</c:v>
                </c:pt>
                <c:pt idx="763">
                  <c:v>199.977104093035</c:v>
                </c:pt>
                <c:pt idx="764">
                  <c:v>199.97766933187398</c:v>
                </c:pt>
                <c:pt idx="765">
                  <c:v>199.97822061799852</c:v>
                </c:pt>
                <c:pt idx="766">
                  <c:v>199.97875829573999</c:v>
                </c:pt>
                <c:pt idx="767">
                  <c:v>199.97928270095952</c:v>
                </c:pt>
                <c:pt idx="768">
                  <c:v>199.9797941612143</c:v>
                </c:pt>
                <c:pt idx="769">
                  <c:v>199.98029299599801</c:v>
                </c:pt>
                <c:pt idx="770">
                  <c:v>199.98077951690001</c:v>
                </c:pt>
                <c:pt idx="771">
                  <c:v>199.98125402783899</c:v>
                </c:pt>
                <c:pt idx="772">
                  <c:v>199.98171682523426</c:v>
                </c:pt>
                <c:pt idx="773">
                  <c:v>199.982168198175</c:v>
                </c:pt>
                <c:pt idx="774">
                  <c:v>199.98260842864607</c:v>
                </c:pt>
                <c:pt idx="775">
                  <c:v>199.98303779165499</c:v>
                </c:pt>
                <c:pt idx="776">
                  <c:v>199.98345655543429</c:v>
                </c:pt>
                <c:pt idx="777">
                  <c:v>199.98386498157672</c:v>
                </c:pt>
                <c:pt idx="778">
                  <c:v>199.98426332525798</c:v>
                </c:pt>
                <c:pt idx="779">
                  <c:v>199.984651835325</c:v>
                </c:pt>
                <c:pt idx="780">
                  <c:v>199.98503075449801</c:v>
                </c:pt>
                <c:pt idx="781">
                  <c:v>199.98540031950787</c:v>
                </c:pt>
                <c:pt idx="782">
                  <c:v>199.98576076123732</c:v>
                </c:pt>
                <c:pt idx="783">
                  <c:v>199.98611230488407</c:v>
                </c:pt>
                <c:pt idx="784">
                  <c:v>199.986455170076</c:v>
                </c:pt>
                <c:pt idx="785">
                  <c:v>199.98678957102899</c:v>
                </c:pt>
                <c:pt idx="786">
                  <c:v>199.98711571667027</c:v>
                </c:pt>
                <c:pt idx="787">
                  <c:v>199.98743381077679</c:v>
                </c:pt>
                <c:pt idx="788">
                  <c:v>199.98774405207999</c:v>
                </c:pt>
                <c:pt idx="789">
                  <c:v>199.98804663442769</c:v>
                </c:pt>
                <c:pt idx="790">
                  <c:v>199.988341746868</c:v>
                </c:pt>
                <c:pt idx="791">
                  <c:v>199.98862957380001</c:v>
                </c:pt>
                <c:pt idx="792">
                  <c:v>199.98891029505501</c:v>
                </c:pt>
                <c:pt idx="793">
                  <c:v>199.98918408603899</c:v>
                </c:pt>
                <c:pt idx="794">
                  <c:v>199.98945111782101</c:v>
                </c:pt>
                <c:pt idx="795">
                  <c:v>199.98971155725201</c:v>
                </c:pt>
                <c:pt idx="796">
                  <c:v>199.989965567063</c:v>
                </c:pt>
                <c:pt idx="797">
                  <c:v>199.99021330597247</c:v>
                </c:pt>
                <c:pt idx="798">
                  <c:v>199.99045492877599</c:v>
                </c:pt>
                <c:pt idx="799">
                  <c:v>199.990690586455</c:v>
                </c:pt>
              </c:numCache>
            </c:numRef>
          </c:xVal>
          <c:yVal>
            <c:numRef>
              <c:f>logistic!$D$2:$D$801</c:f>
              <c:numCache>
                <c:formatCode>General</c:formatCode>
                <c:ptCount val="800"/>
                <c:pt idx="0">
                  <c:v>2.5000000000000001E-2</c:v>
                </c:pt>
                <c:pt idx="1">
                  <c:v>2.4688967094295411E-2</c:v>
                </c:pt>
                <c:pt idx="2">
                  <c:v>2.4688938720471659E-2</c:v>
                </c:pt>
                <c:pt idx="3">
                  <c:v>2.4688909628427395E-2</c:v>
                </c:pt>
                <c:pt idx="4">
                  <c:v>2.4688879799988708E-2</c:v>
                </c:pt>
                <c:pt idx="5">
                  <c:v>2.4688849216502641E-2</c:v>
                </c:pt>
                <c:pt idx="6">
                  <c:v>2.4688817858887602E-2</c:v>
                </c:pt>
                <c:pt idx="7">
                  <c:v>2.4688785707522098E-2</c:v>
                </c:pt>
                <c:pt idx="8">
                  <c:v>2.4688752742328981E-2</c:v>
                </c:pt>
                <c:pt idx="9">
                  <c:v>2.4688718942713052E-2</c:v>
                </c:pt>
                <c:pt idx="10">
                  <c:v>2.4688684287557536E-2</c:v>
                </c:pt>
                <c:pt idx="11">
                  <c:v>2.4688648755184991E-2</c:v>
                </c:pt>
                <c:pt idx="12">
                  <c:v>2.4688612323430011E-2</c:v>
                </c:pt>
                <c:pt idx="13">
                  <c:v>2.4688574969509942E-2</c:v>
                </c:pt>
                <c:pt idx="14">
                  <c:v>2.468853667007825E-2</c:v>
                </c:pt>
                <c:pt idx="15">
                  <c:v>2.468849740122761E-2</c:v>
                </c:pt>
                <c:pt idx="16">
                  <c:v>2.4688457138395754E-2</c:v>
                </c:pt>
                <c:pt idx="17">
                  <c:v>2.4688415856455672E-2</c:v>
                </c:pt>
                <c:pt idx="18">
                  <c:v>2.4688373529598052E-2</c:v>
                </c:pt>
                <c:pt idx="19">
                  <c:v>2.4688330131381837E-2</c:v>
                </c:pt>
                <c:pt idx="20">
                  <c:v>2.4688285634690266E-2</c:v>
                </c:pt>
                <c:pt idx="21">
                  <c:v>2.4688240011722012E-2</c:v>
                </c:pt>
                <c:pt idx="22">
                  <c:v>2.4688193233991153E-2</c:v>
                </c:pt>
                <c:pt idx="23">
                  <c:v>2.4688145272243812E-2</c:v>
                </c:pt>
                <c:pt idx="24">
                  <c:v>2.4688096096547568E-2</c:v>
                </c:pt>
                <c:pt idx="25">
                  <c:v>2.4688045676160789E-2</c:v>
                </c:pt>
                <c:pt idx="26">
                  <c:v>2.4687993979588801E-2</c:v>
                </c:pt>
                <c:pt idx="27">
                  <c:v>2.468794097453466E-2</c:v>
                </c:pt>
                <c:pt idx="28">
                  <c:v>2.4687886627887911E-2</c:v>
                </c:pt>
                <c:pt idx="29">
                  <c:v>2.4687830905701202E-2</c:v>
                </c:pt>
                <c:pt idx="30">
                  <c:v>2.4687773773157652E-2</c:v>
                </c:pt>
                <c:pt idx="31">
                  <c:v>2.4687715194575546E-2</c:v>
                </c:pt>
                <c:pt idx="32">
                  <c:v>2.4687655133355215E-2</c:v>
                </c:pt>
                <c:pt idx="33">
                  <c:v>2.4687593551980226E-2</c:v>
                </c:pt>
                <c:pt idx="34">
                  <c:v>2.4687530411992512E-2</c:v>
                </c:pt>
                <c:pt idx="35">
                  <c:v>2.4687465673933456E-2</c:v>
                </c:pt>
                <c:pt idx="36">
                  <c:v>2.4687399297376202E-2</c:v>
                </c:pt>
                <c:pt idx="37">
                  <c:v>2.4687331240865282E-2</c:v>
                </c:pt>
                <c:pt idx="38">
                  <c:v>2.4687261461881011E-2</c:v>
                </c:pt>
                <c:pt idx="39">
                  <c:v>2.4687189916847541E-2</c:v>
                </c:pt>
                <c:pt idx="40">
                  <c:v>2.4687116561067021E-2</c:v>
                </c:pt>
                <c:pt idx="41">
                  <c:v>2.4687041348732508E-2</c:v>
                </c:pt>
                <c:pt idx="42">
                  <c:v>2.4686964232862388E-2</c:v>
                </c:pt>
                <c:pt idx="43">
                  <c:v>2.4686885165294992E-2</c:v>
                </c:pt>
                <c:pt idx="44">
                  <c:v>2.4686804096648668E-2</c:v>
                </c:pt>
                <c:pt idx="45">
                  <c:v>2.4686720976298E-2</c:v>
                </c:pt>
                <c:pt idx="46">
                  <c:v>2.4686635752316992E-2</c:v>
                </c:pt>
                <c:pt idx="47">
                  <c:v>2.4686548371501291E-2</c:v>
                </c:pt>
                <c:pt idx="48">
                  <c:v>2.4686458779264796E-2</c:v>
                </c:pt>
                <c:pt idx="49">
                  <c:v>2.4686366919670692E-2</c:v>
                </c:pt>
                <c:pt idx="50">
                  <c:v>2.4686272735345606E-2</c:v>
                </c:pt>
                <c:pt idx="51">
                  <c:v>2.4686176167478792E-2</c:v>
                </c:pt>
                <c:pt idx="52">
                  <c:v>2.4686077155772212E-2</c:v>
                </c:pt>
                <c:pt idx="53">
                  <c:v>2.4685975638396612E-2</c:v>
                </c:pt>
                <c:pt idx="54">
                  <c:v>2.4685871551962252E-2</c:v>
                </c:pt>
                <c:pt idx="55">
                  <c:v>2.468576483147834E-2</c:v>
                </c:pt>
                <c:pt idx="56">
                  <c:v>2.468565541031054E-2</c:v>
                </c:pt>
                <c:pt idx="57">
                  <c:v>2.4685543220140632E-2</c:v>
                </c:pt>
                <c:pt idx="58">
                  <c:v>2.4685428190923012E-2</c:v>
                </c:pt>
                <c:pt idx="59">
                  <c:v>2.4685310250838012E-2</c:v>
                </c:pt>
                <c:pt idx="60">
                  <c:v>2.4685189326256036E-2</c:v>
                </c:pt>
                <c:pt idx="61">
                  <c:v>2.4685065341683552E-2</c:v>
                </c:pt>
                <c:pt idx="62">
                  <c:v>2.4684938219721012E-2</c:v>
                </c:pt>
                <c:pt idx="63">
                  <c:v>2.4684807881008092E-2</c:v>
                </c:pt>
                <c:pt idx="64">
                  <c:v>2.4684674244185828E-2</c:v>
                </c:pt>
                <c:pt idx="65">
                  <c:v>2.4684537225832821E-2</c:v>
                </c:pt>
                <c:pt idx="66">
                  <c:v>2.4684396740423612E-2</c:v>
                </c:pt>
                <c:pt idx="67">
                  <c:v>2.4684252700270616E-2</c:v>
                </c:pt>
                <c:pt idx="68">
                  <c:v>2.4684105015466452E-2</c:v>
                </c:pt>
                <c:pt idx="69">
                  <c:v>2.4683953593840211E-2</c:v>
                </c:pt>
                <c:pt idx="70">
                  <c:v>2.468379834088567E-2</c:v>
                </c:pt>
                <c:pt idx="71">
                  <c:v>2.4683639159711081E-2</c:v>
                </c:pt>
                <c:pt idx="72">
                  <c:v>2.4683475950978712E-2</c:v>
                </c:pt>
                <c:pt idx="73">
                  <c:v>2.4683308612840679E-2</c:v>
                </c:pt>
                <c:pt idx="74">
                  <c:v>2.4683137040868056E-2</c:v>
                </c:pt>
                <c:pt idx="75">
                  <c:v>2.4682961128010012E-2</c:v>
                </c:pt>
                <c:pt idx="76">
                  <c:v>2.4682780764499441E-2</c:v>
                </c:pt>
                <c:pt idx="77">
                  <c:v>2.4682595837801226E-2</c:v>
                </c:pt>
                <c:pt idx="78">
                  <c:v>2.4682406232538527E-2</c:v>
                </c:pt>
                <c:pt idx="79">
                  <c:v>2.4682211830421481E-2</c:v>
                </c:pt>
                <c:pt idx="80">
                  <c:v>2.468201251017086E-2</c:v>
                </c:pt>
                <c:pt idx="81">
                  <c:v>2.4681808147445212E-2</c:v>
                </c:pt>
                <c:pt idx="82">
                  <c:v>2.4681598614767052E-2</c:v>
                </c:pt>
                <c:pt idx="83">
                  <c:v>2.468138378143821E-2</c:v>
                </c:pt>
                <c:pt idx="84">
                  <c:v>2.4681163513458212E-2</c:v>
                </c:pt>
                <c:pt idx="85">
                  <c:v>2.4680937673454251E-2</c:v>
                </c:pt>
                <c:pt idx="86">
                  <c:v>2.4680706120570252E-2</c:v>
                </c:pt>
                <c:pt idx="87">
                  <c:v>2.4680468710410592E-2</c:v>
                </c:pt>
                <c:pt idx="88">
                  <c:v>2.4680225294925556E-2</c:v>
                </c:pt>
                <c:pt idx="89">
                  <c:v>2.4679975722335636E-2</c:v>
                </c:pt>
                <c:pt idx="90">
                  <c:v>2.4679719837021611E-2</c:v>
                </c:pt>
                <c:pt idx="91">
                  <c:v>2.4679457479452892E-2</c:v>
                </c:pt>
                <c:pt idx="92">
                  <c:v>2.4679188486062868E-2</c:v>
                </c:pt>
                <c:pt idx="93">
                  <c:v>2.4678912689158516E-2</c:v>
                </c:pt>
                <c:pt idx="94">
                  <c:v>2.467862991682267E-2</c:v>
                </c:pt>
                <c:pt idx="95">
                  <c:v>2.467833999280029E-2</c:v>
                </c:pt>
                <c:pt idx="96">
                  <c:v>2.4678042736386081E-2</c:v>
                </c:pt>
                <c:pt idx="97">
                  <c:v>2.4677737962335692E-2</c:v>
                </c:pt>
                <c:pt idx="98">
                  <c:v>2.4677425480697016E-2</c:v>
                </c:pt>
                <c:pt idx="99">
                  <c:v>2.4677105096763893E-2</c:v>
                </c:pt>
                <c:pt idx="100">
                  <c:v>2.4676776610924239E-2</c:v>
                </c:pt>
                <c:pt idx="101">
                  <c:v>2.4676439818495741E-2</c:v>
                </c:pt>
                <c:pt idx="102">
                  <c:v>2.4676094509670402E-2</c:v>
                </c:pt>
                <c:pt idx="103">
                  <c:v>2.4675740469340117E-2</c:v>
                </c:pt>
                <c:pt idx="104">
                  <c:v>2.4675377477005583E-2</c:v>
                </c:pt>
                <c:pt idx="105">
                  <c:v>2.4675005306544012E-2</c:v>
                </c:pt>
                <c:pt idx="106">
                  <c:v>2.4674623726202192E-2</c:v>
                </c:pt>
                <c:pt idx="107">
                  <c:v>2.4674232498368812E-2</c:v>
                </c:pt>
                <c:pt idx="108">
                  <c:v>2.467383137942995E-2</c:v>
                </c:pt>
                <c:pt idx="109">
                  <c:v>2.4673420119657806E-2</c:v>
                </c:pt>
                <c:pt idx="110">
                  <c:v>2.4672998463034286E-2</c:v>
                </c:pt>
                <c:pt idx="111">
                  <c:v>2.4672566147083283E-2</c:v>
                </c:pt>
                <c:pt idx="112">
                  <c:v>2.4672122902730093E-2</c:v>
                </c:pt>
                <c:pt idx="113">
                  <c:v>2.4671668454132052E-2</c:v>
                </c:pt>
                <c:pt idx="114">
                  <c:v>2.4671202518496152E-2</c:v>
                </c:pt>
                <c:pt idx="115">
                  <c:v>2.4670724805906954E-2</c:v>
                </c:pt>
                <c:pt idx="116">
                  <c:v>2.4670235019180121E-2</c:v>
                </c:pt>
                <c:pt idx="117">
                  <c:v>2.4669732853632009E-2</c:v>
                </c:pt>
                <c:pt idx="118">
                  <c:v>2.4669217996935836E-2</c:v>
                </c:pt>
                <c:pt idx="119">
                  <c:v>2.4668690128881361E-2</c:v>
                </c:pt>
                <c:pt idx="120">
                  <c:v>2.4668148921251382E-2</c:v>
                </c:pt>
                <c:pt idx="121">
                  <c:v>2.4667594037528228E-2</c:v>
                </c:pt>
                <c:pt idx="122">
                  <c:v>2.4667025132785549E-2</c:v>
                </c:pt>
                <c:pt idx="123">
                  <c:v>2.4666441853389343E-2</c:v>
                </c:pt>
                <c:pt idx="124">
                  <c:v>2.4665843836849152E-2</c:v>
                </c:pt>
                <c:pt idx="125">
                  <c:v>2.4665230711554249E-2</c:v>
                </c:pt>
                <c:pt idx="126">
                  <c:v>2.4664602096561732E-2</c:v>
                </c:pt>
                <c:pt idx="127">
                  <c:v>2.4663957601377212E-2</c:v>
                </c:pt>
                <c:pt idx="128">
                  <c:v>2.4663296825689282E-2</c:v>
                </c:pt>
                <c:pt idx="129">
                  <c:v>2.4662619359147129E-2</c:v>
                </c:pt>
                <c:pt idx="130">
                  <c:v>2.4661924781095992E-2</c:v>
                </c:pt>
                <c:pt idx="131">
                  <c:v>2.4661212660337852E-2</c:v>
                </c:pt>
                <c:pt idx="132">
                  <c:v>2.4660482554862306E-2</c:v>
                </c:pt>
                <c:pt idx="133">
                  <c:v>2.4659734011553691E-2</c:v>
                </c:pt>
                <c:pt idx="134">
                  <c:v>2.4658966565970292E-2</c:v>
                </c:pt>
                <c:pt idx="135">
                  <c:v>2.4658179742001417E-2</c:v>
                </c:pt>
                <c:pt idx="136">
                  <c:v>2.4657373051622612E-2</c:v>
                </c:pt>
                <c:pt idx="137">
                  <c:v>2.4656545994579698E-2</c:v>
                </c:pt>
                <c:pt idx="138">
                  <c:v>2.4655698058095258E-2</c:v>
                </c:pt>
                <c:pt idx="139">
                  <c:v>2.4654828716546472E-2</c:v>
                </c:pt>
                <c:pt idx="140">
                  <c:v>2.4653937431161805E-2</c:v>
                </c:pt>
                <c:pt idx="141">
                  <c:v>2.465302364968755E-2</c:v>
                </c:pt>
                <c:pt idx="142">
                  <c:v>2.4652086806052798E-2</c:v>
                </c:pt>
                <c:pt idx="143">
                  <c:v>2.4651126320033582E-2</c:v>
                </c:pt>
                <c:pt idx="144">
                  <c:v>2.4650141596904811E-2</c:v>
                </c:pt>
                <c:pt idx="145">
                  <c:v>2.4649132027072203E-2</c:v>
                </c:pt>
                <c:pt idx="146">
                  <c:v>2.4648096985714411E-2</c:v>
                </c:pt>
                <c:pt idx="147">
                  <c:v>2.4647035832408893E-2</c:v>
                </c:pt>
                <c:pt idx="148">
                  <c:v>2.4645947910747725E-2</c:v>
                </c:pt>
                <c:pt idx="149">
                  <c:v>2.4644832547931542E-2</c:v>
                </c:pt>
                <c:pt idx="150">
                  <c:v>2.4643689054385045E-2</c:v>
                </c:pt>
                <c:pt idx="151">
                  <c:v>2.4642516723331946E-2</c:v>
                </c:pt>
                <c:pt idx="152">
                  <c:v>2.4641314830380651E-2</c:v>
                </c:pt>
                <c:pt idx="153">
                  <c:v>2.4640082633091868E-2</c:v>
                </c:pt>
                <c:pt idx="154">
                  <c:v>2.4638819370522046E-2</c:v>
                </c:pt>
                <c:pt idx="155">
                  <c:v>2.4637524262794253E-2</c:v>
                </c:pt>
                <c:pt idx="156">
                  <c:v>2.4636196510615216E-2</c:v>
                </c:pt>
                <c:pt idx="157">
                  <c:v>2.4634835294810992E-2</c:v>
                </c:pt>
                <c:pt idx="158">
                  <c:v>2.4633439775836152E-2</c:v>
                </c:pt>
                <c:pt idx="159">
                  <c:v>2.4632009093282722E-2</c:v>
                </c:pt>
                <c:pt idx="160">
                  <c:v>2.4630542365367492E-2</c:v>
                </c:pt>
                <c:pt idx="161">
                  <c:v>2.462903868841021E-2</c:v>
                </c:pt>
                <c:pt idx="162">
                  <c:v>2.4627497136303089E-2</c:v>
                </c:pt>
                <c:pt idx="163">
                  <c:v>2.4625916759972891E-2</c:v>
                </c:pt>
                <c:pt idx="164">
                  <c:v>2.4624296586804456E-2</c:v>
                </c:pt>
                <c:pt idx="165">
                  <c:v>2.4622635620092613E-2</c:v>
                </c:pt>
                <c:pt idx="166">
                  <c:v>2.4620932838447077E-2</c:v>
                </c:pt>
                <c:pt idx="167">
                  <c:v>2.4619187195192301E-2</c:v>
                </c:pt>
                <c:pt idx="168">
                  <c:v>2.461739761776241E-2</c:v>
                </c:pt>
                <c:pt idx="169">
                  <c:v>2.4615563007075292E-2</c:v>
                </c:pt>
                <c:pt idx="170">
                  <c:v>2.4613682236896785E-2</c:v>
                </c:pt>
                <c:pt idx="171">
                  <c:v>2.4611754153181134E-2</c:v>
                </c:pt>
                <c:pt idx="172">
                  <c:v>2.4609777573403439E-2</c:v>
                </c:pt>
                <c:pt idx="173">
                  <c:v>2.4607751285879602E-2</c:v>
                </c:pt>
                <c:pt idx="174">
                  <c:v>2.4605674049066259E-2</c:v>
                </c:pt>
                <c:pt idx="175">
                  <c:v>2.4603544590847591E-2</c:v>
                </c:pt>
                <c:pt idx="176">
                  <c:v>2.4601361607796052E-2</c:v>
                </c:pt>
                <c:pt idx="177">
                  <c:v>2.459912376444234E-2</c:v>
                </c:pt>
                <c:pt idx="178">
                  <c:v>2.4596829692490347E-2</c:v>
                </c:pt>
                <c:pt idx="179">
                  <c:v>2.4594477990055607E-2</c:v>
                </c:pt>
                <c:pt idx="180">
                  <c:v>2.4592067220857071E-2</c:v>
                </c:pt>
                <c:pt idx="181">
                  <c:v>2.4589595913406141E-2</c:v>
                </c:pt>
                <c:pt idx="182">
                  <c:v>2.4587062560167811E-2</c:v>
                </c:pt>
                <c:pt idx="183">
                  <c:v>2.458446561671862E-2</c:v>
                </c:pt>
                <c:pt idx="184">
                  <c:v>2.458180350087082E-2</c:v>
                </c:pt>
                <c:pt idx="185">
                  <c:v>2.457907459177883E-2</c:v>
                </c:pt>
                <c:pt idx="186">
                  <c:v>2.4576277229047056E-2</c:v>
                </c:pt>
                <c:pt idx="187">
                  <c:v>2.4573409711785888E-2</c:v>
                </c:pt>
                <c:pt idx="188">
                  <c:v>2.4570470297673792E-2</c:v>
                </c:pt>
                <c:pt idx="189">
                  <c:v>2.4567457201987577E-2</c:v>
                </c:pt>
                <c:pt idx="190">
                  <c:v>2.4564368596627008E-2</c:v>
                </c:pt>
                <c:pt idx="191">
                  <c:v>2.4561202609074434E-2</c:v>
                </c:pt>
                <c:pt idx="192">
                  <c:v>2.4557957321398705E-2</c:v>
                </c:pt>
                <c:pt idx="193">
                  <c:v>2.4554630769195111E-2</c:v>
                </c:pt>
                <c:pt idx="194">
                  <c:v>2.4551220940527911E-2</c:v>
                </c:pt>
                <c:pt idx="195">
                  <c:v>2.4547725774775892E-2</c:v>
                </c:pt>
                <c:pt idx="196">
                  <c:v>2.4544143161603492E-2</c:v>
                </c:pt>
                <c:pt idx="197">
                  <c:v>2.4540470939748177E-2</c:v>
                </c:pt>
                <c:pt idx="198">
                  <c:v>2.453670689591754E-2</c:v>
                </c:pt>
                <c:pt idx="199">
                  <c:v>2.4532848763552592E-2</c:v>
                </c:pt>
                <c:pt idx="200">
                  <c:v>2.4528894221669741E-2</c:v>
                </c:pt>
                <c:pt idx="201">
                  <c:v>2.4524840893564281E-2</c:v>
                </c:pt>
                <c:pt idx="202">
                  <c:v>2.4520686345636259E-2</c:v>
                </c:pt>
                <c:pt idx="203">
                  <c:v>2.4516428086054594E-2</c:v>
                </c:pt>
                <c:pt idx="204">
                  <c:v>2.4512063563453791E-2</c:v>
                </c:pt>
                <c:pt idx="205">
                  <c:v>2.4507590165630758E-2</c:v>
                </c:pt>
                <c:pt idx="206">
                  <c:v>2.4503005218180791E-2</c:v>
                </c:pt>
                <c:pt idx="207">
                  <c:v>2.4498305983118442E-2</c:v>
                </c:pt>
                <c:pt idx="208">
                  <c:v>2.4493489657457807E-2</c:v>
                </c:pt>
                <c:pt idx="209">
                  <c:v>2.4488553371819006E-2</c:v>
                </c:pt>
                <c:pt idx="210">
                  <c:v>2.4483494188945791E-2</c:v>
                </c:pt>
                <c:pt idx="211">
                  <c:v>2.4478309102227092E-2</c:v>
                </c:pt>
                <c:pt idx="212">
                  <c:v>2.4472995034203252E-2</c:v>
                </c:pt>
                <c:pt idx="213">
                  <c:v>2.4467548835015542E-2</c:v>
                </c:pt>
                <c:pt idx="214">
                  <c:v>2.4461967280867733E-2</c:v>
                </c:pt>
                <c:pt idx="215">
                  <c:v>2.4456247072448242E-2</c:v>
                </c:pt>
                <c:pt idx="216">
                  <c:v>2.445038483327153E-2</c:v>
                </c:pt>
                <c:pt idx="217">
                  <c:v>2.4444377108094266E-2</c:v>
                </c:pt>
                <c:pt idx="218">
                  <c:v>2.4438220361246276E-2</c:v>
                </c:pt>
                <c:pt idx="219">
                  <c:v>2.4431910974909165E-2</c:v>
                </c:pt>
                <c:pt idx="220">
                  <c:v>2.4425445247431878E-2</c:v>
                </c:pt>
                <c:pt idx="221">
                  <c:v>2.4418819391575541E-2</c:v>
                </c:pt>
                <c:pt idx="222">
                  <c:v>2.4412029532781227E-2</c:v>
                </c:pt>
                <c:pt idx="223">
                  <c:v>2.4405071707316612E-2</c:v>
                </c:pt>
                <c:pt idx="224">
                  <c:v>2.4397941860524696E-2</c:v>
                </c:pt>
                <c:pt idx="225">
                  <c:v>2.4390635844946627E-2</c:v>
                </c:pt>
                <c:pt idx="226">
                  <c:v>2.4383149418468492E-2</c:v>
                </c:pt>
                <c:pt idx="227">
                  <c:v>2.4375478242435113E-2</c:v>
                </c:pt>
                <c:pt idx="228">
                  <c:v>2.4367617879722091E-2</c:v>
                </c:pt>
                <c:pt idx="229">
                  <c:v>2.4359563792831569E-2</c:v>
                </c:pt>
                <c:pt idx="230">
                  <c:v>2.4351311341909872E-2</c:v>
                </c:pt>
                <c:pt idx="231">
                  <c:v>2.4342855782768992E-2</c:v>
                </c:pt>
                <c:pt idx="232">
                  <c:v>2.4334192264905991E-2</c:v>
                </c:pt>
                <c:pt idx="233">
                  <c:v>2.4325315829465614E-2</c:v>
                </c:pt>
                <c:pt idx="234">
                  <c:v>2.431622140720522E-2</c:v>
                </c:pt>
                <c:pt idx="235">
                  <c:v>2.4306903816447439E-2</c:v>
                </c:pt>
                <c:pt idx="236">
                  <c:v>2.4297357760993839E-2</c:v>
                </c:pt>
                <c:pt idx="237">
                  <c:v>2.4287577828028855E-2</c:v>
                </c:pt>
                <c:pt idx="238">
                  <c:v>2.4277558486039859E-2</c:v>
                </c:pt>
                <c:pt idx="239">
                  <c:v>2.4267294082673915E-2</c:v>
                </c:pt>
                <c:pt idx="240">
                  <c:v>2.4256778842607771E-2</c:v>
                </c:pt>
                <c:pt idx="241">
                  <c:v>2.4246006865425801E-2</c:v>
                </c:pt>
                <c:pt idx="242">
                  <c:v>2.4234972123446205E-2</c:v>
                </c:pt>
                <c:pt idx="243">
                  <c:v>2.4223668459573855E-2</c:v>
                </c:pt>
                <c:pt idx="244">
                  <c:v>2.4212089585132903E-2</c:v>
                </c:pt>
                <c:pt idx="245">
                  <c:v>2.4200229077708676E-2</c:v>
                </c:pt>
                <c:pt idx="246">
                  <c:v>2.4188080378965384E-2</c:v>
                </c:pt>
                <c:pt idx="247">
                  <c:v>2.4175636792493741E-2</c:v>
                </c:pt>
                <c:pt idx="248">
                  <c:v>2.4162891481631997E-2</c:v>
                </c:pt>
                <c:pt idx="249">
                  <c:v>2.4149837467322313E-2</c:v>
                </c:pt>
                <c:pt idx="250">
                  <c:v>2.4136467625954252E-2</c:v>
                </c:pt>
                <c:pt idx="251">
                  <c:v>2.412277468723114E-2</c:v>
                </c:pt>
                <c:pt idx="252">
                  <c:v>2.4108751232044767E-2</c:v>
                </c:pt>
                <c:pt idx="253">
                  <c:v>2.4094389690370116E-2</c:v>
                </c:pt>
                <c:pt idx="254">
                  <c:v>2.4079682339192193E-2</c:v>
                </c:pt>
                <c:pt idx="255">
                  <c:v>2.4064621300434727E-2</c:v>
                </c:pt>
                <c:pt idx="256">
                  <c:v>2.4049198538941441E-2</c:v>
                </c:pt>
                <c:pt idx="257">
                  <c:v>2.403340586047421E-2</c:v>
                </c:pt>
                <c:pt idx="258">
                  <c:v>2.4017234909751276E-2</c:v>
                </c:pt>
                <c:pt idx="259">
                  <c:v>2.4000677168542112E-2</c:v>
                </c:pt>
                <c:pt idx="260">
                  <c:v>2.3983723953787197E-2</c:v>
                </c:pt>
                <c:pt idx="261">
                  <c:v>2.3966366415770282E-2</c:v>
                </c:pt>
                <c:pt idx="262">
                  <c:v>2.3948595536371731E-2</c:v>
                </c:pt>
                <c:pt idx="263">
                  <c:v>2.393040212735021E-2</c:v>
                </c:pt>
                <c:pt idx="264">
                  <c:v>2.3911776828721011E-2</c:v>
                </c:pt>
                <c:pt idx="265">
                  <c:v>2.3892710107177192E-2</c:v>
                </c:pt>
                <c:pt idx="266">
                  <c:v>2.3873192254621162E-2</c:v>
                </c:pt>
                <c:pt idx="267">
                  <c:v>2.3853213386762412E-2</c:v>
                </c:pt>
                <c:pt idx="268">
                  <c:v>2.3832763441811282E-2</c:v>
                </c:pt>
                <c:pt idx="269">
                  <c:v>2.3811832179270229E-2</c:v>
                </c:pt>
                <c:pt idx="270">
                  <c:v>2.3790409178837967E-2</c:v>
                </c:pt>
                <c:pt idx="271">
                  <c:v>2.376848383943108E-2</c:v>
                </c:pt>
                <c:pt idx="272">
                  <c:v>2.3746045378308649E-2</c:v>
                </c:pt>
                <c:pt idx="273">
                  <c:v>2.3723082830340737E-2</c:v>
                </c:pt>
                <c:pt idx="274">
                  <c:v>2.3699585047426298E-2</c:v>
                </c:pt>
                <c:pt idx="275">
                  <c:v>2.3675540698029993E-2</c:v>
                </c:pt>
                <c:pt idx="276">
                  <c:v>2.3650938266902889E-2</c:v>
                </c:pt>
                <c:pt idx="277">
                  <c:v>2.3625766054953982E-2</c:v>
                </c:pt>
                <c:pt idx="278">
                  <c:v>2.3600012179302451E-2</c:v>
                </c:pt>
                <c:pt idx="279">
                  <c:v>2.3573664573507888E-2</c:v>
                </c:pt>
                <c:pt idx="280">
                  <c:v>2.3546710988015002E-2</c:v>
                </c:pt>
                <c:pt idx="281">
                  <c:v>2.3519138990779658E-2</c:v>
                </c:pt>
                <c:pt idx="282">
                  <c:v>2.3490935968138033E-2</c:v>
                </c:pt>
                <c:pt idx="283">
                  <c:v>2.3462089125883708E-2</c:v>
                </c:pt>
                <c:pt idx="284">
                  <c:v>2.3432585490590088E-2</c:v>
                </c:pt>
                <c:pt idx="285">
                  <c:v>2.3402411911232747E-2</c:v>
                </c:pt>
                <c:pt idx="286">
                  <c:v>2.3371555060927592E-2</c:v>
                </c:pt>
                <c:pt idx="287">
                  <c:v>2.3340001439198777E-2</c:v>
                </c:pt>
                <c:pt idx="288">
                  <c:v>2.3307737374263292E-2</c:v>
                </c:pt>
                <c:pt idx="289">
                  <c:v>2.3274749025820492E-2</c:v>
                </c:pt>
                <c:pt idx="290">
                  <c:v>2.3241022388039451E-2</c:v>
                </c:pt>
                <c:pt idx="291">
                  <c:v>2.3206543292949487E-2</c:v>
                </c:pt>
                <c:pt idx="292">
                  <c:v>2.3171297414120197E-2</c:v>
                </c:pt>
                <c:pt idx="293">
                  <c:v>2.3135270270752201E-2</c:v>
                </c:pt>
                <c:pt idx="294">
                  <c:v>2.3098447232060997E-2</c:v>
                </c:pt>
                <c:pt idx="295">
                  <c:v>2.3060813522166896E-2</c:v>
                </c:pt>
                <c:pt idx="296">
                  <c:v>2.3022354225237227E-2</c:v>
                </c:pt>
                <c:pt idx="297">
                  <c:v>2.2983054291166705E-2</c:v>
                </c:pt>
                <c:pt idx="298">
                  <c:v>2.2942898541640042E-2</c:v>
                </c:pt>
                <c:pt idx="299">
                  <c:v>2.2901871676612437E-2</c:v>
                </c:pt>
                <c:pt idx="300">
                  <c:v>2.2859958281292211E-2</c:v>
                </c:pt>
                <c:pt idx="301">
                  <c:v>2.2817142833573268E-2</c:v>
                </c:pt>
                <c:pt idx="302">
                  <c:v>2.2773409711953602E-2</c:v>
                </c:pt>
                <c:pt idx="303">
                  <c:v>2.2728743203976245E-2</c:v>
                </c:pt>
                <c:pt idx="304">
                  <c:v>2.2683127515136889E-2</c:v>
                </c:pt>
                <c:pt idx="305">
                  <c:v>2.2636546778391612E-2</c:v>
                </c:pt>
                <c:pt idx="306">
                  <c:v>2.2588985064137299E-2</c:v>
                </c:pt>
                <c:pt idx="307">
                  <c:v>2.2540426390794427E-2</c:v>
                </c:pt>
                <c:pt idx="308">
                  <c:v>2.2490854735929051E-2</c:v>
                </c:pt>
                <c:pt idx="309">
                  <c:v>2.2440254047970842E-2</c:v>
                </c:pt>
                <c:pt idx="310">
                  <c:v>2.2388608258527072E-2</c:v>
                </c:pt>
                <c:pt idx="311">
                  <c:v>2.2335901295255006E-2</c:v>
                </c:pt>
                <c:pt idx="312">
                  <c:v>2.228211709544153E-2</c:v>
                </c:pt>
                <c:pt idx="313">
                  <c:v>2.2227239620086291E-2</c:v>
                </c:pt>
                <c:pt idx="314">
                  <c:v>2.2171252868687652E-2</c:v>
                </c:pt>
                <c:pt idx="315">
                  <c:v>2.2114140894667022E-2</c:v>
                </c:pt>
                <c:pt idx="316">
                  <c:v>2.2055887821401138E-2</c:v>
                </c:pt>
                <c:pt idx="317">
                  <c:v>2.1996477858917271E-2</c:v>
                </c:pt>
                <c:pt idx="318">
                  <c:v>2.1935895321264269E-2</c:v>
                </c:pt>
                <c:pt idx="319">
                  <c:v>2.1874124644493752E-2</c:v>
                </c:pt>
                <c:pt idx="320">
                  <c:v>2.1811150405318412E-2</c:v>
                </c:pt>
                <c:pt idx="321">
                  <c:v>2.1746957340464002E-2</c:v>
                </c:pt>
                <c:pt idx="322">
                  <c:v>2.1681530366566611E-2</c:v>
                </c:pt>
                <c:pt idx="323">
                  <c:v>2.16148546008538E-2</c:v>
                </c:pt>
                <c:pt idx="324">
                  <c:v>2.154691538234741E-2</c:v>
                </c:pt>
                <c:pt idx="325">
                  <c:v>2.1477698293784792E-2</c:v>
                </c:pt>
                <c:pt idx="326">
                  <c:v>2.1407189184099416E-2</c:v>
                </c:pt>
                <c:pt idx="327">
                  <c:v>2.1335374191546956E-2</c:v>
                </c:pt>
                <c:pt idx="328">
                  <c:v>2.1262239767435982E-2</c:v>
                </c:pt>
                <c:pt idx="329">
                  <c:v>2.1187772700401251E-2</c:v>
                </c:pt>
                <c:pt idx="330">
                  <c:v>2.1111960141233316E-2</c:v>
                </c:pt>
                <c:pt idx="331">
                  <c:v>2.1034789628306592E-2</c:v>
                </c:pt>
                <c:pt idx="332">
                  <c:v>2.0956249113415391E-2</c:v>
                </c:pt>
                <c:pt idx="333">
                  <c:v>2.0876326988188382E-2</c:v>
                </c:pt>
                <c:pt idx="334">
                  <c:v>2.0795012110874696E-2</c:v>
                </c:pt>
                <c:pt idx="335">
                  <c:v>2.0712293833597725E-2</c:v>
                </c:pt>
                <c:pt idx="336">
                  <c:v>2.0628162029963718E-2</c:v>
                </c:pt>
                <c:pt idx="337">
                  <c:v>2.0542607123000992E-2</c:v>
                </c:pt>
                <c:pt idx="338">
                  <c:v>2.0455620113415996E-2</c:v>
                </c:pt>
                <c:pt idx="339">
                  <c:v>2.0367192608064091E-2</c:v>
                </c:pt>
                <c:pt idx="340">
                  <c:v>2.0277316848668729E-2</c:v>
                </c:pt>
                <c:pt idx="341">
                  <c:v>2.0185985740611381E-2</c:v>
                </c:pt>
                <c:pt idx="342">
                  <c:v>2.009319288187705E-2</c:v>
                </c:pt>
                <c:pt idx="343">
                  <c:v>1.9998932591993972E-2</c:v>
                </c:pt>
                <c:pt idx="344">
                  <c:v>1.9903199940942692E-2</c:v>
                </c:pt>
                <c:pt idx="345">
                  <c:v>1.9805990777966485E-2</c:v>
                </c:pt>
                <c:pt idx="346">
                  <c:v>1.9707301760212251E-2</c:v>
                </c:pt>
                <c:pt idx="347">
                  <c:v>1.9607130381142601E-2</c:v>
                </c:pt>
                <c:pt idx="348">
                  <c:v>1.9505474998603448E-2</c:v>
                </c:pt>
                <c:pt idx="349">
                  <c:v>1.940233486253571E-2</c:v>
                </c:pt>
                <c:pt idx="350">
                  <c:v>1.9297710142180825E-2</c:v>
                </c:pt>
                <c:pt idx="351">
                  <c:v>1.9191601952766223E-2</c:v>
                </c:pt>
                <c:pt idx="352">
                  <c:v>1.9084012381524195E-2</c:v>
                </c:pt>
                <c:pt idx="353">
                  <c:v>1.8974944512997877E-2</c:v>
                </c:pt>
                <c:pt idx="354">
                  <c:v>1.8864402453539941E-2</c:v>
                </c:pt>
                <c:pt idx="355">
                  <c:v>1.8752391354915281E-2</c:v>
                </c:pt>
                <c:pt idx="356">
                  <c:v>1.8638917436891996E-2</c:v>
                </c:pt>
                <c:pt idx="357">
                  <c:v>1.8523988008775121E-2</c:v>
                </c:pt>
                <c:pt idx="358">
                  <c:v>1.8407611489759879E-2</c:v>
                </c:pt>
                <c:pt idx="359">
                  <c:v>1.8289797428009201E-2</c:v>
                </c:pt>
                <c:pt idx="360">
                  <c:v>1.8170556518403481E-2</c:v>
                </c:pt>
                <c:pt idx="361">
                  <c:v>1.8049900618816821E-2</c:v>
                </c:pt>
                <c:pt idx="362">
                  <c:v>1.7927842764874878E-2</c:v>
                </c:pt>
                <c:pt idx="363">
                  <c:v>1.7804397183088801E-2</c:v>
                </c:pt>
                <c:pt idx="364">
                  <c:v>1.7679579302283761E-2</c:v>
                </c:pt>
                <c:pt idx="365">
                  <c:v>1.7553405763222663E-2</c:v>
                </c:pt>
                <c:pt idx="366">
                  <c:v>1.74258944263814E-2</c:v>
                </c:pt>
                <c:pt idx="367">
                  <c:v>1.7297064377742512E-2</c:v>
                </c:pt>
                <c:pt idx="368">
                  <c:v>1.7166935932598007E-2</c:v>
                </c:pt>
                <c:pt idx="369">
                  <c:v>1.7035530637246339E-2</c:v>
                </c:pt>
                <c:pt idx="370">
                  <c:v>1.6902871268519894E-2</c:v>
                </c:pt>
                <c:pt idx="371">
                  <c:v>1.6768981831123547E-2</c:v>
                </c:pt>
                <c:pt idx="372">
                  <c:v>1.6633887552668709E-2</c:v>
                </c:pt>
                <c:pt idx="373">
                  <c:v>1.6497614876423372E-2</c:v>
                </c:pt>
                <c:pt idx="374">
                  <c:v>1.6360191451677563E-2</c:v>
                </c:pt>
                <c:pt idx="375">
                  <c:v>1.6221646121713507E-2</c:v>
                </c:pt>
                <c:pt idx="376">
                  <c:v>1.6082008909378227E-2</c:v>
                </c:pt>
                <c:pt idx="377">
                  <c:v>1.5941311000176463E-2</c:v>
                </c:pt>
                <c:pt idx="378">
                  <c:v>1.5799584722940001E-2</c:v>
                </c:pt>
                <c:pt idx="379">
                  <c:v>1.5656863528022709E-2</c:v>
                </c:pt>
                <c:pt idx="380">
                  <c:v>1.5513181963034025E-2</c:v>
                </c:pt>
                <c:pt idx="381">
                  <c:v>1.536857564615938E-2</c:v>
                </c:pt>
                <c:pt idx="382">
                  <c:v>1.5223081237014898E-2</c:v>
                </c:pt>
                <c:pt idx="383">
                  <c:v>1.5076736405156938E-2</c:v>
                </c:pt>
                <c:pt idx="384">
                  <c:v>1.4929579796216232E-2</c:v>
                </c:pt>
                <c:pt idx="385">
                  <c:v>1.4781650995728163E-2</c:v>
                </c:pt>
                <c:pt idx="386">
                  <c:v>1.4632990490733836E-2</c:v>
                </c:pt>
                <c:pt idx="387">
                  <c:v>1.4483639629194868E-2</c:v>
                </c:pt>
                <c:pt idx="388">
                  <c:v>1.4333640577296544E-2</c:v>
                </c:pt>
                <c:pt idx="389">
                  <c:v>1.4183036274745348E-2</c:v>
                </c:pt>
                <c:pt idx="390">
                  <c:v>1.4031870388134061E-2</c:v>
                </c:pt>
                <c:pt idx="391">
                  <c:v>1.3880187262473836E-2</c:v>
                </c:pt>
                <c:pt idx="392">
                  <c:v>1.3728031871014965E-2</c:v>
                </c:pt>
                <c:pt idx="393">
                  <c:v>1.3575449763458081E-2</c:v>
                </c:pt>
                <c:pt idx="394">
                  <c:v>1.3422487012685393E-2</c:v>
                </c:pt>
                <c:pt idx="395">
                  <c:v>1.3269190160136593E-2</c:v>
                </c:pt>
                <c:pt idx="396">
                  <c:v>1.3115606159971278E-2</c:v>
                </c:pt>
                <c:pt idx="397">
                  <c:v>1.2961782322149552E-2</c:v>
                </c:pt>
                <c:pt idx="398">
                  <c:v>1.2807766254570347E-2</c:v>
                </c:pt>
                <c:pt idx="399">
                  <c:v>1.265360580444528E-2</c:v>
                </c:pt>
                <c:pt idx="400">
                  <c:v>1.2499348999022499E-2</c:v>
                </c:pt>
                <c:pt idx="401">
                  <c:v>1.234504398583235E-2</c:v>
                </c:pt>
                <c:pt idx="402">
                  <c:v>1.2190738972646198E-2</c:v>
                </c:pt>
                <c:pt idx="403">
                  <c:v>1.2036482167221372E-2</c:v>
                </c:pt>
                <c:pt idx="404">
                  <c:v>1.1882321717097025E-2</c:v>
                </c:pt>
                <c:pt idx="405">
                  <c:v>1.1728305649515543E-2</c:v>
                </c:pt>
                <c:pt idx="406">
                  <c:v>1.1574481811698026E-2</c:v>
                </c:pt>
                <c:pt idx="407">
                  <c:v>1.1420897811522559E-2</c:v>
                </c:pt>
                <c:pt idx="408">
                  <c:v>1.1267600958983461E-2</c:v>
                </c:pt>
                <c:pt idx="409">
                  <c:v>1.1114638208213803E-2</c:v>
                </c:pt>
                <c:pt idx="410">
                  <c:v>1.0962056100645693E-2</c:v>
                </c:pt>
                <c:pt idx="411">
                  <c:v>1.0809900709192535E-2</c:v>
                </c:pt>
                <c:pt idx="412">
                  <c:v>1.0658217583530838E-2</c:v>
                </c:pt>
                <c:pt idx="413">
                  <c:v>1.0507051696928938E-2</c:v>
                </c:pt>
                <c:pt idx="414">
                  <c:v>1.0356447394369613E-2</c:v>
                </c:pt>
                <c:pt idx="415">
                  <c:v>1.0206448342472123E-2</c:v>
                </c:pt>
                <c:pt idx="416">
                  <c:v>1.0057097480928276E-2</c:v>
                </c:pt>
                <c:pt idx="417">
                  <c:v>9.9084369759354363E-3</c:v>
                </c:pt>
                <c:pt idx="418">
                  <c:v>9.7605081754546848E-3</c:v>
                </c:pt>
                <c:pt idx="419">
                  <c:v>9.6133515665055239E-3</c:v>
                </c:pt>
                <c:pt idx="420">
                  <c:v>9.4670067346518724E-3</c:v>
                </c:pt>
                <c:pt idx="421">
                  <c:v>9.3215123255134067E-3</c:v>
                </c:pt>
                <c:pt idx="422">
                  <c:v>9.1769060086326747E-3</c:v>
                </c:pt>
                <c:pt idx="423">
                  <c:v>9.0332244436398031E-3</c:v>
                </c:pt>
                <c:pt idx="424">
                  <c:v>8.8905032487320568E-3</c:v>
                </c:pt>
                <c:pt idx="425">
                  <c:v>8.7487769714847986E-3</c:v>
                </c:pt>
                <c:pt idx="426">
                  <c:v>8.6080790622894005E-3</c:v>
                </c:pt>
                <c:pt idx="427">
                  <c:v>8.4684418499545548E-3</c:v>
                </c:pt>
                <c:pt idx="428">
                  <c:v>8.3298965199924153E-3</c:v>
                </c:pt>
                <c:pt idx="429">
                  <c:v>8.1924730952421167E-3</c:v>
                </c:pt>
                <c:pt idx="430">
                  <c:v>8.0562004189958843E-3</c:v>
                </c:pt>
                <c:pt idx="431">
                  <c:v>7.9211061405402034E-3</c:v>
                </c:pt>
                <c:pt idx="432">
                  <c:v>7.7872167031509997E-3</c:v>
                </c:pt>
                <c:pt idx="433">
                  <c:v>7.6545573344166985E-3</c:v>
                </c:pt>
                <c:pt idx="434">
                  <c:v>7.5231520390719774E-3</c:v>
                </c:pt>
                <c:pt idx="435">
                  <c:v>7.3930235939207731E-3</c:v>
                </c:pt>
                <c:pt idx="436">
                  <c:v>7.2641935452887529E-3</c:v>
                </c:pt>
                <c:pt idx="437">
                  <c:v>7.1366822084415514E-3</c:v>
                </c:pt>
                <c:pt idx="438">
                  <c:v>7.0105086693858214E-3</c:v>
                </c:pt>
                <c:pt idx="439">
                  <c:v>6.8856907885767099E-3</c:v>
                </c:pt>
                <c:pt idx="440">
                  <c:v>6.7622452067920323E-3</c:v>
                </c:pt>
                <c:pt idx="441">
                  <c:v>6.6401873528521812E-3</c:v>
                </c:pt>
                <c:pt idx="442">
                  <c:v>6.5195314532617904E-3</c:v>
                </c:pt>
                <c:pt idx="443">
                  <c:v>6.4002905436519935E-3</c:v>
                </c:pt>
                <c:pt idx="444">
                  <c:v>6.2824764819078924E-3</c:v>
                </c:pt>
                <c:pt idx="445">
                  <c:v>6.1660999628905524E-3</c:v>
                </c:pt>
                <c:pt idx="446">
                  <c:v>6.0511705347783403E-3</c:v>
                </c:pt>
                <c:pt idx="447">
                  <c:v>5.9376966167519534E-3</c:v>
                </c:pt>
                <c:pt idx="448">
                  <c:v>5.8256855181244389E-3</c:v>
                </c:pt>
                <c:pt idx="449">
                  <c:v>5.7151434586689004E-3</c:v>
                </c:pt>
                <c:pt idx="450">
                  <c:v>5.6060755901455152E-3</c:v>
                </c:pt>
                <c:pt idx="451">
                  <c:v>5.4984860189000303E-3</c:v>
                </c:pt>
                <c:pt idx="452">
                  <c:v>5.3923778294819435E-3</c:v>
                </c:pt>
                <c:pt idx="453">
                  <c:v>5.2877531091343371E-3</c:v>
                </c:pt>
                <c:pt idx="454">
                  <c:v>5.1846129730634379E-3</c:v>
                </c:pt>
                <c:pt idx="455">
                  <c:v>5.0829575905270907E-3</c:v>
                </c:pt>
                <c:pt idx="456">
                  <c:v>4.9827862114536934E-3</c:v>
                </c:pt>
                <c:pt idx="457">
                  <c:v>4.8840971936974413E-3</c:v>
                </c:pt>
                <c:pt idx="458">
                  <c:v>4.7868880307284194E-3</c:v>
                </c:pt>
                <c:pt idx="459">
                  <c:v>4.691155379673231E-3</c:v>
                </c:pt>
                <c:pt idx="460">
                  <c:v>4.5968950897872004E-3</c:v>
                </c:pt>
                <c:pt idx="461">
                  <c:v>4.5041022310553453E-3</c:v>
                </c:pt>
                <c:pt idx="462">
                  <c:v>4.4127711229977823E-3</c:v>
                </c:pt>
                <c:pt idx="463">
                  <c:v>4.3228953636022015E-3</c:v>
                </c:pt>
                <c:pt idx="464">
                  <c:v>4.2344678582527323E-3</c:v>
                </c:pt>
                <c:pt idx="465">
                  <c:v>4.1474808486633066E-3</c:v>
                </c:pt>
                <c:pt idx="466">
                  <c:v>4.061925941706194E-3</c:v>
                </c:pt>
                <c:pt idx="467">
                  <c:v>3.9777941380682805E-3</c:v>
                </c:pt>
                <c:pt idx="468">
                  <c:v>3.8950758607927591E-3</c:v>
                </c:pt>
                <c:pt idx="469">
                  <c:v>3.8137609834787887E-3</c:v>
                </c:pt>
                <c:pt idx="470">
                  <c:v>3.7338388582509787E-3</c:v>
                </c:pt>
                <c:pt idx="471">
                  <c:v>3.6552983433593292E-3</c:v>
                </c:pt>
                <c:pt idx="472">
                  <c:v>3.5781278304318647E-3</c:v>
                </c:pt>
                <c:pt idx="473">
                  <c:v>3.5023152712669631E-3</c:v>
                </c:pt>
                <c:pt idx="474">
                  <c:v>3.4278482042313812E-3</c:v>
                </c:pt>
                <c:pt idx="475">
                  <c:v>3.3547137801198412E-3</c:v>
                </c:pt>
                <c:pt idx="476">
                  <c:v>3.2828987875685852E-3</c:v>
                </c:pt>
                <c:pt idx="477">
                  <c:v>3.2123896778806092E-3</c:v>
                </c:pt>
                <c:pt idx="478">
                  <c:v>3.143172589317005E-3</c:v>
                </c:pt>
                <c:pt idx="479">
                  <c:v>3.0752333708158612E-3</c:v>
                </c:pt>
                <c:pt idx="480">
                  <c:v>3.0085576050996612E-3</c:v>
                </c:pt>
                <c:pt idx="481">
                  <c:v>2.9431306312080329E-3</c:v>
                </c:pt>
                <c:pt idx="482">
                  <c:v>2.8789375663421353E-3</c:v>
                </c:pt>
                <c:pt idx="483">
                  <c:v>2.8159633271769291E-3</c:v>
                </c:pt>
                <c:pt idx="484">
                  <c:v>2.7541926504044138E-3</c:v>
                </c:pt>
                <c:pt idx="485">
                  <c:v>2.693610112747049E-3</c:v>
                </c:pt>
                <c:pt idx="486">
                  <c:v>2.6342001502677056E-3</c:v>
                </c:pt>
                <c:pt idx="487">
                  <c:v>2.575947076998784E-3</c:v>
                </c:pt>
                <c:pt idx="488">
                  <c:v>2.5188351029788972E-3</c:v>
                </c:pt>
                <c:pt idx="489">
                  <c:v>2.4628483515845732E-3</c:v>
                </c:pt>
                <c:pt idx="490">
                  <c:v>2.4079708762202692E-3</c:v>
                </c:pt>
                <c:pt idx="491">
                  <c:v>2.3541866764094192E-3</c:v>
                </c:pt>
                <c:pt idx="492">
                  <c:v>2.3014797131475622E-3</c:v>
                </c:pt>
                <c:pt idx="493">
                  <c:v>2.2498339236924412E-3</c:v>
                </c:pt>
                <c:pt idx="494">
                  <c:v>2.1992332357410492E-3</c:v>
                </c:pt>
                <c:pt idx="495">
                  <c:v>2.1496615808704812E-3</c:v>
                </c:pt>
                <c:pt idx="496">
                  <c:v>2.1011029075304537E-3</c:v>
                </c:pt>
                <c:pt idx="497">
                  <c:v>2.0535411932709742E-3</c:v>
                </c:pt>
                <c:pt idx="498">
                  <c:v>2.0069604565314692E-3</c:v>
                </c:pt>
                <c:pt idx="499">
                  <c:v>1.9613447676941143E-3</c:v>
                </c:pt>
                <c:pt idx="500">
                  <c:v>1.916678259713149E-3</c:v>
                </c:pt>
                <c:pt idx="501">
                  <c:v>1.8729451380947459E-3</c:v>
                </c:pt>
                <c:pt idx="502">
                  <c:v>1.8301296903744798E-3</c:v>
                </c:pt>
                <c:pt idx="503">
                  <c:v>1.7882162950578829E-3</c:v>
                </c:pt>
                <c:pt idx="504">
                  <c:v>1.7471894300277741E-3</c:v>
                </c:pt>
                <c:pt idx="505">
                  <c:v>1.7070336804963131E-3</c:v>
                </c:pt>
                <c:pt idx="506">
                  <c:v>1.6677337464322181E-3</c:v>
                </c:pt>
                <c:pt idx="507">
                  <c:v>1.6292744495023681E-3</c:v>
                </c:pt>
                <c:pt idx="508">
                  <c:v>1.5916407396048841E-3</c:v>
                </c:pt>
                <c:pt idx="509">
                  <c:v>1.5548177009162786E-3</c:v>
                </c:pt>
                <c:pt idx="510">
                  <c:v>1.5187905575436763E-3</c:v>
                </c:pt>
                <c:pt idx="511">
                  <c:v>1.4835446787228898E-3</c:v>
                </c:pt>
                <c:pt idx="512">
                  <c:v>1.4490655836247061E-3</c:v>
                </c:pt>
                <c:pt idx="513">
                  <c:v>1.4153389458441132E-3</c:v>
                </c:pt>
                <c:pt idx="514">
                  <c:v>1.3823505974054641E-3</c:v>
                </c:pt>
                <c:pt idx="515">
                  <c:v>1.3500865324666479E-3</c:v>
                </c:pt>
                <c:pt idx="516">
                  <c:v>1.3185329107359652E-3</c:v>
                </c:pt>
                <c:pt idx="517">
                  <c:v>1.2876760604428861E-3</c:v>
                </c:pt>
                <c:pt idx="518">
                  <c:v>1.25750248106958E-3</c:v>
                </c:pt>
                <c:pt idx="519">
                  <c:v>1.2279988457840818E-3</c:v>
                </c:pt>
                <c:pt idx="520">
                  <c:v>1.1991520035299944E-3</c:v>
                </c:pt>
                <c:pt idx="521">
                  <c:v>1.1709489808911207E-3</c:v>
                </c:pt>
                <c:pt idx="522">
                  <c:v>1.1433769836495101E-3</c:v>
                </c:pt>
                <c:pt idx="523">
                  <c:v>1.1164233981611408E-3</c:v>
                </c:pt>
                <c:pt idx="524">
                  <c:v>1.0900757923615247E-3</c:v>
                </c:pt>
                <c:pt idx="525">
                  <c:v>1.0643219167152961E-3</c:v>
                </c:pt>
                <c:pt idx="526">
                  <c:v>1.0391497047654681E-3</c:v>
                </c:pt>
                <c:pt idx="527">
                  <c:v>1.0145472736331981E-3</c:v>
                </c:pt>
                <c:pt idx="528">
                  <c:v>9.9050292424534246E-4</c:v>
                </c:pt>
                <c:pt idx="529">
                  <c:v>9.6700514132484728E-4</c:v>
                </c:pt>
                <c:pt idx="530">
                  <c:v>9.4404259336034748E-4</c:v>
                </c:pt>
                <c:pt idx="531">
                  <c:v>9.2160413223065234E-4</c:v>
                </c:pt>
                <c:pt idx="532">
                  <c:v>8.9967879282935273E-4</c:v>
                </c:pt>
                <c:pt idx="533">
                  <c:v>8.7825579239968763E-4</c:v>
                </c:pt>
                <c:pt idx="534">
                  <c:v>8.5732452985721748E-4</c:v>
                </c:pt>
                <c:pt idx="535">
                  <c:v>8.3687458490523084E-4</c:v>
                </c:pt>
                <c:pt idx="536">
                  <c:v>8.1689571704199706E-4</c:v>
                </c:pt>
                <c:pt idx="537">
                  <c:v>7.9737786449158557E-4</c:v>
                </c:pt>
                <c:pt idx="538">
                  <c:v>7.7831114294844947E-4</c:v>
                </c:pt>
                <c:pt idx="539">
                  <c:v>7.5968584431604792E-4</c:v>
                </c:pt>
                <c:pt idx="540">
                  <c:v>7.414924352936277E-4</c:v>
                </c:pt>
                <c:pt idx="541">
                  <c:v>7.2372155589659512E-4</c:v>
                </c:pt>
                <c:pt idx="542">
                  <c:v>7.0636401788277123E-4</c:v>
                </c:pt>
                <c:pt idx="543">
                  <c:v>6.8941080312219028E-4</c:v>
                </c:pt>
                <c:pt idx="544">
                  <c:v>6.7285306191585087E-4</c:v>
                </c:pt>
                <c:pt idx="545">
                  <c:v>6.5668211119579933E-4</c:v>
                </c:pt>
                <c:pt idx="546">
                  <c:v>6.4088943272542533E-4</c:v>
                </c:pt>
                <c:pt idx="547">
                  <c:v>6.2546667123048155E-4</c:v>
                </c:pt>
                <c:pt idx="548">
                  <c:v>6.104056324731773E-4</c:v>
                </c:pt>
                <c:pt idx="549">
                  <c:v>5.9569828129774993E-4</c:v>
                </c:pt>
                <c:pt idx="550">
                  <c:v>5.8133673962372132E-4</c:v>
                </c:pt>
                <c:pt idx="551">
                  <c:v>5.6731328443817403E-4</c:v>
                </c:pt>
                <c:pt idx="552">
                  <c:v>5.536203457101788E-4</c:v>
                </c:pt>
                <c:pt idx="553">
                  <c:v>5.4025050434509437E-4</c:v>
                </c:pt>
                <c:pt idx="554">
                  <c:v>5.2719649003550042E-4</c:v>
                </c:pt>
                <c:pt idx="555">
                  <c:v>5.1445117917753704E-4</c:v>
                </c:pt>
                <c:pt idx="556">
                  <c:v>5.0200759270003299E-4</c:v>
                </c:pt>
                <c:pt idx="557">
                  <c:v>4.8985889395915271E-4</c:v>
                </c:pt>
                <c:pt idx="558">
                  <c:v>4.7799838653089522E-4</c:v>
                </c:pt>
                <c:pt idx="559">
                  <c:v>4.6641951209583897E-4</c:v>
                </c:pt>
                <c:pt idx="560">
                  <c:v>4.5511584822320768E-4</c:v>
                </c:pt>
                <c:pt idx="561">
                  <c:v>4.4408110623871914E-4</c:v>
                </c:pt>
                <c:pt idx="562">
                  <c:v>4.3330912906199134E-4</c:v>
                </c:pt>
                <c:pt idx="563">
                  <c:v>4.2279388899565175E-4</c:v>
                </c:pt>
                <c:pt idx="564">
                  <c:v>4.1252948562508671E-4</c:v>
                </c:pt>
                <c:pt idx="565">
                  <c:v>4.0251014363775443E-4</c:v>
                </c:pt>
                <c:pt idx="566">
                  <c:v>3.9273021067563285E-4</c:v>
                </c:pt>
                <c:pt idx="567">
                  <c:v>3.8318415522323824E-4</c:v>
                </c:pt>
                <c:pt idx="568">
                  <c:v>3.7386656446243777E-4</c:v>
                </c:pt>
                <c:pt idx="569">
                  <c:v>3.647721422012469E-4</c:v>
                </c:pt>
                <c:pt idx="570">
                  <c:v>3.5589570676124502E-4</c:v>
                </c:pt>
                <c:pt idx="571">
                  <c:v>3.4723218889680824E-4</c:v>
                </c:pt>
                <c:pt idx="572">
                  <c:v>3.3877662975950832E-4</c:v>
                </c:pt>
                <c:pt idx="573">
                  <c:v>3.3052417883781056E-4</c:v>
                </c:pt>
                <c:pt idx="574">
                  <c:v>3.224700919432855E-4</c:v>
                </c:pt>
                <c:pt idx="575">
                  <c:v>3.146097292339042E-4</c:v>
                </c:pt>
                <c:pt idx="576">
                  <c:v>3.0693855319652812E-4</c:v>
                </c:pt>
                <c:pt idx="577">
                  <c:v>2.9945212671992629E-4</c:v>
                </c:pt>
                <c:pt idx="578">
                  <c:v>2.9214611114622202E-4</c:v>
                </c:pt>
                <c:pt idx="579">
                  <c:v>2.8501626434957009E-4</c:v>
                </c:pt>
                <c:pt idx="580">
                  <c:v>2.7805843889104815E-4</c:v>
                </c:pt>
                <c:pt idx="581">
                  <c:v>2.7126858008881993E-4</c:v>
                </c:pt>
                <c:pt idx="582">
                  <c:v>2.6464272423882217E-4</c:v>
                </c:pt>
                <c:pt idx="583">
                  <c:v>2.5817699675646056E-4</c:v>
                </c:pt>
                <c:pt idx="584">
                  <c:v>2.5186761042054275E-4</c:v>
                </c:pt>
                <c:pt idx="585">
                  <c:v>2.4571086357028381E-4</c:v>
                </c:pt>
                <c:pt idx="586">
                  <c:v>2.3970313840055652E-4</c:v>
                </c:pt>
                <c:pt idx="587">
                  <c:v>2.3384089921943936E-4</c:v>
                </c:pt>
                <c:pt idx="588">
                  <c:v>2.2812069080008009E-4</c:v>
                </c:pt>
                <c:pt idx="589">
                  <c:v>2.2253913665078217E-4</c:v>
                </c:pt>
                <c:pt idx="590">
                  <c:v>2.1709293746958802E-4</c:v>
                </c:pt>
                <c:pt idx="591">
                  <c:v>2.1177886943775416E-4</c:v>
                </c:pt>
                <c:pt idx="592">
                  <c:v>2.0659378272124438E-4</c:v>
                </c:pt>
                <c:pt idx="593">
                  <c:v>2.0153459984833418E-4</c:v>
                </c:pt>
                <c:pt idx="594">
                  <c:v>1.9659831420782979E-4</c:v>
                </c:pt>
                <c:pt idx="595">
                  <c:v>1.9178198855315226E-4</c:v>
                </c:pt>
                <c:pt idx="596">
                  <c:v>1.8708275348716912E-4</c:v>
                </c:pt>
                <c:pt idx="597">
                  <c:v>1.8249780603359317E-4</c:v>
                </c:pt>
                <c:pt idx="598">
                  <c:v>1.7802440821591389E-4</c:v>
                </c:pt>
                <c:pt idx="599">
                  <c:v>1.7365988561586441E-4</c:v>
                </c:pt>
                <c:pt idx="600">
                  <c:v>1.6940162602442459E-4</c:v>
                </c:pt>
                <c:pt idx="601">
                  <c:v>1.6524707810368296E-4</c:v>
                </c:pt>
                <c:pt idx="602">
                  <c:v>1.6119375000148454E-4</c:v>
                </c:pt>
                <c:pt idx="603">
                  <c:v>1.5723920811436647E-4</c:v>
                </c:pt>
                <c:pt idx="604">
                  <c:v>1.53381075746617E-4</c:v>
                </c:pt>
                <c:pt idx="605">
                  <c:v>1.4961703191773061E-4</c:v>
                </c:pt>
                <c:pt idx="606">
                  <c:v>1.4594481006840662E-4</c:v>
                </c:pt>
                <c:pt idx="607">
                  <c:v>1.4236219689381664E-4</c:v>
                </c:pt>
                <c:pt idx="608">
                  <c:v>1.3886703114003224E-4</c:v>
                </c:pt>
                <c:pt idx="609">
                  <c:v>1.3545720246617955E-4</c:v>
                </c:pt>
                <c:pt idx="610">
                  <c:v>1.3213065026746297E-4</c:v>
                </c:pt>
                <c:pt idx="611">
                  <c:v>1.2888536259976241E-4</c:v>
                </c:pt>
                <c:pt idx="612">
                  <c:v>1.2571937504444298E-4</c:v>
                </c:pt>
                <c:pt idx="613">
                  <c:v>1.2263076967556301E-4</c:v>
                </c:pt>
                <c:pt idx="614">
                  <c:v>1.1961767399441757E-4</c:v>
                </c:pt>
                <c:pt idx="615">
                  <c:v>1.1667825988068835E-4</c:v>
                </c:pt>
                <c:pt idx="616">
                  <c:v>1.1381074262258647E-4</c:v>
                </c:pt>
                <c:pt idx="617">
                  <c:v>1.1101337988979461E-4</c:v>
                </c:pt>
                <c:pt idx="618">
                  <c:v>1.0828447079508847E-4</c:v>
                </c:pt>
                <c:pt idx="619">
                  <c:v>1.0562235494682941E-4</c:v>
                </c:pt>
                <c:pt idx="620">
                  <c:v>1.0302541150294942E-4</c:v>
                </c:pt>
                <c:pt idx="621">
                  <c:v>1.004920582597782E-4</c:v>
                </c:pt>
                <c:pt idx="622">
                  <c:v>9.8020750812818547E-5</c:v>
                </c:pt>
                <c:pt idx="623">
                  <c:v>9.5609981611105997E-5</c:v>
                </c:pt>
                <c:pt idx="624">
                  <c:v>9.3258279178165605E-5</c:v>
                </c:pt>
                <c:pt idx="625">
                  <c:v>9.0964207224798863E-5</c:v>
                </c:pt>
                <c:pt idx="626">
                  <c:v>8.8726363871791981E-5</c:v>
                </c:pt>
                <c:pt idx="627">
                  <c:v>8.6543380817688528E-5</c:v>
                </c:pt>
                <c:pt idx="628">
                  <c:v>8.4413922600927221E-5</c:v>
                </c:pt>
                <c:pt idx="629">
                  <c:v>8.2336685793037246E-5</c:v>
                </c:pt>
                <c:pt idx="630">
                  <c:v>8.0310398262618747E-5</c:v>
                </c:pt>
                <c:pt idx="631">
                  <c:v>7.8333818488827533E-5</c:v>
                </c:pt>
                <c:pt idx="632">
                  <c:v>7.6405734767104024E-5</c:v>
                </c:pt>
                <c:pt idx="633">
                  <c:v>7.452496459578963E-5</c:v>
                </c:pt>
                <c:pt idx="634">
                  <c:v>7.2690353904740403E-5</c:v>
                </c:pt>
                <c:pt idx="635">
                  <c:v>7.0900776476724432E-5</c:v>
                </c:pt>
                <c:pt idx="636">
                  <c:v>6.9155133220504328E-5</c:v>
                </c:pt>
                <c:pt idx="637">
                  <c:v>6.7452351572064894E-5</c:v>
                </c:pt>
                <c:pt idx="638">
                  <c:v>6.5791384862430371E-5</c:v>
                </c:pt>
                <c:pt idx="639">
                  <c:v>6.417121169745402E-5</c:v>
                </c:pt>
                <c:pt idx="640">
                  <c:v>6.2590835363800522E-5</c:v>
                </c:pt>
                <c:pt idx="641">
                  <c:v>6.1049283260024734E-5</c:v>
                </c:pt>
                <c:pt idx="642">
                  <c:v>5.9545606296882823E-5</c:v>
                </c:pt>
                <c:pt idx="643">
                  <c:v>5.807887838820879E-5</c:v>
                </c:pt>
                <c:pt idx="644">
                  <c:v>5.6648195831294117E-5</c:v>
                </c:pt>
                <c:pt idx="645">
                  <c:v>5.5252676856401641E-5</c:v>
                </c:pt>
                <c:pt idx="646">
                  <c:v>5.3891461051748784E-5</c:v>
                </c:pt>
                <c:pt idx="647">
                  <c:v>5.256370887612294E-5</c:v>
                </c:pt>
                <c:pt idx="648">
                  <c:v>5.1268601143210695E-5</c:v>
                </c:pt>
                <c:pt idx="649">
                  <c:v>5.0005338577536904E-5</c:v>
                </c:pt>
                <c:pt idx="650">
                  <c:v>4.8773141287020991E-5</c:v>
                </c:pt>
                <c:pt idx="651">
                  <c:v>4.7571248332173953E-5</c:v>
                </c:pt>
                <c:pt idx="652">
                  <c:v>4.6398917282384434E-5</c:v>
                </c:pt>
                <c:pt idx="653">
                  <c:v>4.5255423741558484E-5</c:v>
                </c:pt>
                <c:pt idx="654">
                  <c:v>4.4140060918092891E-5</c:v>
                </c:pt>
                <c:pt idx="655">
                  <c:v>4.3052139258022771E-5</c:v>
                </c:pt>
                <c:pt idx="656">
                  <c:v>4.1990985952828783E-5</c:v>
                </c:pt>
                <c:pt idx="657">
                  <c:v>4.0955944599705492E-5</c:v>
                </c:pt>
                <c:pt idx="658">
                  <c:v>3.9946374760295686E-5</c:v>
                </c:pt>
                <c:pt idx="659">
                  <c:v>3.8961651635593956E-5</c:v>
                </c:pt>
                <c:pt idx="660">
                  <c:v>3.8001165615619503E-5</c:v>
                </c:pt>
                <c:pt idx="661">
                  <c:v>3.7064321979874006E-5</c:v>
                </c:pt>
                <c:pt idx="662">
                  <c:v>3.6150540506347427E-5</c:v>
                </c:pt>
                <c:pt idx="663">
                  <c:v>3.5259255116946478E-5</c:v>
                </c:pt>
                <c:pt idx="664">
                  <c:v>3.4389913573685281E-5</c:v>
                </c:pt>
                <c:pt idx="665">
                  <c:v>3.3541977086571099E-5</c:v>
                </c:pt>
                <c:pt idx="666">
                  <c:v>3.2714920049581055E-5</c:v>
                </c:pt>
                <c:pt idx="667">
                  <c:v>3.1908229666640896E-5</c:v>
                </c:pt>
                <c:pt idx="668">
                  <c:v>3.1121405698348982E-5</c:v>
                </c:pt>
                <c:pt idx="669">
                  <c:v>3.0353960108611652E-5</c:v>
                </c:pt>
                <c:pt idx="670">
                  <c:v>2.9605416808766228E-5</c:v>
                </c:pt>
                <c:pt idx="671">
                  <c:v>2.8875311325458459E-5</c:v>
                </c:pt>
                <c:pt idx="672">
                  <c:v>2.8163190574341892E-5</c:v>
                </c:pt>
                <c:pt idx="673">
                  <c:v>2.7468612520348063E-5</c:v>
                </c:pt>
                <c:pt idx="674">
                  <c:v>2.6791145982271249E-5</c:v>
                </c:pt>
                <c:pt idx="675">
                  <c:v>2.6130370289175653E-5</c:v>
                </c:pt>
                <c:pt idx="676">
                  <c:v>2.5485875105393929E-5</c:v>
                </c:pt>
                <c:pt idx="677">
                  <c:v>2.4857260112559546E-5</c:v>
                </c:pt>
                <c:pt idx="678">
                  <c:v>2.4244134821355892E-5</c:v>
                </c:pt>
                <c:pt idx="679">
                  <c:v>2.3646118278957487E-5</c:v>
                </c:pt>
                <c:pt idx="680">
                  <c:v>2.3062838881956054E-5</c:v>
                </c:pt>
                <c:pt idx="681">
                  <c:v>2.2493934138150902E-5</c:v>
                </c:pt>
                <c:pt idx="682">
                  <c:v>2.1939050416151496E-5</c:v>
                </c:pt>
                <c:pt idx="683">
                  <c:v>2.1397842784197535E-5</c:v>
                </c:pt>
                <c:pt idx="684">
                  <c:v>2.0869974732365781E-5</c:v>
                </c:pt>
                <c:pt idx="685">
                  <c:v>2.0355118034024897E-5</c:v>
                </c:pt>
                <c:pt idx="686">
                  <c:v>1.9852952489367813E-5</c:v>
                </c:pt>
                <c:pt idx="687">
                  <c:v>1.9363165759241318E-5</c:v>
                </c:pt>
                <c:pt idx="688">
                  <c:v>1.8885453177597932E-5</c:v>
                </c:pt>
                <c:pt idx="689">
                  <c:v>1.8419517534464781E-5</c:v>
                </c:pt>
                <c:pt idx="690">
                  <c:v>1.7965068937640469E-5</c:v>
                </c:pt>
                <c:pt idx="691">
                  <c:v>1.7521824583442038E-5</c:v>
                </c:pt>
                <c:pt idx="692">
                  <c:v>1.7089508632187894E-5</c:v>
                </c:pt>
                <c:pt idx="693">
                  <c:v>1.666785200963386E-5</c:v>
                </c:pt>
                <c:pt idx="694">
                  <c:v>1.6256592238605628E-5</c:v>
                </c:pt>
                <c:pt idx="695">
                  <c:v>1.5855473299384751E-5</c:v>
                </c:pt>
                <c:pt idx="696">
                  <c:v>1.546424546338623E-5</c:v>
                </c:pt>
                <c:pt idx="697">
                  <c:v>1.5082665127565642E-5</c:v>
                </c:pt>
                <c:pt idx="698">
                  <c:v>1.4710494668456011E-5</c:v>
                </c:pt>
                <c:pt idx="699">
                  <c:v>1.4347502317963409E-5</c:v>
                </c:pt>
                <c:pt idx="700">
                  <c:v>1.3993461996923975E-5</c:v>
                </c:pt>
                <c:pt idx="701">
                  <c:v>1.3648153175810405E-5</c:v>
                </c:pt>
                <c:pt idx="702">
                  <c:v>1.3311360749209104E-5</c:v>
                </c:pt>
                <c:pt idx="703">
                  <c:v>1.298287489662572E-5</c:v>
                </c:pt>
                <c:pt idx="704">
                  <c:v>1.2662490971978061E-5</c:v>
                </c:pt>
                <c:pt idx="705">
                  <c:v>1.235000934002611E-5</c:v>
                </c:pt>
                <c:pt idx="706">
                  <c:v>1.2045235275169538E-5</c:v>
                </c:pt>
                <c:pt idx="707">
                  <c:v>1.1747978869449901E-5</c:v>
                </c:pt>
                <c:pt idx="708">
                  <c:v>1.1458054845237826E-5</c:v>
                </c:pt>
                <c:pt idx="709">
                  <c:v>1.1175282509332883E-5</c:v>
                </c:pt>
                <c:pt idx="710">
                  <c:v>1.0899485605778083E-5</c:v>
                </c:pt>
                <c:pt idx="711">
                  <c:v>1.0630492213815506E-5</c:v>
                </c:pt>
                <c:pt idx="712">
                  <c:v>1.0368134647489884E-5</c:v>
                </c:pt>
                <c:pt idx="713">
                  <c:v>1.0112249333565669E-5</c:v>
                </c:pt>
                <c:pt idx="714">
                  <c:v>9.8626767399855373E-6</c:v>
                </c:pt>
                <c:pt idx="715">
                  <c:v>9.6192612603166226E-6</c:v>
                </c:pt>
                <c:pt idx="716">
                  <c:v>9.3818510967045912E-6</c:v>
                </c:pt>
                <c:pt idx="717">
                  <c:v>9.1502982139561813E-6</c:v>
                </c:pt>
                <c:pt idx="718">
                  <c:v>8.9244582092424481E-6</c:v>
                </c:pt>
                <c:pt idx="719">
                  <c:v>8.7041902294747726E-6</c:v>
                </c:pt>
                <c:pt idx="720">
                  <c:v>8.4893569019541248E-6</c:v>
                </c:pt>
                <c:pt idx="721">
                  <c:v>8.2798242221341047E-6</c:v>
                </c:pt>
                <c:pt idx="722">
                  <c:v>8.0754614981538651E-6</c:v>
                </c:pt>
                <c:pt idx="723">
                  <c:v>7.8761412457985338E-6</c:v>
                </c:pt>
                <c:pt idx="724">
                  <c:v>7.6817391260087426E-6</c:v>
                </c:pt>
                <c:pt idx="725">
                  <c:v>7.492133865226329E-6</c:v>
                </c:pt>
                <c:pt idx="726">
                  <c:v>7.3072071700930335E-6</c:v>
                </c:pt>
                <c:pt idx="727">
                  <c:v>7.1268436602369182E-6</c:v>
                </c:pt>
                <c:pt idx="728">
                  <c:v>6.9509307986778313E-6</c:v>
                </c:pt>
                <c:pt idx="729">
                  <c:v>6.7793588265274298E-6</c:v>
                </c:pt>
                <c:pt idx="730">
                  <c:v>6.6120206907561055E-6</c:v>
                </c:pt>
                <c:pt idx="731">
                  <c:v>6.4488119556425315E-6</c:v>
                </c:pt>
                <c:pt idx="732">
                  <c:v>6.2896307807741527E-6</c:v>
                </c:pt>
                <c:pt idx="733">
                  <c:v>6.1343778258697245E-6</c:v>
                </c:pt>
                <c:pt idx="734">
                  <c:v>5.9829562058052924E-6</c:v>
                </c:pt>
                <c:pt idx="735">
                  <c:v>5.8352713942064499E-6</c:v>
                </c:pt>
                <c:pt idx="736">
                  <c:v>5.6912312441889088E-6</c:v>
                </c:pt>
                <c:pt idx="737">
                  <c:v>5.5507458368464882E-6</c:v>
                </c:pt>
                <c:pt idx="738">
                  <c:v>5.4137274808549392E-6</c:v>
                </c:pt>
                <c:pt idx="739">
                  <c:v>5.2800906585059034E-6</c:v>
                </c:pt>
                <c:pt idx="740">
                  <c:v>5.1497519484543459E-6</c:v>
                </c:pt>
                <c:pt idx="741">
                  <c:v>5.0226299817378684E-6</c:v>
                </c:pt>
                <c:pt idx="742">
                  <c:v>4.898645415300225E-6</c:v>
                </c:pt>
                <c:pt idx="743">
                  <c:v>4.7777208282063514E-6</c:v>
                </c:pt>
                <c:pt idx="744">
                  <c:v>4.6597807446599194E-6</c:v>
                </c:pt>
                <c:pt idx="745">
                  <c:v>4.5447515301049823E-6</c:v>
                </c:pt>
                <c:pt idx="746">
                  <c:v>4.4325613545760484E-6</c:v>
                </c:pt>
                <c:pt idx="747">
                  <c:v>4.3231401888898029E-6</c:v>
                </c:pt>
                <c:pt idx="748">
                  <c:v>4.2164197087498833E-6</c:v>
                </c:pt>
                <c:pt idx="749">
                  <c:v>4.1123332687913494E-6</c:v>
                </c:pt>
                <c:pt idx="750">
                  <c:v>4.0108158985259055E-6</c:v>
                </c:pt>
                <c:pt idx="751">
                  <c:v>3.9118041865810723E-6</c:v>
                </c:pt>
                <c:pt idx="752">
                  <c:v>3.8152363205843739E-6</c:v>
                </c:pt>
                <c:pt idx="753">
                  <c:v>3.7210519968653138E-6</c:v>
                </c:pt>
                <c:pt idx="754">
                  <c:v>3.6291924053530728E-6</c:v>
                </c:pt>
                <c:pt idx="755">
                  <c:v>3.5396001692864509E-6</c:v>
                </c:pt>
                <c:pt idx="756">
                  <c:v>3.4522193451945799E-6</c:v>
                </c:pt>
                <c:pt idx="757">
                  <c:v>3.3669953731402612E-6</c:v>
                </c:pt>
                <c:pt idx="758">
                  <c:v>3.28387501531733E-6</c:v>
                </c:pt>
                <c:pt idx="759">
                  <c:v>3.2028063725399033E-6</c:v>
                </c:pt>
                <c:pt idx="760">
                  <c:v>3.1237388073626306E-6</c:v>
                </c:pt>
                <c:pt idx="761">
                  <c:v>3.0466229359948602E-6</c:v>
                </c:pt>
                <c:pt idx="762">
                  <c:v>2.9714106010362452E-6</c:v>
                </c:pt>
                <c:pt idx="763">
                  <c:v>2.898054822896833E-6</c:v>
                </c:pt>
                <c:pt idx="764">
                  <c:v>2.8265097843400455E-6</c:v>
                </c:pt>
                <c:pt idx="765">
                  <c:v>2.756730804370824E-6</c:v>
                </c:pt>
                <c:pt idx="766">
                  <c:v>2.6886742851252702E-6</c:v>
                </c:pt>
                <c:pt idx="767">
                  <c:v>2.6222977346593918E-6</c:v>
                </c:pt>
                <c:pt idx="768">
                  <c:v>2.557559678175423E-6</c:v>
                </c:pt>
                <c:pt idx="769">
                  <c:v>2.4944196877832846E-6</c:v>
                </c:pt>
                <c:pt idx="770">
                  <c:v>2.4328383115015252E-6</c:v>
                </c:pt>
                <c:pt idx="771">
                  <c:v>2.3727770950672612E-6</c:v>
                </c:pt>
                <c:pt idx="772">
                  <c:v>2.3141985095238215E-6</c:v>
                </c:pt>
                <c:pt idx="773">
                  <c:v>2.2570659628057769E-6</c:v>
                </c:pt>
                <c:pt idx="774">
                  <c:v>2.2013437790652348E-6</c:v>
                </c:pt>
                <c:pt idx="775">
                  <c:v>2.1469971340867691E-6</c:v>
                </c:pt>
                <c:pt idx="776">
                  <c:v>2.0939920842206892E-6</c:v>
                </c:pt>
                <c:pt idx="777">
                  <c:v>2.0422955073462758E-6</c:v>
                </c:pt>
                <c:pt idx="778">
                  <c:v>1.9918751225726367E-6</c:v>
                </c:pt>
                <c:pt idx="779">
                  <c:v>1.9426994192699059E-6</c:v>
                </c:pt>
                <c:pt idx="780">
                  <c:v>1.8947376790492357E-6</c:v>
                </c:pt>
                <c:pt idx="781">
                  <c:v>1.847959943028704E-6</c:v>
                </c:pt>
                <c:pt idx="782">
                  <c:v>1.8023369745543947E-6</c:v>
                </c:pt>
                <c:pt idx="783">
                  <c:v>1.7578402917034899E-6</c:v>
                </c:pt>
                <c:pt idx="784">
                  <c:v>1.7144420691828802E-6</c:v>
                </c:pt>
                <c:pt idx="785">
                  <c:v>1.6721152117661219E-6</c:v>
                </c:pt>
                <c:pt idx="786">
                  <c:v>1.630833265575886E-6</c:v>
                </c:pt>
                <c:pt idx="787">
                  <c:v>1.5905704470417588E-6</c:v>
                </c:pt>
                <c:pt idx="788">
                  <c:v>1.5513015884363405E-6</c:v>
                </c:pt>
                <c:pt idx="789">
                  <c:v>1.5130021622886929E-6</c:v>
                </c:pt>
                <c:pt idx="790">
                  <c:v>1.4756482374403041E-6</c:v>
                </c:pt>
                <c:pt idx="791">
                  <c:v>1.4392164774540061E-6</c:v>
                </c:pt>
                <c:pt idx="792">
                  <c:v>1.4036841123058261E-6</c:v>
                </c:pt>
                <c:pt idx="793">
                  <c:v>1.3690289564084488E-6</c:v>
                </c:pt>
                <c:pt idx="794">
                  <c:v>1.335229335965472E-6</c:v>
                </c:pt>
                <c:pt idx="795">
                  <c:v>1.3022641463637216E-6</c:v>
                </c:pt>
                <c:pt idx="796">
                  <c:v>1.2701127792453547E-6</c:v>
                </c:pt>
                <c:pt idx="797">
                  <c:v>1.2387551615692588E-6</c:v>
                </c:pt>
                <c:pt idx="798">
                  <c:v>1.2081716804119281E-6</c:v>
                </c:pt>
                <c:pt idx="799">
                  <c:v>1.1783432434900804E-6</c:v>
                </c:pt>
              </c:numCache>
            </c:numRef>
          </c:yVal>
          <c:smooth val="1"/>
        </c:ser>
        <c:dLbls>
          <c:showLegendKey val="0"/>
          <c:showVal val="0"/>
          <c:showCatName val="0"/>
          <c:showSerName val="0"/>
          <c:showPercent val="0"/>
          <c:showBubbleSize val="0"/>
        </c:dLbls>
        <c:axId val="115455872"/>
        <c:axId val="115458048"/>
      </c:scatterChart>
      <c:valAx>
        <c:axId val="115455872"/>
        <c:scaling>
          <c:orientation val="minMax"/>
          <c:max val="200"/>
        </c:scaling>
        <c:delete val="1"/>
        <c:axPos val="b"/>
        <c:title>
          <c:tx>
            <c:rich>
              <a:bodyPr/>
              <a:lstStyle/>
              <a:p>
                <a:pPr>
                  <a:defRPr/>
                </a:pPr>
                <a:r>
                  <a:rPr lang="en-US"/>
                  <a:t>Quantity</a:t>
                </a:r>
              </a:p>
            </c:rich>
          </c:tx>
          <c:layout/>
          <c:overlay val="0"/>
        </c:title>
        <c:numFmt formatCode="General" sourceLinked="1"/>
        <c:majorTickMark val="out"/>
        <c:minorTickMark val="none"/>
        <c:tickLblPos val="nextTo"/>
        <c:crossAx val="115458048"/>
        <c:crosses val="autoZero"/>
        <c:crossBetween val="midCat"/>
      </c:valAx>
      <c:valAx>
        <c:axId val="115458048"/>
        <c:scaling>
          <c:orientation val="minMax"/>
          <c:max val="2.5000000000000012E-2"/>
        </c:scaling>
        <c:delete val="1"/>
        <c:axPos val="l"/>
        <c:majorGridlines/>
        <c:title>
          <c:tx>
            <c:rich>
              <a:bodyPr rot="-5400000" vert="horz"/>
              <a:lstStyle/>
              <a:p>
                <a:pPr>
                  <a:defRPr/>
                </a:pPr>
                <a:r>
                  <a:rPr lang="en-US"/>
                  <a:t>Production / Quantity</a:t>
                </a:r>
              </a:p>
            </c:rich>
          </c:tx>
          <c:layout/>
          <c:overlay val="0"/>
        </c:title>
        <c:numFmt formatCode="General" sourceLinked="1"/>
        <c:majorTickMark val="out"/>
        <c:minorTickMark val="none"/>
        <c:tickLblPos val="nextTo"/>
        <c:crossAx val="115455872"/>
        <c:crosses val="autoZero"/>
        <c:crossBetween val="midCat"/>
      </c:valAx>
    </c:plotArea>
    <c:legend>
      <c:legendPos val="r"/>
      <c:layout/>
      <c:overlay val="0"/>
    </c:legend>
    <c:plotVisOnly val="1"/>
    <c:dispBlanksAs val="gap"/>
    <c:showDLblsOverMax val="0"/>
  </c:chart>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US Oil Production </a:t>
            </a:r>
            <a:r>
              <a:rPr lang="en-US" dirty="0" smtClean="0"/>
              <a:t>(</a:t>
            </a:r>
            <a:r>
              <a:rPr lang="en-US" dirty="0" err="1" smtClean="0"/>
              <a:t>kbpd</a:t>
            </a:r>
            <a:r>
              <a:rPr lang="en-US" dirty="0"/>
              <a:t>)</a:t>
            </a:r>
          </a:p>
        </c:rich>
      </c:tx>
      <c:layout/>
      <c:overlay val="0"/>
    </c:title>
    <c:autoTitleDeleted val="0"/>
    <c:plotArea>
      <c:layout/>
      <c:lineChart>
        <c:grouping val="standard"/>
        <c:varyColors val="0"/>
        <c:ser>
          <c:idx val="0"/>
          <c:order val="0"/>
          <c:tx>
            <c:v>US Oil Production</c:v>
          </c:tx>
          <c:marker>
            <c:symbol val="none"/>
          </c:marker>
          <c:cat>
            <c:numRef>
              <c:f>'Data 1'!$A$4:$A$113</c:f>
              <c:numCache>
                <c:formatCode>yyyy</c:formatCode>
                <c:ptCount val="110"/>
                <c:pt idx="0">
                  <c:v>182</c:v>
                </c:pt>
                <c:pt idx="1">
                  <c:v>547</c:v>
                </c:pt>
                <c:pt idx="2">
                  <c:v>912</c:v>
                </c:pt>
                <c:pt idx="3">
                  <c:v>1277</c:v>
                </c:pt>
                <c:pt idx="4">
                  <c:v>1643</c:v>
                </c:pt>
                <c:pt idx="5">
                  <c:v>2008</c:v>
                </c:pt>
                <c:pt idx="6">
                  <c:v>2373</c:v>
                </c:pt>
                <c:pt idx="7">
                  <c:v>2738</c:v>
                </c:pt>
                <c:pt idx="8">
                  <c:v>3104</c:v>
                </c:pt>
                <c:pt idx="9">
                  <c:v>3469</c:v>
                </c:pt>
                <c:pt idx="10">
                  <c:v>3834</c:v>
                </c:pt>
                <c:pt idx="11">
                  <c:v>4199</c:v>
                </c:pt>
                <c:pt idx="12">
                  <c:v>4565</c:v>
                </c:pt>
                <c:pt idx="13">
                  <c:v>4930</c:v>
                </c:pt>
                <c:pt idx="14">
                  <c:v>5295</c:v>
                </c:pt>
                <c:pt idx="15">
                  <c:v>5660</c:v>
                </c:pt>
                <c:pt idx="16">
                  <c:v>6026</c:v>
                </c:pt>
                <c:pt idx="17">
                  <c:v>6391</c:v>
                </c:pt>
                <c:pt idx="18">
                  <c:v>6756</c:v>
                </c:pt>
                <c:pt idx="19">
                  <c:v>7121</c:v>
                </c:pt>
                <c:pt idx="20">
                  <c:v>7487</c:v>
                </c:pt>
                <c:pt idx="21">
                  <c:v>7852</c:v>
                </c:pt>
                <c:pt idx="22">
                  <c:v>8217</c:v>
                </c:pt>
                <c:pt idx="23">
                  <c:v>8582</c:v>
                </c:pt>
                <c:pt idx="24">
                  <c:v>8948</c:v>
                </c:pt>
                <c:pt idx="25">
                  <c:v>9313</c:v>
                </c:pt>
                <c:pt idx="26">
                  <c:v>9678</c:v>
                </c:pt>
                <c:pt idx="27">
                  <c:v>10043</c:v>
                </c:pt>
                <c:pt idx="28">
                  <c:v>10409</c:v>
                </c:pt>
                <c:pt idx="29">
                  <c:v>10774</c:v>
                </c:pt>
                <c:pt idx="30">
                  <c:v>11139</c:v>
                </c:pt>
                <c:pt idx="31">
                  <c:v>11504</c:v>
                </c:pt>
                <c:pt idx="32">
                  <c:v>11870</c:v>
                </c:pt>
                <c:pt idx="33">
                  <c:v>12235</c:v>
                </c:pt>
                <c:pt idx="34">
                  <c:v>12600</c:v>
                </c:pt>
                <c:pt idx="35">
                  <c:v>12965</c:v>
                </c:pt>
                <c:pt idx="36">
                  <c:v>13331</c:v>
                </c:pt>
                <c:pt idx="37">
                  <c:v>13696</c:v>
                </c:pt>
                <c:pt idx="38">
                  <c:v>14061</c:v>
                </c:pt>
                <c:pt idx="39">
                  <c:v>14426</c:v>
                </c:pt>
                <c:pt idx="40">
                  <c:v>14792</c:v>
                </c:pt>
                <c:pt idx="41">
                  <c:v>15157</c:v>
                </c:pt>
                <c:pt idx="42">
                  <c:v>15522</c:v>
                </c:pt>
                <c:pt idx="43">
                  <c:v>15887</c:v>
                </c:pt>
                <c:pt idx="44">
                  <c:v>16253</c:v>
                </c:pt>
                <c:pt idx="45">
                  <c:v>16618</c:v>
                </c:pt>
                <c:pt idx="46">
                  <c:v>16983</c:v>
                </c:pt>
                <c:pt idx="47">
                  <c:v>17348</c:v>
                </c:pt>
                <c:pt idx="48">
                  <c:v>17714</c:v>
                </c:pt>
                <c:pt idx="49">
                  <c:v>18079</c:v>
                </c:pt>
                <c:pt idx="50">
                  <c:v>18444</c:v>
                </c:pt>
                <c:pt idx="51">
                  <c:v>18809</c:v>
                </c:pt>
                <c:pt idx="52">
                  <c:v>19175</c:v>
                </c:pt>
                <c:pt idx="53">
                  <c:v>19540</c:v>
                </c:pt>
                <c:pt idx="54">
                  <c:v>19905</c:v>
                </c:pt>
                <c:pt idx="55">
                  <c:v>20270</c:v>
                </c:pt>
                <c:pt idx="56">
                  <c:v>20636</c:v>
                </c:pt>
                <c:pt idx="57">
                  <c:v>21001</c:v>
                </c:pt>
                <c:pt idx="58">
                  <c:v>21366</c:v>
                </c:pt>
                <c:pt idx="59">
                  <c:v>21731</c:v>
                </c:pt>
                <c:pt idx="60">
                  <c:v>22097</c:v>
                </c:pt>
                <c:pt idx="61">
                  <c:v>22462</c:v>
                </c:pt>
                <c:pt idx="62">
                  <c:v>22827</c:v>
                </c:pt>
                <c:pt idx="63">
                  <c:v>23192</c:v>
                </c:pt>
                <c:pt idx="64">
                  <c:v>23558</c:v>
                </c:pt>
                <c:pt idx="65">
                  <c:v>23923</c:v>
                </c:pt>
                <c:pt idx="66">
                  <c:v>24288</c:v>
                </c:pt>
                <c:pt idx="67">
                  <c:v>24653</c:v>
                </c:pt>
                <c:pt idx="68">
                  <c:v>25019</c:v>
                </c:pt>
                <c:pt idx="69">
                  <c:v>25384</c:v>
                </c:pt>
                <c:pt idx="70">
                  <c:v>25749</c:v>
                </c:pt>
                <c:pt idx="71">
                  <c:v>26114</c:v>
                </c:pt>
                <c:pt idx="72">
                  <c:v>26480</c:v>
                </c:pt>
                <c:pt idx="73">
                  <c:v>26845</c:v>
                </c:pt>
                <c:pt idx="74">
                  <c:v>27210</c:v>
                </c:pt>
                <c:pt idx="75">
                  <c:v>27575</c:v>
                </c:pt>
                <c:pt idx="76">
                  <c:v>27941</c:v>
                </c:pt>
                <c:pt idx="77">
                  <c:v>28306</c:v>
                </c:pt>
                <c:pt idx="78">
                  <c:v>28671</c:v>
                </c:pt>
                <c:pt idx="79">
                  <c:v>29036</c:v>
                </c:pt>
                <c:pt idx="80">
                  <c:v>29402</c:v>
                </c:pt>
                <c:pt idx="81">
                  <c:v>29767</c:v>
                </c:pt>
                <c:pt idx="82">
                  <c:v>30132</c:v>
                </c:pt>
                <c:pt idx="83">
                  <c:v>30497</c:v>
                </c:pt>
                <c:pt idx="84">
                  <c:v>30863</c:v>
                </c:pt>
                <c:pt idx="85">
                  <c:v>31228</c:v>
                </c:pt>
                <c:pt idx="86">
                  <c:v>31593</c:v>
                </c:pt>
                <c:pt idx="87">
                  <c:v>31958</c:v>
                </c:pt>
                <c:pt idx="88">
                  <c:v>32324</c:v>
                </c:pt>
                <c:pt idx="89">
                  <c:v>32689</c:v>
                </c:pt>
                <c:pt idx="90">
                  <c:v>33054</c:v>
                </c:pt>
                <c:pt idx="91">
                  <c:v>33419</c:v>
                </c:pt>
                <c:pt idx="92">
                  <c:v>33785</c:v>
                </c:pt>
                <c:pt idx="93">
                  <c:v>34150</c:v>
                </c:pt>
                <c:pt idx="94">
                  <c:v>34515</c:v>
                </c:pt>
                <c:pt idx="95">
                  <c:v>34880</c:v>
                </c:pt>
                <c:pt idx="96">
                  <c:v>35246</c:v>
                </c:pt>
                <c:pt idx="97">
                  <c:v>35611</c:v>
                </c:pt>
                <c:pt idx="98">
                  <c:v>35976</c:v>
                </c:pt>
                <c:pt idx="99">
                  <c:v>36341</c:v>
                </c:pt>
                <c:pt idx="100">
                  <c:v>36707</c:v>
                </c:pt>
                <c:pt idx="101">
                  <c:v>37072</c:v>
                </c:pt>
                <c:pt idx="102">
                  <c:v>37437</c:v>
                </c:pt>
                <c:pt idx="103">
                  <c:v>37802</c:v>
                </c:pt>
                <c:pt idx="104">
                  <c:v>38168</c:v>
                </c:pt>
                <c:pt idx="105">
                  <c:v>38533</c:v>
                </c:pt>
                <c:pt idx="106">
                  <c:v>38898</c:v>
                </c:pt>
                <c:pt idx="107">
                  <c:v>39263</c:v>
                </c:pt>
                <c:pt idx="108">
                  <c:v>39629</c:v>
                </c:pt>
                <c:pt idx="109">
                  <c:v>39994</c:v>
                </c:pt>
              </c:numCache>
            </c:numRef>
          </c:cat>
          <c:val>
            <c:numRef>
              <c:f>'Data 1'!$B$4:$B$113</c:f>
              <c:numCache>
                <c:formatCode>General</c:formatCode>
                <c:ptCount val="110"/>
                <c:pt idx="0">
                  <c:v>174</c:v>
                </c:pt>
                <c:pt idx="1">
                  <c:v>190</c:v>
                </c:pt>
                <c:pt idx="2">
                  <c:v>243</c:v>
                </c:pt>
                <c:pt idx="3">
                  <c:v>275</c:v>
                </c:pt>
                <c:pt idx="4">
                  <c:v>320</c:v>
                </c:pt>
                <c:pt idx="5">
                  <c:v>369</c:v>
                </c:pt>
                <c:pt idx="6">
                  <c:v>347</c:v>
                </c:pt>
                <c:pt idx="7">
                  <c:v>455</c:v>
                </c:pt>
                <c:pt idx="8">
                  <c:v>488</c:v>
                </c:pt>
                <c:pt idx="9">
                  <c:v>502</c:v>
                </c:pt>
                <c:pt idx="10">
                  <c:v>574</c:v>
                </c:pt>
                <c:pt idx="11">
                  <c:v>604</c:v>
                </c:pt>
                <c:pt idx="12">
                  <c:v>609</c:v>
                </c:pt>
                <c:pt idx="13">
                  <c:v>681</c:v>
                </c:pt>
                <c:pt idx="14">
                  <c:v>728</c:v>
                </c:pt>
                <c:pt idx="15">
                  <c:v>770</c:v>
                </c:pt>
                <c:pt idx="16">
                  <c:v>822</c:v>
                </c:pt>
                <c:pt idx="17">
                  <c:v>919</c:v>
                </c:pt>
                <c:pt idx="18">
                  <c:v>920</c:v>
                </c:pt>
                <c:pt idx="19">
                  <c:v>1037</c:v>
                </c:pt>
                <c:pt idx="20">
                  <c:v>1210</c:v>
                </c:pt>
                <c:pt idx="21">
                  <c:v>1294</c:v>
                </c:pt>
                <c:pt idx="22">
                  <c:v>1527</c:v>
                </c:pt>
                <c:pt idx="23">
                  <c:v>2007</c:v>
                </c:pt>
                <c:pt idx="24">
                  <c:v>1951</c:v>
                </c:pt>
                <c:pt idx="25">
                  <c:v>1700</c:v>
                </c:pt>
                <c:pt idx="26">
                  <c:v>2112</c:v>
                </c:pt>
                <c:pt idx="27">
                  <c:v>2469</c:v>
                </c:pt>
                <c:pt idx="28">
                  <c:v>2463</c:v>
                </c:pt>
                <c:pt idx="29">
                  <c:v>2760</c:v>
                </c:pt>
                <c:pt idx="30">
                  <c:v>2460</c:v>
                </c:pt>
                <c:pt idx="31">
                  <c:v>2332</c:v>
                </c:pt>
                <c:pt idx="32">
                  <c:v>2145</c:v>
                </c:pt>
                <c:pt idx="33">
                  <c:v>2481</c:v>
                </c:pt>
                <c:pt idx="34">
                  <c:v>2488</c:v>
                </c:pt>
                <c:pt idx="35">
                  <c:v>2723</c:v>
                </c:pt>
                <c:pt idx="36">
                  <c:v>3001</c:v>
                </c:pt>
                <c:pt idx="37">
                  <c:v>3500</c:v>
                </c:pt>
                <c:pt idx="38">
                  <c:v>3324</c:v>
                </c:pt>
                <c:pt idx="39">
                  <c:v>3464</c:v>
                </c:pt>
                <c:pt idx="40">
                  <c:v>4107</c:v>
                </c:pt>
                <c:pt idx="41">
                  <c:v>3847</c:v>
                </c:pt>
                <c:pt idx="42">
                  <c:v>3796</c:v>
                </c:pt>
                <c:pt idx="43">
                  <c:v>4125</c:v>
                </c:pt>
                <c:pt idx="44">
                  <c:v>4584</c:v>
                </c:pt>
                <c:pt idx="45">
                  <c:v>4695</c:v>
                </c:pt>
                <c:pt idx="46">
                  <c:v>4749</c:v>
                </c:pt>
                <c:pt idx="47">
                  <c:v>5088</c:v>
                </c:pt>
                <c:pt idx="48">
                  <c:v>5520</c:v>
                </c:pt>
                <c:pt idx="49">
                  <c:v>5046</c:v>
                </c:pt>
                <c:pt idx="50">
                  <c:v>5407</c:v>
                </c:pt>
                <c:pt idx="51">
                  <c:v>6158</c:v>
                </c:pt>
                <c:pt idx="52">
                  <c:v>6256</c:v>
                </c:pt>
                <c:pt idx="53">
                  <c:v>6458</c:v>
                </c:pt>
                <c:pt idx="54">
                  <c:v>6342</c:v>
                </c:pt>
                <c:pt idx="55">
                  <c:v>6807</c:v>
                </c:pt>
                <c:pt idx="56">
                  <c:v>7151</c:v>
                </c:pt>
                <c:pt idx="57">
                  <c:v>7170</c:v>
                </c:pt>
                <c:pt idx="58">
                  <c:v>6710</c:v>
                </c:pt>
                <c:pt idx="59">
                  <c:v>7054</c:v>
                </c:pt>
                <c:pt idx="60">
                  <c:v>7035</c:v>
                </c:pt>
                <c:pt idx="61">
                  <c:v>7183</c:v>
                </c:pt>
                <c:pt idx="62">
                  <c:v>7332</c:v>
                </c:pt>
                <c:pt idx="63">
                  <c:v>7542</c:v>
                </c:pt>
                <c:pt idx="64">
                  <c:v>7614</c:v>
                </c:pt>
                <c:pt idx="65">
                  <c:v>7804</c:v>
                </c:pt>
                <c:pt idx="66">
                  <c:v>8295</c:v>
                </c:pt>
                <c:pt idx="67">
                  <c:v>8810</c:v>
                </c:pt>
                <c:pt idx="68">
                  <c:v>9096</c:v>
                </c:pt>
                <c:pt idx="69">
                  <c:v>9238</c:v>
                </c:pt>
                <c:pt idx="70">
                  <c:v>9637</c:v>
                </c:pt>
                <c:pt idx="71">
                  <c:v>9463</c:v>
                </c:pt>
                <c:pt idx="72">
                  <c:v>9441</c:v>
                </c:pt>
                <c:pt idx="73">
                  <c:v>9208</c:v>
                </c:pt>
                <c:pt idx="74">
                  <c:v>8774</c:v>
                </c:pt>
                <c:pt idx="75">
                  <c:v>8375</c:v>
                </c:pt>
                <c:pt idx="76">
                  <c:v>8132</c:v>
                </c:pt>
                <c:pt idx="77">
                  <c:v>8245</c:v>
                </c:pt>
                <c:pt idx="78">
                  <c:v>8707</c:v>
                </c:pt>
                <c:pt idx="79">
                  <c:v>8552</c:v>
                </c:pt>
                <c:pt idx="80">
                  <c:v>8597</c:v>
                </c:pt>
                <c:pt idx="81">
                  <c:v>8572</c:v>
                </c:pt>
                <c:pt idx="82">
                  <c:v>8649</c:v>
                </c:pt>
                <c:pt idx="83">
                  <c:v>8688</c:v>
                </c:pt>
                <c:pt idx="84">
                  <c:v>8879</c:v>
                </c:pt>
                <c:pt idx="85">
                  <c:v>8971</c:v>
                </c:pt>
                <c:pt idx="86">
                  <c:v>8680</c:v>
                </c:pt>
                <c:pt idx="87">
                  <c:v>8349</c:v>
                </c:pt>
                <c:pt idx="88">
                  <c:v>8140</c:v>
                </c:pt>
                <c:pt idx="89">
                  <c:v>7613</c:v>
                </c:pt>
                <c:pt idx="90">
                  <c:v>7355</c:v>
                </c:pt>
                <c:pt idx="91">
                  <c:v>7417</c:v>
                </c:pt>
                <c:pt idx="92">
                  <c:v>7171</c:v>
                </c:pt>
                <c:pt idx="93">
                  <c:v>6847</c:v>
                </c:pt>
                <c:pt idx="94">
                  <c:v>6662</c:v>
                </c:pt>
                <c:pt idx="95">
                  <c:v>6560</c:v>
                </c:pt>
                <c:pt idx="96">
                  <c:v>6465</c:v>
                </c:pt>
                <c:pt idx="97">
                  <c:v>6452</c:v>
                </c:pt>
                <c:pt idx="98">
                  <c:v>6252</c:v>
                </c:pt>
                <c:pt idx="99">
                  <c:v>5881</c:v>
                </c:pt>
                <c:pt idx="100">
                  <c:v>5822</c:v>
                </c:pt>
                <c:pt idx="101">
                  <c:v>5801</c:v>
                </c:pt>
                <c:pt idx="102">
                  <c:v>5746</c:v>
                </c:pt>
                <c:pt idx="103">
                  <c:v>5681</c:v>
                </c:pt>
                <c:pt idx="104">
                  <c:v>5419</c:v>
                </c:pt>
                <c:pt idx="105">
                  <c:v>5178</c:v>
                </c:pt>
                <c:pt idx="106">
                  <c:v>5102</c:v>
                </c:pt>
                <c:pt idx="107">
                  <c:v>5064</c:v>
                </c:pt>
                <c:pt idx="108">
                  <c:v>4950</c:v>
                </c:pt>
                <c:pt idx="109">
                  <c:v>5361</c:v>
                </c:pt>
              </c:numCache>
            </c:numRef>
          </c:val>
          <c:smooth val="0"/>
        </c:ser>
        <c:dLbls>
          <c:showLegendKey val="0"/>
          <c:showVal val="0"/>
          <c:showCatName val="0"/>
          <c:showSerName val="0"/>
          <c:showPercent val="0"/>
          <c:showBubbleSize val="0"/>
        </c:dLbls>
        <c:marker val="1"/>
        <c:smooth val="0"/>
        <c:axId val="114778112"/>
        <c:axId val="114779648"/>
      </c:lineChart>
      <c:dateAx>
        <c:axId val="114778112"/>
        <c:scaling>
          <c:orientation val="minMax"/>
        </c:scaling>
        <c:delete val="0"/>
        <c:axPos val="b"/>
        <c:numFmt formatCode="yyyy" sourceLinked="0"/>
        <c:majorTickMark val="out"/>
        <c:minorTickMark val="none"/>
        <c:tickLblPos val="nextTo"/>
        <c:crossAx val="114779648"/>
        <c:crosses val="autoZero"/>
        <c:auto val="1"/>
        <c:lblOffset val="100"/>
        <c:baseTimeUnit val="years"/>
      </c:dateAx>
      <c:valAx>
        <c:axId val="114779648"/>
        <c:scaling>
          <c:orientation val="minMax"/>
        </c:scaling>
        <c:delete val="0"/>
        <c:axPos val="l"/>
        <c:majorGridlines/>
        <c:numFmt formatCode="General" sourceLinked="1"/>
        <c:majorTickMark val="out"/>
        <c:minorTickMark val="none"/>
        <c:tickLblPos val="nextTo"/>
        <c:crossAx val="114778112"/>
        <c:crosses val="autoZero"/>
        <c:crossBetween val="between"/>
      </c:valAx>
    </c:plotArea>
    <c:plotVisOnly val="1"/>
    <c:dispBlanksAs val="gap"/>
    <c:showDLblsOverMax val="0"/>
  </c:chart>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 Percentage Production v. Quantity</a:t>
            </a:r>
          </a:p>
        </c:rich>
      </c:tx>
      <c:layout/>
      <c:overlay val="0"/>
    </c:title>
    <c:autoTitleDeleted val="0"/>
    <c:plotArea>
      <c:layout/>
      <c:scatterChart>
        <c:scatterStyle val="lineMarker"/>
        <c:varyColors val="0"/>
        <c:ser>
          <c:idx val="0"/>
          <c:order val="0"/>
          <c:tx>
            <c:v>dQ/dt / Q</c:v>
          </c:tx>
          <c:spPr>
            <a:ln w="28575">
              <a:noFill/>
            </a:ln>
          </c:spPr>
          <c:xVal>
            <c:numRef>
              <c:f>'Data 1'!$H$21:$H$114</c:f>
              <c:numCache>
                <c:formatCode>General</c:formatCode>
                <c:ptCount val="94"/>
                <c:pt idx="0">
                  <c:v>2.9751149999999997</c:v>
                </c:pt>
                <c:pt idx="1">
                  <c:v>3.3105499999999548</c:v>
                </c:pt>
                <c:pt idx="2">
                  <c:v>3.64635</c:v>
                </c:pt>
                <c:pt idx="3">
                  <c:v>4.0248549999998922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15.485490000000162</c:v>
                </c:pt>
                <c:pt idx="19">
                  <c:v>16.479384999999986</c:v>
                </c:pt>
                <c:pt idx="20">
                  <c:v>17.574750000000005</c:v>
                </c:pt>
                <c:pt idx="21">
                  <c:v>18.852250000000005</c:v>
                </c:pt>
                <c:pt idx="22">
                  <c:v>20.065509999999605</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54.229510000000751</c:v>
                </c:pt>
                <c:pt idx="41">
                  <c:v>56.846560000000004</c:v>
                </c:pt>
                <c:pt idx="42">
                  <c:v>59.295710000000945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126.50462000000104</c:v>
                </c:pt>
                <c:pt idx="65">
                  <c:v>129.63339999999999</c:v>
                </c:pt>
                <c:pt idx="66">
                  <c:v>132.79028499999998</c:v>
                </c:pt>
                <c:pt idx="67">
                  <c:v>135.96140500000001</c:v>
                </c:pt>
                <c:pt idx="68">
                  <c:v>139.20224000000007</c:v>
                </c:pt>
                <c:pt idx="69">
                  <c:v>142.47665499999729</c:v>
                </c:pt>
                <c:pt idx="70">
                  <c:v>145.64485499999617</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198.67497499999703</c:v>
                </c:pt>
              </c:numCache>
            </c:numRef>
          </c:xVal>
          <c:yVal>
            <c:numRef>
              <c:f>'Data 1'!$G$21:$G$114</c:f>
              <c:numCache>
                <c:formatCode>General</c:formatCode>
                <c:ptCount val="94"/>
                <c:pt idx="0">
                  <c:v>0.10084652189915348</c:v>
                </c:pt>
                <c:pt idx="1">
                  <c:v>0.10132304299889749</c:v>
                </c:pt>
                <c:pt idx="2">
                  <c:v>9.2092092092094222E-2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9.7600505988854641E-2</c:v>
                </c:pt>
                <c:pt idx="12">
                  <c:v>8.8724783861671708E-2</c:v>
                </c:pt>
                <c:pt idx="13">
                  <c:v>9.0432503276539997E-2</c:v>
                </c:pt>
                <c:pt idx="14">
                  <c:v>7.4590661006672179E-2</c:v>
                </c:pt>
                <c:pt idx="15">
                  <c:v>6.6039873130946988E-2</c:v>
                </c:pt>
                <c:pt idx="16">
                  <c:v>5.7265664628774332E-2</c:v>
                </c:pt>
                <c:pt idx="17">
                  <c:v>6.2121287996394423E-2</c:v>
                </c:pt>
                <c:pt idx="18">
                  <c:v>5.8643284778202048E-2</c:v>
                </c:pt>
                <c:pt idx="19">
                  <c:v>6.0311413320340429E-2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5.578631416184212E-2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4.1303999901511769E-2</c:v>
                </c:pt>
                <c:pt idx="43">
                  <c:v>4.1614555065247659E-2</c:v>
                </c:pt>
                <c:pt idx="44">
                  <c:v>3.9848648771121292E-2</c:v>
                </c:pt>
                <c:pt idx="45">
                  <c:v>3.9096262913251252E-2</c:v>
                </c:pt>
                <c:pt idx="46">
                  <c:v>3.8375781176396694E-2</c:v>
                </c:pt>
                <c:pt idx="47">
                  <c:v>3.7975830815710786E-2</c:v>
                </c:pt>
                <c:pt idx="48">
                  <c:v>3.6922808344729281E-2</c:v>
                </c:pt>
                <c:pt idx="49">
                  <c:v>3.6464222635479292E-2</c:v>
                </c:pt>
                <c:pt idx="50">
                  <c:v>3.731225794263044E-2</c:v>
                </c:pt>
                <c:pt idx="51">
                  <c:v>3.8118231417903041E-2</c:v>
                </c:pt>
                <c:pt idx="52">
                  <c:v>3.7865447778902418E-2</c:v>
                </c:pt>
                <c:pt idx="53">
                  <c:v>3.7032434447620242E-2</c:v>
                </c:pt>
                <c:pt idx="54">
                  <c:v>3.7194994866727914E-2</c:v>
                </c:pt>
                <c:pt idx="55">
                  <c:v>3.523646749107269E-2</c:v>
                </c:pt>
                <c:pt idx="56">
                  <c:v>3.3960675976086159E-2</c:v>
                </c:pt>
                <c:pt idx="57">
                  <c:v>3.2060611547112546E-2</c:v>
                </c:pt>
                <c:pt idx="58">
                  <c:v>2.9643894857760682E-2</c:v>
                </c:pt>
                <c:pt idx="59">
                  <c:v>2.7517208522942455E-2</c:v>
                </c:pt>
                <c:pt idx="60">
                  <c:v>2.6023482576875694E-2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1.9590100020216116E-2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1.1737595587212669E-2</c:v>
                </c:pt>
                <c:pt idx="85">
                  <c:v>1.1560060101950143E-2</c:v>
                </c:pt>
                <c:pt idx="86">
                  <c:v>1.1320829064544371E-2</c:v>
                </c:pt>
                <c:pt idx="87">
                  <c:v>1.1068874076700983E-2</c:v>
                </c:pt>
                <c:pt idx="88">
                  <c:v>1.0448077738788634E-2</c:v>
                </c:pt>
                <c:pt idx="89">
                  <c:v>9.8847353571144582E-3</c:v>
                </c:pt>
                <c:pt idx="90">
                  <c:v>9.6457065073544748E-3</c:v>
                </c:pt>
                <c:pt idx="91">
                  <c:v>9.4830750331458546E-3</c:v>
                </c:pt>
                <c:pt idx="92">
                  <c:v>9.1844573006230768E-3</c:v>
                </c:pt>
                <c:pt idx="93">
                  <c:v>9.8490763620330147E-3</c:v>
                </c:pt>
              </c:numCache>
            </c:numRef>
          </c:yVal>
          <c:smooth val="0"/>
        </c:ser>
        <c:ser>
          <c:idx val="1"/>
          <c:order val="1"/>
          <c:spPr>
            <a:ln w="28575">
              <a:noFill/>
            </a:ln>
          </c:spPr>
          <c:marker>
            <c:symbol val="none"/>
          </c:marker>
          <c:trendline>
            <c:trendlineType val="linear"/>
            <c:dispRSqr val="0"/>
            <c:dispEq val="0"/>
          </c:trendline>
          <c:xVal>
            <c:numRef>
              <c:f>'Data 1'!$S$6:$S$7</c:f>
              <c:numCache>
                <c:formatCode>General</c:formatCode>
                <c:ptCount val="2"/>
                <c:pt idx="0">
                  <c:v>0</c:v>
                </c:pt>
                <c:pt idx="1">
                  <c:v>217.01036165260024</c:v>
                </c:pt>
              </c:numCache>
            </c:numRef>
          </c:xVal>
          <c:yVal>
            <c:numRef>
              <c:f>'Data 1'!$R$6:$R$7</c:f>
              <c:numCache>
                <c:formatCode>General</c:formatCode>
                <c:ptCount val="2"/>
                <c:pt idx="0">
                  <c:v>6.4080734008107654E-2</c:v>
                </c:pt>
                <c:pt idx="1">
                  <c:v>0</c:v>
                </c:pt>
              </c:numCache>
            </c:numRef>
          </c:yVal>
          <c:smooth val="0"/>
        </c:ser>
        <c:dLbls>
          <c:showLegendKey val="0"/>
          <c:showVal val="0"/>
          <c:showCatName val="0"/>
          <c:showSerName val="0"/>
          <c:showPercent val="0"/>
          <c:showBubbleSize val="0"/>
        </c:dLbls>
        <c:axId val="114907008"/>
        <c:axId val="114925568"/>
      </c:scatterChart>
      <c:valAx>
        <c:axId val="114907008"/>
        <c:scaling>
          <c:orientation val="minMax"/>
          <c:max val="230"/>
          <c:min val="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14925568"/>
        <c:crosses val="autoZero"/>
        <c:crossBetween val="midCat"/>
      </c:valAx>
      <c:valAx>
        <c:axId val="114925568"/>
        <c:scaling>
          <c:orientation val="minMax"/>
          <c:min val="0"/>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4907008"/>
        <c:crosses val="autoZero"/>
        <c:crossBetween val="midCat"/>
      </c:valAx>
    </c:plotArea>
    <c:plotVisOnly val="1"/>
    <c:dispBlanksAs val="gap"/>
    <c:showDLblsOverMax val="0"/>
  </c:chart>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World Oil </a:t>
            </a:r>
            <a:r>
              <a:rPr lang="en-US" dirty="0" smtClean="0"/>
              <a:t>Production (</a:t>
            </a:r>
            <a:r>
              <a:rPr lang="en-US" dirty="0" err="1" smtClean="0"/>
              <a:t>kbpd</a:t>
            </a:r>
            <a:r>
              <a:rPr lang="en-US" dirty="0" smtClean="0"/>
              <a:t>)</a:t>
            </a:r>
            <a:endParaRPr lang="en-US" dirty="0"/>
          </a:p>
        </c:rich>
      </c:tx>
      <c:layout/>
      <c:overlay val="0"/>
    </c:title>
    <c:autoTitleDeleted val="0"/>
    <c:plotArea>
      <c:layout/>
      <c:lineChart>
        <c:grouping val="standard"/>
        <c:varyColors val="0"/>
        <c:ser>
          <c:idx val="0"/>
          <c:order val="0"/>
          <c:tx>
            <c:v>World Oil Production</c:v>
          </c:tx>
          <c:marker>
            <c:symbol val="none"/>
          </c:marker>
          <c:cat>
            <c:numRef>
              <c:f>'stb1105'!$A$10:$A$59</c:f>
              <c:numCache>
                <c:formatCode>General</c:formatCode>
                <c:ptCount val="50"/>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numCache>
            </c:numRef>
          </c:cat>
          <c:val>
            <c:numRef>
              <c:f>'stb1105'!$AG$10:$AG$59</c:f>
              <c:numCache>
                <c:formatCode>General</c:formatCode>
                <c:ptCount val="50"/>
                <c:pt idx="0">
                  <c:v>20990</c:v>
                </c:pt>
                <c:pt idx="1">
                  <c:v>22450</c:v>
                </c:pt>
                <c:pt idx="2">
                  <c:v>24350</c:v>
                </c:pt>
                <c:pt idx="3">
                  <c:v>26130</c:v>
                </c:pt>
                <c:pt idx="4">
                  <c:v>28180</c:v>
                </c:pt>
                <c:pt idx="5">
                  <c:v>30330</c:v>
                </c:pt>
                <c:pt idx="6">
                  <c:v>32960</c:v>
                </c:pt>
                <c:pt idx="7">
                  <c:v>35390</c:v>
                </c:pt>
                <c:pt idx="8">
                  <c:v>38630</c:v>
                </c:pt>
                <c:pt idx="9">
                  <c:v>41700</c:v>
                </c:pt>
                <c:pt idx="10">
                  <c:v>45890</c:v>
                </c:pt>
                <c:pt idx="11">
                  <c:v>48520</c:v>
                </c:pt>
                <c:pt idx="12">
                  <c:v>51140</c:v>
                </c:pt>
                <c:pt idx="13">
                  <c:v>58466</c:v>
                </c:pt>
                <c:pt idx="14">
                  <c:v>58510</c:v>
                </c:pt>
                <c:pt idx="15">
                  <c:v>55621</c:v>
                </c:pt>
                <c:pt idx="16">
                  <c:v>60207</c:v>
                </c:pt>
                <c:pt idx="17">
                  <c:v>62694</c:v>
                </c:pt>
                <c:pt idx="18">
                  <c:v>63240</c:v>
                </c:pt>
                <c:pt idx="19">
                  <c:v>65957</c:v>
                </c:pt>
                <c:pt idx="20">
                  <c:v>63963.116450000001</c:v>
                </c:pt>
                <c:pt idx="21">
                  <c:v>60574.738729999997</c:v>
                </c:pt>
                <c:pt idx="22">
                  <c:v>58056.54062</c:v>
                </c:pt>
                <c:pt idx="23">
                  <c:v>57867.290039999993</c:v>
                </c:pt>
                <c:pt idx="24">
                  <c:v>59553.755230000002</c:v>
                </c:pt>
                <c:pt idx="25">
                  <c:v>59128.142270000011</c:v>
                </c:pt>
                <c:pt idx="26">
                  <c:v>61353.931419999994</c:v>
                </c:pt>
                <c:pt idx="27">
                  <c:v>62013.870540000011</c:v>
                </c:pt>
                <c:pt idx="28">
                  <c:v>64332.573739999993</c:v>
                </c:pt>
                <c:pt idx="29">
                  <c:v>65448.594850000001</c:v>
                </c:pt>
                <c:pt idx="30">
                  <c:v>66339.865590000001</c:v>
                </c:pt>
                <c:pt idx="31">
                  <c:v>66307.333879999918</c:v>
                </c:pt>
                <c:pt idx="32">
                  <c:v>66374.952859999918</c:v>
                </c:pt>
                <c:pt idx="33">
                  <c:v>66734.132299999968</c:v>
                </c:pt>
                <c:pt idx="34">
                  <c:v>68590.092959999878</c:v>
                </c:pt>
                <c:pt idx="35">
                  <c:v>70273.868709999995</c:v>
                </c:pt>
                <c:pt idx="36">
                  <c:v>71918.746659999379</c:v>
                </c:pt>
                <c:pt idx="37">
                  <c:v>74159.593889999378</c:v>
                </c:pt>
                <c:pt idx="38">
                  <c:v>75656.071280000004</c:v>
                </c:pt>
                <c:pt idx="39">
                  <c:v>74852.791629999992</c:v>
                </c:pt>
                <c:pt idx="40">
                  <c:v>77768.215729999996</c:v>
                </c:pt>
                <c:pt idx="41">
                  <c:v>77685.532329999973</c:v>
                </c:pt>
                <c:pt idx="42">
                  <c:v>76993.69124</c:v>
                </c:pt>
                <c:pt idx="43">
                  <c:v>79598.088640000002</c:v>
                </c:pt>
                <c:pt idx="44">
                  <c:v>83104.756959999999</c:v>
                </c:pt>
                <c:pt idx="45">
                  <c:v>84595.135590000005</c:v>
                </c:pt>
                <c:pt idx="46">
                  <c:v>84660.61692</c:v>
                </c:pt>
                <c:pt idx="47">
                  <c:v>84543.110929999995</c:v>
                </c:pt>
                <c:pt idx="48">
                  <c:v>85507.359840000005</c:v>
                </c:pt>
                <c:pt idx="49">
                  <c:v>84403.854190000027</c:v>
                </c:pt>
              </c:numCache>
            </c:numRef>
          </c:val>
          <c:smooth val="0"/>
        </c:ser>
        <c:dLbls>
          <c:showLegendKey val="0"/>
          <c:showVal val="0"/>
          <c:showCatName val="0"/>
          <c:showSerName val="0"/>
          <c:showPercent val="0"/>
          <c:showBubbleSize val="0"/>
        </c:dLbls>
        <c:marker val="1"/>
        <c:smooth val="0"/>
        <c:axId val="115271168"/>
        <c:axId val="115272704"/>
      </c:lineChart>
      <c:catAx>
        <c:axId val="115271168"/>
        <c:scaling>
          <c:orientation val="minMax"/>
        </c:scaling>
        <c:delete val="0"/>
        <c:axPos val="b"/>
        <c:numFmt formatCode="General" sourceLinked="1"/>
        <c:majorTickMark val="out"/>
        <c:minorTickMark val="none"/>
        <c:tickLblPos val="nextTo"/>
        <c:crossAx val="115272704"/>
        <c:crosses val="autoZero"/>
        <c:auto val="1"/>
        <c:lblAlgn val="ctr"/>
        <c:lblOffset val="100"/>
        <c:noMultiLvlLbl val="0"/>
      </c:catAx>
      <c:valAx>
        <c:axId val="115272704"/>
        <c:scaling>
          <c:orientation val="minMax"/>
        </c:scaling>
        <c:delete val="0"/>
        <c:axPos val="l"/>
        <c:majorGridlines/>
        <c:title>
          <c:tx>
            <c:rich>
              <a:bodyPr rot="-5400000" vert="horz"/>
              <a:lstStyle/>
              <a:p>
                <a:pPr>
                  <a:defRPr/>
                </a:pPr>
                <a:r>
                  <a:rPr lang="en-US"/>
                  <a:t>Oil Production (kbpd)</a:t>
                </a:r>
              </a:p>
            </c:rich>
          </c:tx>
          <c:layout/>
          <c:overlay val="0"/>
        </c:title>
        <c:numFmt formatCode="General" sourceLinked="1"/>
        <c:majorTickMark val="out"/>
        <c:minorTickMark val="none"/>
        <c:tickLblPos val="nextTo"/>
        <c:crossAx val="115271168"/>
        <c:crosses val="autoZero"/>
        <c:crossBetween val="between"/>
      </c:valAx>
    </c:plotArea>
    <c:plotVisOnly val="1"/>
    <c:dispBlanksAs val="gap"/>
    <c:showDLblsOverMax val="0"/>
  </c:chart>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World Percentage Production v. Quantity</a:t>
            </a:r>
          </a:p>
        </c:rich>
      </c:tx>
      <c:layout/>
      <c:overlay val="0"/>
    </c:title>
    <c:autoTitleDeleted val="0"/>
    <c:plotArea>
      <c:layout/>
      <c:scatterChart>
        <c:scatterStyle val="lineMarker"/>
        <c:varyColors val="0"/>
        <c:ser>
          <c:idx val="0"/>
          <c:order val="0"/>
          <c:tx>
            <c:v>World Percentage Production v. Quantity</c:v>
          </c:tx>
          <c:spPr>
            <a:ln w="28575">
              <a:noFill/>
            </a:ln>
          </c:spPr>
          <c:xVal>
            <c:numRef>
              <c:f>'stb1105'!$AJ$21:$AJ$59</c:f>
              <c:numCache>
                <c:formatCode>General</c:formatCode>
                <c:ptCount val="39"/>
                <c:pt idx="0">
                  <c:v>144.3648</c:v>
                </c:pt>
                <c:pt idx="1">
                  <c:v>163.0309</c:v>
                </c:pt>
                <c:pt idx="2">
                  <c:v>184.37099000000001</c:v>
                </c:pt>
                <c:pt idx="3">
                  <c:v>205.72714000000047</c:v>
                </c:pt>
                <c:pt idx="4">
                  <c:v>226.02880500000003</c:v>
                </c:pt>
                <c:pt idx="5">
                  <c:v>248.00436000000002</c:v>
                </c:pt>
                <c:pt idx="6">
                  <c:v>270.88767000000001</c:v>
                </c:pt>
                <c:pt idx="7">
                  <c:v>293.97027000000003</c:v>
                </c:pt>
                <c:pt idx="8">
                  <c:v>318.04457500000001</c:v>
                </c:pt>
                <c:pt idx="9">
                  <c:v>341.39111250424463</c:v>
                </c:pt>
                <c:pt idx="10">
                  <c:v>363.50089214070078</c:v>
                </c:pt>
                <c:pt idx="11">
                  <c:v>384.69152946699313</c:v>
                </c:pt>
                <c:pt idx="12">
                  <c:v>405.81309033160005</c:v>
                </c:pt>
                <c:pt idx="13">
                  <c:v>427.55021099055006</c:v>
                </c:pt>
                <c:pt idx="14">
                  <c:v>449.13198291910004</c:v>
                </c:pt>
                <c:pt idx="15">
                  <c:v>471.52616788739869</c:v>
                </c:pt>
                <c:pt idx="16">
                  <c:v>494.16123063450038</c:v>
                </c:pt>
                <c:pt idx="17">
                  <c:v>517.64262004959949</c:v>
                </c:pt>
                <c:pt idx="18">
                  <c:v>541.53135716985003</c:v>
                </c:pt>
                <c:pt idx="19">
                  <c:v>565.74540811020006</c:v>
                </c:pt>
                <c:pt idx="20">
                  <c:v>589.94758497640009</c:v>
                </c:pt>
                <c:pt idx="21">
                  <c:v>614.17444277031257</c:v>
                </c:pt>
                <c:pt idx="22">
                  <c:v>638.53240105980001</c:v>
                </c:pt>
                <c:pt idx="23">
                  <c:v>663.56778499019993</c:v>
                </c:pt>
                <c:pt idx="24">
                  <c:v>689.21774706935355</c:v>
                </c:pt>
                <c:pt idx="25">
                  <c:v>715.46808960024998</c:v>
                </c:pt>
                <c:pt idx="26">
                  <c:v>742.53634137010351</c:v>
                </c:pt>
                <c:pt idx="27">
                  <c:v>770.15080738730001</c:v>
                </c:pt>
                <c:pt idx="28">
                  <c:v>797.47207633225003</c:v>
                </c:pt>
                <c:pt idx="29">
                  <c:v>825.8574750736999</c:v>
                </c:pt>
                <c:pt idx="30">
                  <c:v>854.21269437415003</c:v>
                </c:pt>
                <c:pt idx="31">
                  <c:v>882.31539167675055</c:v>
                </c:pt>
                <c:pt idx="32">
                  <c:v>911.36869403034996</c:v>
                </c:pt>
                <c:pt idx="33">
                  <c:v>941.70193032075053</c:v>
                </c:pt>
                <c:pt idx="34">
                  <c:v>972.57915481110001</c:v>
                </c:pt>
                <c:pt idx="35">
                  <c:v>1003.4802799869</c:v>
                </c:pt>
                <c:pt idx="36">
                  <c:v>1034.33851547635</c:v>
                </c:pt>
                <c:pt idx="37">
                  <c:v>1065.5487018179499</c:v>
                </c:pt>
                <c:pt idx="38">
                  <c:v>1096.3561085972997</c:v>
                </c:pt>
              </c:numCache>
            </c:numRef>
          </c:xVal>
          <c:yVal>
            <c:numRef>
              <c:f>'stb1105'!$AK$21:$AK$59</c:f>
              <c:numCache>
                <c:formatCode>General</c:formatCode>
                <c:ptCount val="39"/>
                <c:pt idx="0">
                  <c:v>0.12267394822006476</c:v>
                </c:pt>
                <c:pt idx="1">
                  <c:v>0.11449424618277892</c:v>
                </c:pt>
                <c:pt idx="2">
                  <c:v>0.11574537838084002</c:v>
                </c:pt>
                <c:pt idx="3">
                  <c:v>0.10380813148911709</c:v>
                </c:pt>
                <c:pt idx="4">
                  <c:v>8.9818928167144221E-2</c:v>
                </c:pt>
                <c:pt idx="5">
                  <c:v>8.8609551057893268E-2</c:v>
                </c:pt>
                <c:pt idx="6">
                  <c:v>8.4475273459290345E-2</c:v>
                </c:pt>
                <c:pt idx="7">
                  <c:v>7.852018505136589E-2</c:v>
                </c:pt>
                <c:pt idx="8">
                  <c:v>7.5694751278181704E-2</c:v>
                </c:pt>
                <c:pt idx="9">
                  <c:v>6.8386482978404023E-2</c:v>
                </c:pt>
                <c:pt idx="10">
                  <c:v>6.0824553981815223E-2</c:v>
                </c:pt>
                <c:pt idx="11">
                  <c:v>5.5084751555772929E-2</c:v>
                </c:pt>
                <c:pt idx="12">
                  <c:v>5.2047509969037821E-2</c:v>
                </c:pt>
                <c:pt idx="13">
                  <c:v>5.0841094449677313E-2</c:v>
                </c:pt>
                <c:pt idx="14">
                  <c:v>4.8052182319061026E-2</c:v>
                </c:pt>
                <c:pt idx="15">
                  <c:v>4.7492984469204934E-2</c:v>
                </c:pt>
                <c:pt idx="16">
                  <c:v>4.5805015334846814E-2</c:v>
                </c:pt>
                <c:pt idx="17">
                  <c:v>4.536216398265281E-2</c:v>
                </c:pt>
                <c:pt idx="18">
                  <c:v>4.4113303512279073E-2</c:v>
                </c:pt>
                <c:pt idx="19">
                  <c:v>4.2800260670667965E-2</c:v>
                </c:pt>
                <c:pt idx="20">
                  <c:v>4.1024283313522127E-2</c:v>
                </c:pt>
                <c:pt idx="21">
                  <c:v>3.9446216102093402E-2</c:v>
                </c:pt>
                <c:pt idx="22">
                  <c:v>3.8146785110782198E-2</c:v>
                </c:pt>
                <c:pt idx="23">
                  <c:v>3.7728449898708868E-2</c:v>
                </c:pt>
                <c:pt idx="24">
                  <c:v>3.7216049917776016E-2</c:v>
                </c:pt>
                <c:pt idx="25">
                  <c:v>3.6689746073185675E-2</c:v>
                </c:pt>
                <c:pt idx="26">
                  <c:v>3.6453773723592812E-2</c:v>
                </c:pt>
                <c:pt idx="27">
                  <c:v>3.5855920363027052E-2</c:v>
                </c:pt>
                <c:pt idx="28">
                  <c:v>3.4259844019375596E-2</c:v>
                </c:pt>
                <c:pt idx="29">
                  <c:v>3.4370820145348771E-2</c:v>
                </c:pt>
                <c:pt idx="30">
                  <c:v>3.3194565577399686E-2</c:v>
                </c:pt>
                <c:pt idx="31">
                  <c:v>3.1851079067309815E-2</c:v>
                </c:pt>
                <c:pt idx="32">
                  <c:v>3.1878758337767175E-2</c:v>
                </c:pt>
                <c:pt idx="33">
                  <c:v>3.2211080081431205E-2</c:v>
                </c:pt>
                <c:pt idx="34">
                  <c:v>3.1747775322562052E-2</c:v>
                </c:pt>
                <c:pt idx="35">
                  <c:v>3.0793953595384459E-2</c:v>
                </c:pt>
                <c:pt idx="36">
                  <c:v>2.9833787515143893E-2</c:v>
                </c:pt>
                <c:pt idx="37">
                  <c:v>2.9290248571794464E-2</c:v>
                </c:pt>
                <c:pt idx="38">
                  <c:v>2.8099817694057252E-2</c:v>
                </c:pt>
              </c:numCache>
            </c:numRef>
          </c:yVal>
          <c:smooth val="0"/>
        </c:ser>
        <c:ser>
          <c:idx val="1"/>
          <c:order val="1"/>
          <c:spPr>
            <a:ln w="28575">
              <a:noFill/>
            </a:ln>
          </c:spPr>
          <c:marker>
            <c:symbol val="none"/>
          </c:marker>
          <c:trendline>
            <c:trendlineType val="linear"/>
            <c:dispRSqr val="0"/>
            <c:dispEq val="0"/>
          </c:trendline>
          <c:xVal>
            <c:numRef>
              <c:f>'stb1105'!$AS$33:$AS$34</c:f>
              <c:numCache>
                <c:formatCode>General</c:formatCode>
                <c:ptCount val="2"/>
                <c:pt idx="0">
                  <c:v>0</c:v>
                </c:pt>
                <c:pt idx="1">
                  <c:v>1200</c:v>
                </c:pt>
              </c:numCache>
            </c:numRef>
          </c:xVal>
          <c:yVal>
            <c:numRef>
              <c:f>'stb1105'!$AR$33:$AR$34</c:f>
              <c:numCache>
                <c:formatCode>General</c:formatCode>
                <c:ptCount val="2"/>
                <c:pt idx="0">
                  <c:v>6.1118622043027315E-2</c:v>
                </c:pt>
                <c:pt idx="1">
                  <c:v>2.3098242118356992E-2</c:v>
                </c:pt>
              </c:numCache>
            </c:numRef>
          </c:yVal>
          <c:smooth val="0"/>
        </c:ser>
        <c:dLbls>
          <c:showLegendKey val="0"/>
          <c:showVal val="0"/>
          <c:showCatName val="0"/>
          <c:showSerName val="0"/>
          <c:showPercent val="0"/>
          <c:showBubbleSize val="0"/>
        </c:dLbls>
        <c:axId val="116026368"/>
        <c:axId val="116065408"/>
      </c:scatterChart>
      <c:valAx>
        <c:axId val="116026368"/>
        <c:scaling>
          <c:orientation val="minMax"/>
          <c:max val="120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crossAx val="116065408"/>
        <c:crosses val="autoZero"/>
        <c:crossBetween val="midCat"/>
      </c:valAx>
      <c:valAx>
        <c:axId val="116065408"/>
        <c:scaling>
          <c:orientation val="minMax"/>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6026368"/>
        <c:crosses val="autoZero"/>
        <c:crossBetween val="midCat"/>
      </c:valAx>
    </c:plotArea>
    <c:plotVisOnly val="1"/>
    <c:dispBlanksAs val="gap"/>
    <c:showDLblsOverMax val="0"/>
  </c:chart>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dirty="0"/>
              <a:t>Gaussian Distribution (</a:t>
            </a:r>
            <a:r>
              <a:rPr lang="en-US" sz="1200" dirty="0" err="1"/>
              <a:t>dQ</a:t>
            </a:r>
            <a:r>
              <a:rPr lang="en-US" sz="1200" dirty="0"/>
              <a:t>)</a:t>
            </a:r>
          </a:p>
        </c:rich>
      </c:tx>
      <c:layout/>
      <c:overlay val="0"/>
    </c:title>
    <c:autoTitleDeleted val="0"/>
    <c:plotArea>
      <c:layout/>
      <c:scatterChart>
        <c:scatterStyle val="lineMarker"/>
        <c:varyColors val="0"/>
        <c:ser>
          <c:idx val="0"/>
          <c:order val="0"/>
          <c:spPr>
            <a:ln w="28575"/>
          </c:spPr>
          <c:marker>
            <c:symbol val="none"/>
          </c:marker>
          <c:xVal>
            <c:numRef>
              <c:f>gaussian!$A$2:$A$622</c:f>
              <c:numCache>
                <c:formatCode>General</c:formatCode>
                <c:ptCount val="621"/>
                <c:pt idx="0">
                  <c:v>-3.1</c:v>
                </c:pt>
                <c:pt idx="1">
                  <c:v>-3.09</c:v>
                </c:pt>
                <c:pt idx="2">
                  <c:v>-3.08</c:v>
                </c:pt>
                <c:pt idx="3">
                  <c:v>-3.07</c:v>
                </c:pt>
                <c:pt idx="4">
                  <c:v>-3.06</c:v>
                </c:pt>
                <c:pt idx="5">
                  <c:v>-3.05</c:v>
                </c:pt>
                <c:pt idx="6">
                  <c:v>-3.04</c:v>
                </c:pt>
                <c:pt idx="7">
                  <c:v>-3.03</c:v>
                </c:pt>
                <c:pt idx="8">
                  <c:v>-3.02</c:v>
                </c:pt>
                <c:pt idx="9">
                  <c:v>-3.01</c:v>
                </c:pt>
                <c:pt idx="10">
                  <c:v>-3</c:v>
                </c:pt>
                <c:pt idx="11">
                  <c:v>-2.9899999999999998</c:v>
                </c:pt>
                <c:pt idx="12">
                  <c:v>-2.98</c:v>
                </c:pt>
                <c:pt idx="13">
                  <c:v>-2.9699999999999998</c:v>
                </c:pt>
                <c:pt idx="14">
                  <c:v>-2.96</c:v>
                </c:pt>
                <c:pt idx="15">
                  <c:v>-2.9499999999999997</c:v>
                </c:pt>
                <c:pt idx="16">
                  <c:v>-2.94</c:v>
                </c:pt>
                <c:pt idx="17">
                  <c:v>-2.9299999999999997</c:v>
                </c:pt>
                <c:pt idx="18">
                  <c:v>-2.92</c:v>
                </c:pt>
                <c:pt idx="19">
                  <c:v>-2.9099999999999997</c:v>
                </c:pt>
                <c:pt idx="20">
                  <c:v>-2.9</c:v>
                </c:pt>
                <c:pt idx="21">
                  <c:v>-2.8899999999999997</c:v>
                </c:pt>
                <c:pt idx="22">
                  <c:v>-2.88</c:v>
                </c:pt>
                <c:pt idx="23">
                  <c:v>-2.8700000000000077</c:v>
                </c:pt>
                <c:pt idx="24">
                  <c:v>-2.8600000000000101</c:v>
                </c:pt>
                <c:pt idx="25">
                  <c:v>-2.8500000000000068</c:v>
                </c:pt>
                <c:pt idx="26">
                  <c:v>-2.8400000000000101</c:v>
                </c:pt>
                <c:pt idx="27">
                  <c:v>-2.8300000000000067</c:v>
                </c:pt>
                <c:pt idx="28">
                  <c:v>-2.8200000000000101</c:v>
                </c:pt>
                <c:pt idx="29">
                  <c:v>-2.8100000000000067</c:v>
                </c:pt>
                <c:pt idx="30">
                  <c:v>-2.80000000000001</c:v>
                </c:pt>
                <c:pt idx="31">
                  <c:v>-2.7900000000000098</c:v>
                </c:pt>
                <c:pt idx="32">
                  <c:v>-2.7800000000000202</c:v>
                </c:pt>
                <c:pt idx="33">
                  <c:v>-2.7700000000000098</c:v>
                </c:pt>
                <c:pt idx="34">
                  <c:v>-2.7600000000000202</c:v>
                </c:pt>
                <c:pt idx="35">
                  <c:v>-2.7500000000000102</c:v>
                </c:pt>
                <c:pt idx="36">
                  <c:v>-2.7400000000000202</c:v>
                </c:pt>
                <c:pt idx="37">
                  <c:v>-2.7300000000000102</c:v>
                </c:pt>
                <c:pt idx="38">
                  <c:v>-2.7200000000000202</c:v>
                </c:pt>
                <c:pt idx="39">
                  <c:v>-2.7100000000000102</c:v>
                </c:pt>
                <c:pt idx="40">
                  <c:v>-2.7000000000000099</c:v>
                </c:pt>
                <c:pt idx="41">
                  <c:v>-2.6900000000000102</c:v>
                </c:pt>
                <c:pt idx="42">
                  <c:v>-2.6800000000000099</c:v>
                </c:pt>
                <c:pt idx="43">
                  <c:v>-2.6700000000000101</c:v>
                </c:pt>
                <c:pt idx="44">
                  <c:v>-2.6600000000000099</c:v>
                </c:pt>
                <c:pt idx="45">
                  <c:v>-2.6500000000000101</c:v>
                </c:pt>
                <c:pt idx="46">
                  <c:v>-2.6400000000000099</c:v>
                </c:pt>
                <c:pt idx="47">
                  <c:v>-2.6300000000000101</c:v>
                </c:pt>
                <c:pt idx="48">
                  <c:v>-2.6200000000000099</c:v>
                </c:pt>
                <c:pt idx="49">
                  <c:v>-2.6100000000000101</c:v>
                </c:pt>
                <c:pt idx="50">
                  <c:v>-2.6000000000000099</c:v>
                </c:pt>
                <c:pt idx="51">
                  <c:v>-2.5900000000000101</c:v>
                </c:pt>
                <c:pt idx="52">
                  <c:v>-2.5800000000000098</c:v>
                </c:pt>
                <c:pt idx="53">
                  <c:v>-2.5700000000000101</c:v>
                </c:pt>
                <c:pt idx="54">
                  <c:v>-2.5600000000000098</c:v>
                </c:pt>
                <c:pt idx="55">
                  <c:v>-2.55000000000001</c:v>
                </c:pt>
                <c:pt idx="56">
                  <c:v>-2.5400000000000098</c:v>
                </c:pt>
                <c:pt idx="57">
                  <c:v>-2.53000000000001</c:v>
                </c:pt>
                <c:pt idx="58">
                  <c:v>-2.5200000000000098</c:v>
                </c:pt>
                <c:pt idx="59">
                  <c:v>-2.51000000000001</c:v>
                </c:pt>
                <c:pt idx="60">
                  <c:v>-2.5000000000000102</c:v>
                </c:pt>
                <c:pt idx="61">
                  <c:v>-2.49000000000001</c:v>
                </c:pt>
                <c:pt idx="62">
                  <c:v>-2.4800000000000102</c:v>
                </c:pt>
                <c:pt idx="63">
                  <c:v>-2.47000000000001</c:v>
                </c:pt>
                <c:pt idx="64">
                  <c:v>-2.4600000000000102</c:v>
                </c:pt>
                <c:pt idx="65">
                  <c:v>-2.4500000000000077</c:v>
                </c:pt>
                <c:pt idx="66">
                  <c:v>-2.4400000000000102</c:v>
                </c:pt>
                <c:pt idx="67">
                  <c:v>-2.4300000000000077</c:v>
                </c:pt>
                <c:pt idx="68">
                  <c:v>-2.4200000000000101</c:v>
                </c:pt>
                <c:pt idx="69">
                  <c:v>-2.4100000000000077</c:v>
                </c:pt>
                <c:pt idx="70">
                  <c:v>-2.4000000000000199</c:v>
                </c:pt>
                <c:pt idx="71">
                  <c:v>-2.3900000000000197</c:v>
                </c:pt>
                <c:pt idx="72">
                  <c:v>-2.3800000000000199</c:v>
                </c:pt>
                <c:pt idx="73">
                  <c:v>-2.3700000000000188</c:v>
                </c:pt>
                <c:pt idx="74">
                  <c:v>-2.3600000000000199</c:v>
                </c:pt>
                <c:pt idx="75">
                  <c:v>-2.3500000000000187</c:v>
                </c:pt>
                <c:pt idx="76">
                  <c:v>-2.3400000000000198</c:v>
                </c:pt>
                <c:pt idx="77">
                  <c:v>-2.3300000000000187</c:v>
                </c:pt>
                <c:pt idx="78">
                  <c:v>-2.3200000000000198</c:v>
                </c:pt>
                <c:pt idx="79">
                  <c:v>-2.3100000000000187</c:v>
                </c:pt>
                <c:pt idx="80">
                  <c:v>-2.3000000000000198</c:v>
                </c:pt>
                <c:pt idx="81">
                  <c:v>-2.29000000000002</c:v>
                </c:pt>
                <c:pt idx="82">
                  <c:v>-2.2800000000000202</c:v>
                </c:pt>
                <c:pt idx="83">
                  <c:v>-2.27000000000002</c:v>
                </c:pt>
                <c:pt idx="84">
                  <c:v>-2.2600000000000202</c:v>
                </c:pt>
                <c:pt idx="85">
                  <c:v>-2.25000000000002</c:v>
                </c:pt>
                <c:pt idx="86">
                  <c:v>-2.2400000000000202</c:v>
                </c:pt>
                <c:pt idx="87">
                  <c:v>-2.23000000000002</c:v>
                </c:pt>
                <c:pt idx="88">
                  <c:v>-2.2200000000000202</c:v>
                </c:pt>
                <c:pt idx="89">
                  <c:v>-2.2100000000000199</c:v>
                </c:pt>
                <c:pt idx="90">
                  <c:v>-2.2000000000000202</c:v>
                </c:pt>
                <c:pt idx="91">
                  <c:v>-2.1900000000000199</c:v>
                </c:pt>
                <c:pt idx="92">
                  <c:v>-2.1800000000000201</c:v>
                </c:pt>
                <c:pt idx="93">
                  <c:v>-2.1700000000000199</c:v>
                </c:pt>
                <c:pt idx="94">
                  <c:v>-2.1600000000000201</c:v>
                </c:pt>
                <c:pt idx="95">
                  <c:v>-2.1500000000000199</c:v>
                </c:pt>
                <c:pt idx="96">
                  <c:v>-2.1400000000000201</c:v>
                </c:pt>
                <c:pt idx="97">
                  <c:v>-2.1300000000000199</c:v>
                </c:pt>
                <c:pt idx="98">
                  <c:v>-2.1200000000000201</c:v>
                </c:pt>
                <c:pt idx="99">
                  <c:v>-2.1100000000000199</c:v>
                </c:pt>
                <c:pt idx="100">
                  <c:v>-2.1000000000000201</c:v>
                </c:pt>
                <c:pt idx="101">
                  <c:v>-2.0900000000000198</c:v>
                </c:pt>
                <c:pt idx="102">
                  <c:v>-2.0800000000000201</c:v>
                </c:pt>
                <c:pt idx="103">
                  <c:v>-2.0700000000000198</c:v>
                </c:pt>
                <c:pt idx="104">
                  <c:v>-2.06000000000002</c:v>
                </c:pt>
                <c:pt idx="105">
                  <c:v>-2.0500000000000198</c:v>
                </c:pt>
                <c:pt idx="106">
                  <c:v>-2.04000000000002</c:v>
                </c:pt>
                <c:pt idx="107">
                  <c:v>-2.0300000000000198</c:v>
                </c:pt>
                <c:pt idx="108">
                  <c:v>-2.02000000000002</c:v>
                </c:pt>
                <c:pt idx="109">
                  <c:v>-2.0100000000000198</c:v>
                </c:pt>
                <c:pt idx="110">
                  <c:v>-2.00000000000002</c:v>
                </c:pt>
                <c:pt idx="111">
                  <c:v>-1.99000000000003</c:v>
                </c:pt>
                <c:pt idx="112">
                  <c:v>-1.9800000000000297</c:v>
                </c:pt>
                <c:pt idx="113">
                  <c:v>-1.9700000000000297</c:v>
                </c:pt>
                <c:pt idx="114">
                  <c:v>-1.9600000000000297</c:v>
                </c:pt>
                <c:pt idx="115">
                  <c:v>-1.9500000000000297</c:v>
                </c:pt>
                <c:pt idx="116">
                  <c:v>-1.9400000000000241</c:v>
                </c:pt>
                <c:pt idx="117">
                  <c:v>-1.9300000000000201</c:v>
                </c:pt>
                <c:pt idx="118">
                  <c:v>-1.9200000000000201</c:v>
                </c:pt>
                <c:pt idx="119">
                  <c:v>-1.9100000000000201</c:v>
                </c:pt>
                <c:pt idx="120">
                  <c:v>-1.9000000000000201</c:v>
                </c:pt>
                <c:pt idx="121">
                  <c:v>-1.8900000000000201</c:v>
                </c:pt>
                <c:pt idx="122">
                  <c:v>-1.8800000000000201</c:v>
                </c:pt>
                <c:pt idx="123">
                  <c:v>-1.8700000000000201</c:v>
                </c:pt>
                <c:pt idx="124">
                  <c:v>-1.8600000000000201</c:v>
                </c:pt>
                <c:pt idx="125">
                  <c:v>-1.8500000000000201</c:v>
                </c:pt>
                <c:pt idx="126">
                  <c:v>-1.8400000000000201</c:v>
                </c:pt>
                <c:pt idx="127">
                  <c:v>-1.8300000000000201</c:v>
                </c:pt>
                <c:pt idx="128">
                  <c:v>-1.82000000000002</c:v>
                </c:pt>
                <c:pt idx="129">
                  <c:v>-1.81000000000002</c:v>
                </c:pt>
                <c:pt idx="130">
                  <c:v>-1.80000000000002</c:v>
                </c:pt>
                <c:pt idx="131">
                  <c:v>-1.79000000000002</c:v>
                </c:pt>
                <c:pt idx="132">
                  <c:v>-1.78000000000002</c:v>
                </c:pt>
                <c:pt idx="133">
                  <c:v>-1.77000000000002</c:v>
                </c:pt>
                <c:pt idx="134">
                  <c:v>-1.76000000000002</c:v>
                </c:pt>
                <c:pt idx="135">
                  <c:v>-1.75000000000002</c:v>
                </c:pt>
                <c:pt idx="136">
                  <c:v>-1.74000000000002</c:v>
                </c:pt>
                <c:pt idx="137">
                  <c:v>-1.73000000000002</c:v>
                </c:pt>
                <c:pt idx="138">
                  <c:v>-1.72000000000002</c:v>
                </c:pt>
                <c:pt idx="139">
                  <c:v>-1.7100000000000199</c:v>
                </c:pt>
                <c:pt idx="140">
                  <c:v>-1.7000000000000199</c:v>
                </c:pt>
                <c:pt idx="141">
                  <c:v>-1.6900000000000241</c:v>
                </c:pt>
                <c:pt idx="142">
                  <c:v>-1.6800000000000201</c:v>
                </c:pt>
                <c:pt idx="143">
                  <c:v>-1.6700000000000201</c:v>
                </c:pt>
                <c:pt idx="144">
                  <c:v>-1.6600000000000201</c:v>
                </c:pt>
                <c:pt idx="145">
                  <c:v>-1.6500000000000201</c:v>
                </c:pt>
                <c:pt idx="146">
                  <c:v>-1.6400000000000201</c:v>
                </c:pt>
                <c:pt idx="147">
                  <c:v>-1.6300000000000201</c:v>
                </c:pt>
                <c:pt idx="148">
                  <c:v>-1.6200000000000201</c:v>
                </c:pt>
                <c:pt idx="149">
                  <c:v>-1.6100000000000201</c:v>
                </c:pt>
                <c:pt idx="150">
                  <c:v>-1.6000000000000201</c:v>
                </c:pt>
                <c:pt idx="151">
                  <c:v>-1.5900000000000201</c:v>
                </c:pt>
                <c:pt idx="152">
                  <c:v>-1.5800000000000201</c:v>
                </c:pt>
                <c:pt idx="153">
                  <c:v>-1.57000000000002</c:v>
                </c:pt>
                <c:pt idx="154">
                  <c:v>-1.56000000000002</c:v>
                </c:pt>
                <c:pt idx="155">
                  <c:v>-1.55000000000002</c:v>
                </c:pt>
                <c:pt idx="156">
                  <c:v>-1.54000000000002</c:v>
                </c:pt>
                <c:pt idx="157">
                  <c:v>-1.53000000000002</c:v>
                </c:pt>
                <c:pt idx="158">
                  <c:v>-1.52000000000002</c:v>
                </c:pt>
                <c:pt idx="159">
                  <c:v>-1.51000000000002</c:v>
                </c:pt>
                <c:pt idx="160">
                  <c:v>-1.50000000000002</c:v>
                </c:pt>
                <c:pt idx="161">
                  <c:v>-1.49000000000002</c:v>
                </c:pt>
                <c:pt idx="162">
                  <c:v>-1.48000000000002</c:v>
                </c:pt>
                <c:pt idx="163">
                  <c:v>-1.47000000000002</c:v>
                </c:pt>
                <c:pt idx="164">
                  <c:v>-1.4600000000000199</c:v>
                </c:pt>
                <c:pt idx="165">
                  <c:v>-1.4500000000000199</c:v>
                </c:pt>
                <c:pt idx="166">
                  <c:v>-1.4400000000000199</c:v>
                </c:pt>
                <c:pt idx="167">
                  <c:v>-1.4300000000000199</c:v>
                </c:pt>
                <c:pt idx="168">
                  <c:v>-1.4200000000000199</c:v>
                </c:pt>
                <c:pt idx="169">
                  <c:v>-1.4100000000000199</c:v>
                </c:pt>
                <c:pt idx="170">
                  <c:v>-1.4000000000000199</c:v>
                </c:pt>
                <c:pt idx="171">
                  <c:v>-1.3900000000000201</c:v>
                </c:pt>
                <c:pt idx="172">
                  <c:v>-1.3800000000000201</c:v>
                </c:pt>
                <c:pt idx="173">
                  <c:v>-1.3700000000000201</c:v>
                </c:pt>
                <c:pt idx="174">
                  <c:v>-1.3600000000000201</c:v>
                </c:pt>
                <c:pt idx="175">
                  <c:v>-1.3500000000000201</c:v>
                </c:pt>
                <c:pt idx="176">
                  <c:v>-1.3400000000000201</c:v>
                </c:pt>
                <c:pt idx="177">
                  <c:v>-1.3300000000000201</c:v>
                </c:pt>
                <c:pt idx="178">
                  <c:v>-1.32000000000002</c:v>
                </c:pt>
                <c:pt idx="179">
                  <c:v>-1.31000000000002</c:v>
                </c:pt>
                <c:pt idx="180">
                  <c:v>-1.30000000000002</c:v>
                </c:pt>
                <c:pt idx="181">
                  <c:v>-1.29000000000002</c:v>
                </c:pt>
                <c:pt idx="182">
                  <c:v>-1.28000000000002</c:v>
                </c:pt>
                <c:pt idx="183">
                  <c:v>-1.27000000000002</c:v>
                </c:pt>
                <c:pt idx="184">
                  <c:v>-1.26000000000002</c:v>
                </c:pt>
                <c:pt idx="185">
                  <c:v>-1.25000000000002</c:v>
                </c:pt>
                <c:pt idx="186">
                  <c:v>-1.24000000000002</c:v>
                </c:pt>
                <c:pt idx="187">
                  <c:v>-1.23000000000002</c:v>
                </c:pt>
                <c:pt idx="188">
                  <c:v>-1.22000000000002</c:v>
                </c:pt>
                <c:pt idx="189">
                  <c:v>-1.2100000000000199</c:v>
                </c:pt>
                <c:pt idx="190">
                  <c:v>-1.2000000000000199</c:v>
                </c:pt>
                <c:pt idx="191">
                  <c:v>-1.1900000000000241</c:v>
                </c:pt>
                <c:pt idx="192">
                  <c:v>-1.1800000000000201</c:v>
                </c:pt>
                <c:pt idx="193">
                  <c:v>-1.1700000000000201</c:v>
                </c:pt>
                <c:pt idx="194">
                  <c:v>-1.1600000000000201</c:v>
                </c:pt>
                <c:pt idx="195">
                  <c:v>-1.1500000000000201</c:v>
                </c:pt>
                <c:pt idx="196">
                  <c:v>-1.1400000000000201</c:v>
                </c:pt>
                <c:pt idx="197">
                  <c:v>-1.1300000000000201</c:v>
                </c:pt>
                <c:pt idx="198">
                  <c:v>-1.1200000000000201</c:v>
                </c:pt>
                <c:pt idx="199">
                  <c:v>-1.1100000000000201</c:v>
                </c:pt>
                <c:pt idx="200">
                  <c:v>-1.1000000000000201</c:v>
                </c:pt>
                <c:pt idx="201">
                  <c:v>-1.0900000000000201</c:v>
                </c:pt>
                <c:pt idx="202">
                  <c:v>-1.0800000000000201</c:v>
                </c:pt>
                <c:pt idx="203">
                  <c:v>-1.07000000000002</c:v>
                </c:pt>
                <c:pt idx="204">
                  <c:v>-1.06000000000002</c:v>
                </c:pt>
                <c:pt idx="205">
                  <c:v>-1.05000000000002</c:v>
                </c:pt>
                <c:pt idx="206">
                  <c:v>-1.04000000000002</c:v>
                </c:pt>
                <c:pt idx="207">
                  <c:v>-1.03000000000002</c:v>
                </c:pt>
                <c:pt idx="208">
                  <c:v>-1.02000000000002</c:v>
                </c:pt>
                <c:pt idx="209">
                  <c:v>-1.01000000000002</c:v>
                </c:pt>
                <c:pt idx="210">
                  <c:v>-1.00000000000002</c:v>
                </c:pt>
                <c:pt idx="211">
                  <c:v>-0.99000000000002297</c:v>
                </c:pt>
                <c:pt idx="212">
                  <c:v>-0.98000000000002296</c:v>
                </c:pt>
                <c:pt idx="213">
                  <c:v>-0.97000000000002295</c:v>
                </c:pt>
                <c:pt idx="214">
                  <c:v>-0.96000000000002295</c:v>
                </c:pt>
                <c:pt idx="215">
                  <c:v>-0.95000000000002305</c:v>
                </c:pt>
                <c:pt idx="216">
                  <c:v>-0.94000000000002304</c:v>
                </c:pt>
                <c:pt idx="217">
                  <c:v>-0.93000000000002303</c:v>
                </c:pt>
                <c:pt idx="218">
                  <c:v>-0.92000000000002302</c:v>
                </c:pt>
                <c:pt idx="219">
                  <c:v>-0.91000000000002301</c:v>
                </c:pt>
                <c:pt idx="220">
                  <c:v>-0.900000000000023</c:v>
                </c:pt>
                <c:pt idx="221">
                  <c:v>-0.89000000000002299</c:v>
                </c:pt>
                <c:pt idx="222">
                  <c:v>-0.88000000000002299</c:v>
                </c:pt>
                <c:pt idx="223">
                  <c:v>-0.87000000000002364</c:v>
                </c:pt>
                <c:pt idx="224">
                  <c:v>-0.86000000000002363</c:v>
                </c:pt>
                <c:pt idx="225">
                  <c:v>-0.85000000000002363</c:v>
                </c:pt>
                <c:pt idx="226">
                  <c:v>-0.84000000000002295</c:v>
                </c:pt>
                <c:pt idx="227">
                  <c:v>-0.83000000000002305</c:v>
                </c:pt>
                <c:pt idx="228">
                  <c:v>-0.82000000000002204</c:v>
                </c:pt>
                <c:pt idx="229">
                  <c:v>-0.81000000000002204</c:v>
                </c:pt>
                <c:pt idx="230">
                  <c:v>-0.80000000000002203</c:v>
                </c:pt>
                <c:pt idx="231">
                  <c:v>-0.79000000000002202</c:v>
                </c:pt>
                <c:pt idx="232">
                  <c:v>-0.78000000000002201</c:v>
                </c:pt>
                <c:pt idx="233">
                  <c:v>-0.770000000000027</c:v>
                </c:pt>
                <c:pt idx="234">
                  <c:v>-0.76000000000002665</c:v>
                </c:pt>
                <c:pt idx="235">
                  <c:v>-0.75000000000002265</c:v>
                </c:pt>
                <c:pt idx="236">
                  <c:v>-0.74000000000002264</c:v>
                </c:pt>
                <c:pt idx="237">
                  <c:v>-0.73000000000002263</c:v>
                </c:pt>
                <c:pt idx="238">
                  <c:v>-0.72000000000002262</c:v>
                </c:pt>
                <c:pt idx="239">
                  <c:v>-0.71000000000002195</c:v>
                </c:pt>
                <c:pt idx="240">
                  <c:v>-0.70000000000002205</c:v>
                </c:pt>
                <c:pt idx="241">
                  <c:v>-0.69000000000002204</c:v>
                </c:pt>
                <c:pt idx="242">
                  <c:v>-0.68000000000002203</c:v>
                </c:pt>
                <c:pt idx="243">
                  <c:v>-0.67000000000002768</c:v>
                </c:pt>
                <c:pt idx="244">
                  <c:v>-0.66000000000002745</c:v>
                </c:pt>
                <c:pt idx="245">
                  <c:v>-0.65000000000002744</c:v>
                </c:pt>
                <c:pt idx="246">
                  <c:v>-0.64000000000002688</c:v>
                </c:pt>
                <c:pt idx="247">
                  <c:v>-0.63000000000002265</c:v>
                </c:pt>
                <c:pt idx="248">
                  <c:v>-0.62000000000002264</c:v>
                </c:pt>
                <c:pt idx="249">
                  <c:v>-0.61000000000002264</c:v>
                </c:pt>
                <c:pt idx="250">
                  <c:v>-0.60000000000002263</c:v>
                </c:pt>
                <c:pt idx="251">
                  <c:v>-0.59000000000002151</c:v>
                </c:pt>
                <c:pt idx="252">
                  <c:v>-0.5800000000000215</c:v>
                </c:pt>
                <c:pt idx="253">
                  <c:v>-0.57000000000002204</c:v>
                </c:pt>
                <c:pt idx="254">
                  <c:v>-0.56000000000002204</c:v>
                </c:pt>
                <c:pt idx="255">
                  <c:v>-0.55000000000002203</c:v>
                </c:pt>
                <c:pt idx="256">
                  <c:v>-0.54000000000002202</c:v>
                </c:pt>
                <c:pt idx="257">
                  <c:v>-0.53000000000002201</c:v>
                </c:pt>
                <c:pt idx="258">
                  <c:v>-0.520000000000022</c:v>
                </c:pt>
                <c:pt idx="259">
                  <c:v>-0.51000000000002199</c:v>
                </c:pt>
                <c:pt idx="260">
                  <c:v>-0.50000000000002198</c:v>
                </c:pt>
                <c:pt idx="261">
                  <c:v>-0.49000000000002197</c:v>
                </c:pt>
                <c:pt idx="262">
                  <c:v>-0.48000000000002202</c:v>
                </c:pt>
                <c:pt idx="263">
                  <c:v>-0.47000000000002201</c:v>
                </c:pt>
                <c:pt idx="264">
                  <c:v>-0.460000000000022</c:v>
                </c:pt>
                <c:pt idx="265">
                  <c:v>-0.45000000000002199</c:v>
                </c:pt>
                <c:pt idx="266">
                  <c:v>-0.44000000000002193</c:v>
                </c:pt>
                <c:pt idx="267">
                  <c:v>-0.43000000000002198</c:v>
                </c:pt>
                <c:pt idx="268">
                  <c:v>-0.42000000000002202</c:v>
                </c:pt>
                <c:pt idx="269">
                  <c:v>-0.41000000000002201</c:v>
                </c:pt>
                <c:pt idx="270">
                  <c:v>-0.400000000000022</c:v>
                </c:pt>
                <c:pt idx="271">
                  <c:v>-0.39000000000002238</c:v>
                </c:pt>
                <c:pt idx="272">
                  <c:v>-0.38000000000002232</c:v>
                </c:pt>
                <c:pt idx="273">
                  <c:v>-0.37000000000002198</c:v>
                </c:pt>
                <c:pt idx="274">
                  <c:v>-0.36000000000002202</c:v>
                </c:pt>
                <c:pt idx="275">
                  <c:v>-0.35000000000002202</c:v>
                </c:pt>
                <c:pt idx="276">
                  <c:v>-0.34000000000002201</c:v>
                </c:pt>
                <c:pt idx="277">
                  <c:v>-0.33000000000002438</c:v>
                </c:pt>
                <c:pt idx="278">
                  <c:v>-0.32000000000002232</c:v>
                </c:pt>
                <c:pt idx="279">
                  <c:v>-0.31000000000002198</c:v>
                </c:pt>
                <c:pt idx="280">
                  <c:v>-0.30000000000002208</c:v>
                </c:pt>
                <c:pt idx="281">
                  <c:v>-0.29000000000002202</c:v>
                </c:pt>
                <c:pt idx="282">
                  <c:v>-0.28000000000002201</c:v>
                </c:pt>
                <c:pt idx="283">
                  <c:v>-0.270000000000022</c:v>
                </c:pt>
                <c:pt idx="284">
                  <c:v>-0.26000000000002199</c:v>
                </c:pt>
                <c:pt idx="285">
                  <c:v>-0.25000000000002193</c:v>
                </c:pt>
                <c:pt idx="286">
                  <c:v>-0.24000000000002294</c:v>
                </c:pt>
                <c:pt idx="287">
                  <c:v>-0.23000000000002199</c:v>
                </c:pt>
                <c:pt idx="288">
                  <c:v>-0.22000000000002201</c:v>
                </c:pt>
                <c:pt idx="289">
                  <c:v>-0.21000000000002331</c:v>
                </c:pt>
                <c:pt idx="290">
                  <c:v>-0.20000000000002199</c:v>
                </c:pt>
                <c:pt idx="291">
                  <c:v>-0.19000000000002201</c:v>
                </c:pt>
                <c:pt idx="292">
                  <c:v>-0.18000000000002331</c:v>
                </c:pt>
                <c:pt idx="293">
                  <c:v>-0.17000000000002199</c:v>
                </c:pt>
                <c:pt idx="294">
                  <c:v>-0.16000000000002201</c:v>
                </c:pt>
                <c:pt idx="295">
                  <c:v>-0.15000000000002342</c:v>
                </c:pt>
                <c:pt idx="296">
                  <c:v>-0.14000000000002241</c:v>
                </c:pt>
                <c:pt idx="297">
                  <c:v>-0.13000000000002199</c:v>
                </c:pt>
                <c:pt idx="298">
                  <c:v>-0.12000000000002202</c:v>
                </c:pt>
                <c:pt idx="299">
                  <c:v>-0.110000000000022</c:v>
                </c:pt>
                <c:pt idx="300">
                  <c:v>-0.100000000000022</c:v>
                </c:pt>
                <c:pt idx="301">
                  <c:v>-9.0000000000021896E-2</c:v>
                </c:pt>
                <c:pt idx="302">
                  <c:v>-8.0000000000021942E-2</c:v>
                </c:pt>
                <c:pt idx="303">
                  <c:v>-7.0000000000021934E-2</c:v>
                </c:pt>
                <c:pt idx="304">
                  <c:v>-6.0000000000022022E-2</c:v>
                </c:pt>
                <c:pt idx="305">
                  <c:v>-5.0000000000021923E-2</c:v>
                </c:pt>
                <c:pt idx="306">
                  <c:v>-4.0000000000021914E-2</c:v>
                </c:pt>
                <c:pt idx="307">
                  <c:v>-3.0000000000022002E-2</c:v>
                </c:pt>
                <c:pt idx="308">
                  <c:v>-2.0000000000022011E-2</c:v>
                </c:pt>
                <c:pt idx="309">
                  <c:v>-1.0000000000021899E-2</c:v>
                </c:pt>
                <c:pt idx="310" formatCode="0.00E+00">
                  <c:v>-2.1895679713780285E-14</c:v>
                </c:pt>
                <c:pt idx="311">
                  <c:v>9.9999999999782173E-3</c:v>
                </c:pt>
                <c:pt idx="312">
                  <c:v>1.9999999999978101E-2</c:v>
                </c:pt>
                <c:pt idx="313">
                  <c:v>2.99999999999781E-2</c:v>
                </c:pt>
                <c:pt idx="314">
                  <c:v>3.9999999999978102E-2</c:v>
                </c:pt>
                <c:pt idx="315">
                  <c:v>4.9999999999978777E-2</c:v>
                </c:pt>
                <c:pt idx="316">
                  <c:v>5.9999999999978806E-2</c:v>
                </c:pt>
                <c:pt idx="317">
                  <c:v>6.9999999999978829E-2</c:v>
                </c:pt>
                <c:pt idx="318">
                  <c:v>7.9999999999978907E-2</c:v>
                </c:pt>
                <c:pt idx="319">
                  <c:v>8.9999999999978264E-2</c:v>
                </c:pt>
                <c:pt idx="320">
                  <c:v>9.9999999999978245E-2</c:v>
                </c:pt>
                <c:pt idx="321">
                  <c:v>0.10999999999997798</c:v>
                </c:pt>
                <c:pt idx="322">
                  <c:v>0.11999999999997785</c:v>
                </c:pt>
                <c:pt idx="323">
                  <c:v>0.12999999999997799</c:v>
                </c:pt>
                <c:pt idx="324">
                  <c:v>0.13999999999997931</c:v>
                </c:pt>
                <c:pt idx="325">
                  <c:v>0.14999999999997973</c:v>
                </c:pt>
                <c:pt idx="326">
                  <c:v>0.15999999999998002</c:v>
                </c:pt>
                <c:pt idx="327">
                  <c:v>0.16999999999997931</c:v>
                </c:pt>
                <c:pt idx="328">
                  <c:v>0.17999999999997973</c:v>
                </c:pt>
                <c:pt idx="329">
                  <c:v>0.18999999999997999</c:v>
                </c:pt>
                <c:pt idx="330">
                  <c:v>0.19999999999997894</c:v>
                </c:pt>
                <c:pt idx="331">
                  <c:v>0.20999999999997954</c:v>
                </c:pt>
                <c:pt idx="332">
                  <c:v>0.21999999999997999</c:v>
                </c:pt>
                <c:pt idx="333">
                  <c:v>0.22999999999997844</c:v>
                </c:pt>
                <c:pt idx="334">
                  <c:v>0.23999999999997948</c:v>
                </c:pt>
                <c:pt idx="335">
                  <c:v>0.24999999999997999</c:v>
                </c:pt>
                <c:pt idx="336">
                  <c:v>0.25999999999998147</c:v>
                </c:pt>
                <c:pt idx="337">
                  <c:v>0.26999999999998164</c:v>
                </c:pt>
                <c:pt idx="338">
                  <c:v>0.27999999999998237</c:v>
                </c:pt>
                <c:pt idx="339">
                  <c:v>0.28999999999998255</c:v>
                </c:pt>
                <c:pt idx="340">
                  <c:v>0.29999999999998339</c:v>
                </c:pt>
                <c:pt idx="341">
                  <c:v>0.30999999999998357</c:v>
                </c:pt>
                <c:pt idx="342">
                  <c:v>0.31999999999998352</c:v>
                </c:pt>
                <c:pt idx="343">
                  <c:v>0.32999999999998408</c:v>
                </c:pt>
                <c:pt idx="344">
                  <c:v>0.33999999999998526</c:v>
                </c:pt>
                <c:pt idx="345">
                  <c:v>0.34999999999998244</c:v>
                </c:pt>
                <c:pt idx="346">
                  <c:v>0.35999999999998311</c:v>
                </c:pt>
                <c:pt idx="347">
                  <c:v>0.36999999999998351</c:v>
                </c:pt>
                <c:pt idx="348">
                  <c:v>0.37999999999998352</c:v>
                </c:pt>
                <c:pt idx="349">
                  <c:v>0.38999999999998369</c:v>
                </c:pt>
                <c:pt idx="350">
                  <c:v>0.39999999999998492</c:v>
                </c:pt>
                <c:pt idx="351">
                  <c:v>0.40999999999998243</c:v>
                </c:pt>
                <c:pt idx="352">
                  <c:v>0.41999999999998289</c:v>
                </c:pt>
                <c:pt idx="353">
                  <c:v>0.42999999999998351</c:v>
                </c:pt>
                <c:pt idx="354">
                  <c:v>0.43999999999998357</c:v>
                </c:pt>
                <c:pt idx="355">
                  <c:v>0.44999999999998164</c:v>
                </c:pt>
                <c:pt idx="356">
                  <c:v>0.45999999999998192</c:v>
                </c:pt>
                <c:pt idx="357">
                  <c:v>0.46999999999998238</c:v>
                </c:pt>
                <c:pt idx="358">
                  <c:v>0.47999999999998288</c:v>
                </c:pt>
                <c:pt idx="359">
                  <c:v>0.4899999999999835</c:v>
                </c:pt>
                <c:pt idx="360">
                  <c:v>0.49999999999998357</c:v>
                </c:pt>
                <c:pt idx="361">
                  <c:v>0.50999999999997803</c:v>
                </c:pt>
                <c:pt idx="362">
                  <c:v>0.51999999999997804</c:v>
                </c:pt>
                <c:pt idx="363">
                  <c:v>0.52999999999997804</c:v>
                </c:pt>
                <c:pt idx="364">
                  <c:v>0.53999999999997805</c:v>
                </c:pt>
                <c:pt idx="365">
                  <c:v>0.54999999999997795</c:v>
                </c:pt>
                <c:pt idx="366">
                  <c:v>0.55999999999997863</c:v>
                </c:pt>
                <c:pt idx="367">
                  <c:v>0.56999999999997863</c:v>
                </c:pt>
                <c:pt idx="368">
                  <c:v>0.57999999999997864</c:v>
                </c:pt>
                <c:pt idx="369">
                  <c:v>0.58999999999997799</c:v>
                </c:pt>
                <c:pt idx="370">
                  <c:v>0.599999999999978</c:v>
                </c:pt>
                <c:pt idx="371">
                  <c:v>0.60999999999998344</c:v>
                </c:pt>
                <c:pt idx="372">
                  <c:v>0.61999999999998345</c:v>
                </c:pt>
                <c:pt idx="373">
                  <c:v>0.62999999999998368</c:v>
                </c:pt>
                <c:pt idx="374">
                  <c:v>0.63999999999998425</c:v>
                </c:pt>
                <c:pt idx="375">
                  <c:v>0.64999999999998426</c:v>
                </c:pt>
                <c:pt idx="376">
                  <c:v>0.65999999999998427</c:v>
                </c:pt>
                <c:pt idx="377">
                  <c:v>0.66999999999998572</c:v>
                </c:pt>
                <c:pt idx="378">
                  <c:v>0.67999999999998628</c:v>
                </c:pt>
                <c:pt idx="379">
                  <c:v>0.68999999999997963</c:v>
                </c:pt>
                <c:pt idx="380">
                  <c:v>0.69999999999997964</c:v>
                </c:pt>
                <c:pt idx="381">
                  <c:v>0.70999999999997965</c:v>
                </c:pt>
                <c:pt idx="382">
                  <c:v>0.71999999999998165</c:v>
                </c:pt>
                <c:pt idx="383">
                  <c:v>0.72999999999998388</c:v>
                </c:pt>
                <c:pt idx="384">
                  <c:v>0.73999999999998445</c:v>
                </c:pt>
                <c:pt idx="385">
                  <c:v>0.74999999999998446</c:v>
                </c:pt>
                <c:pt idx="386">
                  <c:v>0.75999999999998513</c:v>
                </c:pt>
                <c:pt idx="387">
                  <c:v>0.76999999999998525</c:v>
                </c:pt>
                <c:pt idx="388">
                  <c:v>0.77999999999998526</c:v>
                </c:pt>
                <c:pt idx="389">
                  <c:v>0.78999999999997905</c:v>
                </c:pt>
                <c:pt idx="390">
                  <c:v>0.79999999999997895</c:v>
                </c:pt>
                <c:pt idx="391">
                  <c:v>0.80999999999997963</c:v>
                </c:pt>
                <c:pt idx="392">
                  <c:v>0.81999999999997963</c:v>
                </c:pt>
                <c:pt idx="393">
                  <c:v>0.82999999999997964</c:v>
                </c:pt>
                <c:pt idx="394">
                  <c:v>0.83999999999997965</c:v>
                </c:pt>
                <c:pt idx="395">
                  <c:v>0.84999999999998388</c:v>
                </c:pt>
                <c:pt idx="396">
                  <c:v>0.85999999999998444</c:v>
                </c:pt>
                <c:pt idx="397">
                  <c:v>0.86999999999998445</c:v>
                </c:pt>
                <c:pt idx="398">
                  <c:v>0.87999999999998446</c:v>
                </c:pt>
                <c:pt idx="399">
                  <c:v>0.88999999999997903</c:v>
                </c:pt>
                <c:pt idx="400">
                  <c:v>0.89999999999997904</c:v>
                </c:pt>
                <c:pt idx="401">
                  <c:v>0.90999999999997905</c:v>
                </c:pt>
                <c:pt idx="402">
                  <c:v>0.91999999999997895</c:v>
                </c:pt>
                <c:pt idx="403">
                  <c:v>0.92999999999997895</c:v>
                </c:pt>
                <c:pt idx="404">
                  <c:v>0.93999999999997963</c:v>
                </c:pt>
                <c:pt idx="405">
                  <c:v>0.94999999999997964</c:v>
                </c:pt>
                <c:pt idx="406">
                  <c:v>0.95999999999997965</c:v>
                </c:pt>
                <c:pt idx="407">
                  <c:v>0.96999999999998165</c:v>
                </c:pt>
                <c:pt idx="408">
                  <c:v>0.97999999999998388</c:v>
                </c:pt>
                <c:pt idx="409">
                  <c:v>0.98999999999997901</c:v>
                </c:pt>
                <c:pt idx="410">
                  <c:v>0.99999999999997902</c:v>
                </c:pt>
                <c:pt idx="411">
                  <c:v>1.0099999999999654</c:v>
                </c:pt>
                <c:pt idx="412">
                  <c:v>1.0199999999999654</c:v>
                </c:pt>
                <c:pt idx="413">
                  <c:v>1.0299999999999654</c:v>
                </c:pt>
                <c:pt idx="414">
                  <c:v>1.0399999999999656</c:v>
                </c:pt>
                <c:pt idx="415">
                  <c:v>1.0499999999999674</c:v>
                </c:pt>
                <c:pt idx="416">
                  <c:v>1.0599999999999674</c:v>
                </c:pt>
                <c:pt idx="417">
                  <c:v>1.0699999999999674</c:v>
                </c:pt>
                <c:pt idx="418">
                  <c:v>1.0799999999999674</c:v>
                </c:pt>
                <c:pt idx="419">
                  <c:v>1.0899999999999674</c:v>
                </c:pt>
                <c:pt idx="420">
                  <c:v>1.099999999999969</c:v>
                </c:pt>
                <c:pt idx="421">
                  <c:v>1.109999999999969</c:v>
                </c:pt>
                <c:pt idx="422">
                  <c:v>1.119999999999969</c:v>
                </c:pt>
                <c:pt idx="423">
                  <c:v>1.129999999999969</c:v>
                </c:pt>
                <c:pt idx="424">
                  <c:v>1.139999999999969</c:v>
                </c:pt>
                <c:pt idx="425">
                  <c:v>1.1499999999999702</c:v>
                </c:pt>
                <c:pt idx="426">
                  <c:v>1.1599999999999702</c:v>
                </c:pt>
                <c:pt idx="427">
                  <c:v>1.1699999999999702</c:v>
                </c:pt>
                <c:pt idx="428">
                  <c:v>1.1799999999999702</c:v>
                </c:pt>
                <c:pt idx="429">
                  <c:v>1.1899999999999702</c:v>
                </c:pt>
                <c:pt idx="430">
                  <c:v>1.1999999999999778</c:v>
                </c:pt>
                <c:pt idx="431">
                  <c:v>1.2099999999999622</c:v>
                </c:pt>
                <c:pt idx="432">
                  <c:v>1.2199999999999624</c:v>
                </c:pt>
                <c:pt idx="433">
                  <c:v>1.2299999999999625</c:v>
                </c:pt>
                <c:pt idx="434">
                  <c:v>1.2399999999999634</c:v>
                </c:pt>
                <c:pt idx="435">
                  <c:v>1.2499999999999651</c:v>
                </c:pt>
                <c:pt idx="436">
                  <c:v>1.2599999999999654</c:v>
                </c:pt>
                <c:pt idx="437">
                  <c:v>1.2699999999999654</c:v>
                </c:pt>
                <c:pt idx="438">
                  <c:v>1.2799999999999654</c:v>
                </c:pt>
                <c:pt idx="439">
                  <c:v>1.2899999999999656</c:v>
                </c:pt>
                <c:pt idx="440">
                  <c:v>1.2999999999999674</c:v>
                </c:pt>
                <c:pt idx="441">
                  <c:v>1.3099999999999674</c:v>
                </c:pt>
                <c:pt idx="442">
                  <c:v>1.3199999999999674</c:v>
                </c:pt>
                <c:pt idx="443">
                  <c:v>1.3299999999999674</c:v>
                </c:pt>
                <c:pt idx="444">
                  <c:v>1.3399999999999674</c:v>
                </c:pt>
                <c:pt idx="445">
                  <c:v>1.349999999999969</c:v>
                </c:pt>
                <c:pt idx="446">
                  <c:v>1.359999999999969</c:v>
                </c:pt>
                <c:pt idx="447">
                  <c:v>1.369999999999969</c:v>
                </c:pt>
                <c:pt idx="448">
                  <c:v>1.379999999999969</c:v>
                </c:pt>
                <c:pt idx="449">
                  <c:v>1.389999999999969</c:v>
                </c:pt>
                <c:pt idx="450">
                  <c:v>1.3999999999999702</c:v>
                </c:pt>
                <c:pt idx="451">
                  <c:v>1.4099999999999604</c:v>
                </c:pt>
                <c:pt idx="452">
                  <c:v>1.4199999999999604</c:v>
                </c:pt>
                <c:pt idx="453">
                  <c:v>1.4299999999999604</c:v>
                </c:pt>
                <c:pt idx="454">
                  <c:v>1.4399999999999611</c:v>
                </c:pt>
                <c:pt idx="455">
                  <c:v>1.4499999999999622</c:v>
                </c:pt>
                <c:pt idx="456">
                  <c:v>1.4599999999999622</c:v>
                </c:pt>
                <c:pt idx="457">
                  <c:v>1.4699999999999624</c:v>
                </c:pt>
                <c:pt idx="458">
                  <c:v>1.4799999999999625</c:v>
                </c:pt>
                <c:pt idx="459">
                  <c:v>1.4899999999999634</c:v>
                </c:pt>
                <c:pt idx="460">
                  <c:v>1.4999999999999651</c:v>
                </c:pt>
                <c:pt idx="461">
                  <c:v>1.5099999999999654</c:v>
                </c:pt>
                <c:pt idx="462">
                  <c:v>1.5199999999999654</c:v>
                </c:pt>
                <c:pt idx="463">
                  <c:v>1.5299999999999654</c:v>
                </c:pt>
                <c:pt idx="464">
                  <c:v>1.5399999999999656</c:v>
                </c:pt>
                <c:pt idx="465">
                  <c:v>1.5499999999999674</c:v>
                </c:pt>
                <c:pt idx="466">
                  <c:v>1.5599999999999674</c:v>
                </c:pt>
                <c:pt idx="467">
                  <c:v>1.5699999999999674</c:v>
                </c:pt>
                <c:pt idx="468">
                  <c:v>1.5799999999999674</c:v>
                </c:pt>
                <c:pt idx="469">
                  <c:v>1.5899999999999674</c:v>
                </c:pt>
                <c:pt idx="470">
                  <c:v>1.599999999999969</c:v>
                </c:pt>
                <c:pt idx="471">
                  <c:v>1.609999999999969</c:v>
                </c:pt>
                <c:pt idx="472">
                  <c:v>1.619999999999969</c:v>
                </c:pt>
                <c:pt idx="473">
                  <c:v>1.629999999999969</c:v>
                </c:pt>
                <c:pt idx="474">
                  <c:v>1.639999999999969</c:v>
                </c:pt>
                <c:pt idx="475">
                  <c:v>1.6499999999999702</c:v>
                </c:pt>
                <c:pt idx="476">
                  <c:v>1.6599999999999702</c:v>
                </c:pt>
                <c:pt idx="477">
                  <c:v>1.6699999999999702</c:v>
                </c:pt>
                <c:pt idx="478">
                  <c:v>1.6799999999999702</c:v>
                </c:pt>
                <c:pt idx="479">
                  <c:v>1.6899999999999702</c:v>
                </c:pt>
                <c:pt idx="480">
                  <c:v>1.6999999999999778</c:v>
                </c:pt>
                <c:pt idx="481">
                  <c:v>1.7099999999999622</c:v>
                </c:pt>
                <c:pt idx="482">
                  <c:v>1.7199999999999624</c:v>
                </c:pt>
                <c:pt idx="483">
                  <c:v>1.7299999999999625</c:v>
                </c:pt>
                <c:pt idx="484">
                  <c:v>1.7399999999999634</c:v>
                </c:pt>
                <c:pt idx="485">
                  <c:v>1.7499999999999651</c:v>
                </c:pt>
                <c:pt idx="486">
                  <c:v>1.7599999999999654</c:v>
                </c:pt>
                <c:pt idx="487">
                  <c:v>1.7699999999999654</c:v>
                </c:pt>
                <c:pt idx="488">
                  <c:v>1.7799999999999654</c:v>
                </c:pt>
                <c:pt idx="489">
                  <c:v>1.7899999999999656</c:v>
                </c:pt>
                <c:pt idx="490">
                  <c:v>1.7999999999999674</c:v>
                </c:pt>
                <c:pt idx="491">
                  <c:v>1.8099999999999674</c:v>
                </c:pt>
                <c:pt idx="492">
                  <c:v>1.8199999999999674</c:v>
                </c:pt>
                <c:pt idx="493">
                  <c:v>1.8299999999999674</c:v>
                </c:pt>
                <c:pt idx="494">
                  <c:v>1.8399999999999674</c:v>
                </c:pt>
                <c:pt idx="495">
                  <c:v>1.849999999999969</c:v>
                </c:pt>
                <c:pt idx="496">
                  <c:v>1.859999999999969</c:v>
                </c:pt>
                <c:pt idx="497">
                  <c:v>1.869999999999969</c:v>
                </c:pt>
                <c:pt idx="498">
                  <c:v>1.879999999999969</c:v>
                </c:pt>
                <c:pt idx="499">
                  <c:v>1.889999999999969</c:v>
                </c:pt>
                <c:pt idx="500">
                  <c:v>1.8999999999999702</c:v>
                </c:pt>
                <c:pt idx="501">
                  <c:v>1.9099999999999702</c:v>
                </c:pt>
                <c:pt idx="502">
                  <c:v>1.9199999999999702</c:v>
                </c:pt>
                <c:pt idx="503">
                  <c:v>1.9299999999999702</c:v>
                </c:pt>
                <c:pt idx="504">
                  <c:v>1.9399999999999702</c:v>
                </c:pt>
                <c:pt idx="505">
                  <c:v>1.9499999999999778</c:v>
                </c:pt>
                <c:pt idx="506">
                  <c:v>1.9599999999999798</c:v>
                </c:pt>
                <c:pt idx="507">
                  <c:v>1.9699999999999798</c:v>
                </c:pt>
                <c:pt idx="508">
                  <c:v>1.9799999999999798</c:v>
                </c:pt>
                <c:pt idx="509">
                  <c:v>1.9899999999999798</c:v>
                </c:pt>
                <c:pt idx="510">
                  <c:v>1.9999999999999798</c:v>
                </c:pt>
                <c:pt idx="511">
                  <c:v>2.0099999999999798</c:v>
                </c:pt>
                <c:pt idx="512">
                  <c:v>2.0199999999999787</c:v>
                </c:pt>
                <c:pt idx="513">
                  <c:v>2.0299999999999798</c:v>
                </c:pt>
                <c:pt idx="514">
                  <c:v>2.0399999999999787</c:v>
                </c:pt>
                <c:pt idx="515">
                  <c:v>2.0499999999999798</c:v>
                </c:pt>
                <c:pt idx="516">
                  <c:v>2.0599999999999787</c:v>
                </c:pt>
                <c:pt idx="517">
                  <c:v>2.0699999999999799</c:v>
                </c:pt>
                <c:pt idx="518">
                  <c:v>2.0799999999999788</c:v>
                </c:pt>
                <c:pt idx="519">
                  <c:v>2.0899999999999799</c:v>
                </c:pt>
                <c:pt idx="520">
                  <c:v>2.0999999999999797</c:v>
                </c:pt>
                <c:pt idx="521">
                  <c:v>2.1099999999999799</c:v>
                </c:pt>
                <c:pt idx="522">
                  <c:v>2.1199999999999797</c:v>
                </c:pt>
                <c:pt idx="523">
                  <c:v>2.1299999999999799</c:v>
                </c:pt>
                <c:pt idx="524">
                  <c:v>2.1399999999999797</c:v>
                </c:pt>
                <c:pt idx="525">
                  <c:v>2.1499999999999799</c:v>
                </c:pt>
                <c:pt idx="526">
                  <c:v>2.1599999999999797</c:v>
                </c:pt>
                <c:pt idx="527">
                  <c:v>2.1699999999999799</c:v>
                </c:pt>
                <c:pt idx="528">
                  <c:v>2.1799999999999797</c:v>
                </c:pt>
                <c:pt idx="529">
                  <c:v>2.18999999999998</c:v>
                </c:pt>
                <c:pt idx="530">
                  <c:v>2.1999999999999797</c:v>
                </c:pt>
                <c:pt idx="531">
                  <c:v>2.20999999999998</c:v>
                </c:pt>
                <c:pt idx="532">
                  <c:v>2.21999999999997</c:v>
                </c:pt>
                <c:pt idx="533">
                  <c:v>2.2299999999999698</c:v>
                </c:pt>
                <c:pt idx="534">
                  <c:v>2.23999999999997</c:v>
                </c:pt>
                <c:pt idx="535">
                  <c:v>2.2499999999999698</c:v>
                </c:pt>
                <c:pt idx="536">
                  <c:v>2.25999999999997</c:v>
                </c:pt>
                <c:pt idx="537">
                  <c:v>2.2699999999999698</c:v>
                </c:pt>
                <c:pt idx="538">
                  <c:v>2.2799999999999701</c:v>
                </c:pt>
                <c:pt idx="539">
                  <c:v>2.2899999999999698</c:v>
                </c:pt>
                <c:pt idx="540">
                  <c:v>2.2999999999999701</c:v>
                </c:pt>
                <c:pt idx="541">
                  <c:v>2.3099999999999667</c:v>
                </c:pt>
                <c:pt idx="542">
                  <c:v>2.3199999999999577</c:v>
                </c:pt>
                <c:pt idx="543">
                  <c:v>2.3299999999999677</c:v>
                </c:pt>
                <c:pt idx="544">
                  <c:v>2.3399999999999577</c:v>
                </c:pt>
                <c:pt idx="545">
                  <c:v>2.3499999999999677</c:v>
                </c:pt>
                <c:pt idx="546">
                  <c:v>2.3599999999999577</c:v>
                </c:pt>
                <c:pt idx="547">
                  <c:v>2.3699999999999677</c:v>
                </c:pt>
                <c:pt idx="548">
                  <c:v>2.3799999999999577</c:v>
                </c:pt>
                <c:pt idx="549">
                  <c:v>2.3899999999999677</c:v>
                </c:pt>
                <c:pt idx="550">
                  <c:v>2.3999999999999577</c:v>
                </c:pt>
                <c:pt idx="551">
                  <c:v>2.4099999999999677</c:v>
                </c:pt>
                <c:pt idx="552">
                  <c:v>2.4199999999999577</c:v>
                </c:pt>
                <c:pt idx="553">
                  <c:v>2.42999999999997</c:v>
                </c:pt>
                <c:pt idx="554">
                  <c:v>2.4399999999999578</c:v>
                </c:pt>
                <c:pt idx="555">
                  <c:v>2.44999999999997</c:v>
                </c:pt>
                <c:pt idx="556">
                  <c:v>2.4599999999999667</c:v>
                </c:pt>
                <c:pt idx="557">
                  <c:v>2.46999999999997</c:v>
                </c:pt>
                <c:pt idx="558">
                  <c:v>2.4799999999999667</c:v>
                </c:pt>
                <c:pt idx="559">
                  <c:v>2.48999999999997</c:v>
                </c:pt>
                <c:pt idx="560">
                  <c:v>2.4999999999999667</c:v>
                </c:pt>
                <c:pt idx="561">
                  <c:v>2.50999999999997</c:v>
                </c:pt>
                <c:pt idx="562">
                  <c:v>2.5199999999999667</c:v>
                </c:pt>
                <c:pt idx="563">
                  <c:v>2.5299999999999701</c:v>
                </c:pt>
                <c:pt idx="564">
                  <c:v>2.5399999999999667</c:v>
                </c:pt>
                <c:pt idx="565">
                  <c:v>2.5499999999999701</c:v>
                </c:pt>
                <c:pt idx="566">
                  <c:v>2.5599999999999667</c:v>
                </c:pt>
                <c:pt idx="567">
                  <c:v>2.5699999999999701</c:v>
                </c:pt>
                <c:pt idx="568">
                  <c:v>2.5799999999999677</c:v>
                </c:pt>
                <c:pt idx="569">
                  <c:v>2.5899999999999701</c:v>
                </c:pt>
                <c:pt idx="570">
                  <c:v>2.5999999999999677</c:v>
                </c:pt>
                <c:pt idx="571">
                  <c:v>2.6099999999999701</c:v>
                </c:pt>
                <c:pt idx="572">
                  <c:v>2.6199999999999677</c:v>
                </c:pt>
                <c:pt idx="573">
                  <c:v>2.6299999999999701</c:v>
                </c:pt>
                <c:pt idx="574">
                  <c:v>2.6399999999999677</c:v>
                </c:pt>
                <c:pt idx="575">
                  <c:v>2.6499999999999702</c:v>
                </c:pt>
                <c:pt idx="576">
                  <c:v>2.6599999999999677</c:v>
                </c:pt>
                <c:pt idx="577">
                  <c:v>2.6699999999999702</c:v>
                </c:pt>
                <c:pt idx="578">
                  <c:v>2.67999999999997</c:v>
                </c:pt>
                <c:pt idx="579">
                  <c:v>2.68999999999996</c:v>
                </c:pt>
                <c:pt idx="580">
                  <c:v>2.6999999999999598</c:v>
                </c:pt>
                <c:pt idx="581">
                  <c:v>2.70999999999996</c:v>
                </c:pt>
                <c:pt idx="582">
                  <c:v>2.7199999999999598</c:v>
                </c:pt>
                <c:pt idx="583">
                  <c:v>2.72999999999996</c:v>
                </c:pt>
                <c:pt idx="584">
                  <c:v>2.7399999999999598</c:v>
                </c:pt>
                <c:pt idx="585">
                  <c:v>2.74999999999996</c:v>
                </c:pt>
                <c:pt idx="586">
                  <c:v>2.7599999999999598</c:v>
                </c:pt>
                <c:pt idx="587">
                  <c:v>2.76999999999996</c:v>
                </c:pt>
                <c:pt idx="588">
                  <c:v>2.7799999999999598</c:v>
                </c:pt>
                <c:pt idx="589">
                  <c:v>2.7899999999999601</c:v>
                </c:pt>
                <c:pt idx="590">
                  <c:v>2.7999999999999599</c:v>
                </c:pt>
                <c:pt idx="591">
                  <c:v>2.8099999999999588</c:v>
                </c:pt>
                <c:pt idx="592">
                  <c:v>2.8199999999999577</c:v>
                </c:pt>
                <c:pt idx="593">
                  <c:v>2.8299999999999597</c:v>
                </c:pt>
                <c:pt idx="594">
                  <c:v>2.8399999999999577</c:v>
                </c:pt>
                <c:pt idx="595">
                  <c:v>2.8499999999999597</c:v>
                </c:pt>
                <c:pt idx="596">
                  <c:v>2.8599999999999577</c:v>
                </c:pt>
                <c:pt idx="597">
                  <c:v>2.8699999999999597</c:v>
                </c:pt>
                <c:pt idx="598">
                  <c:v>2.8799999999999577</c:v>
                </c:pt>
                <c:pt idx="599">
                  <c:v>2.8899999999999597</c:v>
                </c:pt>
                <c:pt idx="600">
                  <c:v>2.8999999999999577</c:v>
                </c:pt>
                <c:pt idx="601">
                  <c:v>2.9099999999999597</c:v>
                </c:pt>
                <c:pt idx="602">
                  <c:v>2.9199999999999577</c:v>
                </c:pt>
                <c:pt idx="603">
                  <c:v>2.9299999999999597</c:v>
                </c:pt>
                <c:pt idx="604">
                  <c:v>2.9399999999999578</c:v>
                </c:pt>
                <c:pt idx="605">
                  <c:v>2.9499999999999598</c:v>
                </c:pt>
                <c:pt idx="606">
                  <c:v>2.9599999999999587</c:v>
                </c:pt>
                <c:pt idx="607">
                  <c:v>2.9699999999999598</c:v>
                </c:pt>
                <c:pt idx="608">
                  <c:v>2.9799999999999587</c:v>
                </c:pt>
                <c:pt idx="609">
                  <c:v>2.9899999999999598</c:v>
                </c:pt>
                <c:pt idx="610">
                  <c:v>2.9999999999999587</c:v>
                </c:pt>
                <c:pt idx="611">
                  <c:v>3.0099999999999598</c:v>
                </c:pt>
                <c:pt idx="612">
                  <c:v>3.0199999999999587</c:v>
                </c:pt>
                <c:pt idx="613">
                  <c:v>3.0299999999999598</c:v>
                </c:pt>
                <c:pt idx="614">
                  <c:v>3.0399999999999587</c:v>
                </c:pt>
                <c:pt idx="615">
                  <c:v>3.0499999999999599</c:v>
                </c:pt>
                <c:pt idx="616">
                  <c:v>3.0599999999999588</c:v>
                </c:pt>
                <c:pt idx="617">
                  <c:v>3.0699999999999599</c:v>
                </c:pt>
                <c:pt idx="618">
                  <c:v>3.0799999999999597</c:v>
                </c:pt>
                <c:pt idx="619">
                  <c:v>3.0899999999999599</c:v>
                </c:pt>
                <c:pt idx="620">
                  <c:v>3.0999999999999597</c:v>
                </c:pt>
              </c:numCache>
            </c:numRef>
          </c:xVal>
          <c:yVal>
            <c:numRef>
              <c:f>gaussian!$C$2:$C$622</c:f>
              <c:numCache>
                <c:formatCode>0.00E+00</c:formatCode>
                <c:ptCount val="621"/>
                <c:pt idx="0">
                  <c:v>6.7054824302812083E-5</c:v>
                </c:pt>
                <c:pt idx="1">
                  <c:v>7.1336674066444571E-5</c:v>
                </c:pt>
                <c:pt idx="2">
                  <c:v>7.5876768559469162E-5</c:v>
                </c:pt>
                <c:pt idx="3">
                  <c:v>8.0689669664196247E-5</c:v>
                </c:pt>
                <c:pt idx="4">
                  <c:v>8.5790695620690204E-5</c:v>
                </c:pt>
                <c:pt idx="5">
                  <c:v>9.1195956362267276E-5</c:v>
                </c:pt>
                <c:pt idx="6">
                  <c:v>9.6922390272061255E-5</c:v>
                </c:pt>
                <c:pt idx="7" formatCode="General">
                  <c:v>1.0298780240496301E-4</c:v>
                </c:pt>
                <c:pt idx="8" formatCode="General">
                  <c:v>1.0941090422000803E-4</c:v>
                </c:pt>
                <c:pt idx="9" formatCode="General">
                  <c:v>1.1621135486885392E-4</c:v>
                </c:pt>
                <c:pt idx="10" formatCode="General">
                  <c:v>1.2340980408667983E-4</c:v>
                </c:pt>
                <c:pt idx="11" formatCode="General">
                  <c:v>1.3102793673240205E-4</c:v>
                </c:pt>
                <c:pt idx="12" formatCode="General">
                  <c:v>1.3908851902558317E-4</c:v>
                </c:pt>
                <c:pt idx="13" formatCode="General">
                  <c:v>1.4761544652796101E-4</c:v>
                </c:pt>
                <c:pt idx="14" formatCode="General">
                  <c:v>1.5663379391802636E-4</c:v>
                </c:pt>
                <c:pt idx="15" formatCode="General">
                  <c:v>1.6616986660727563E-4</c:v>
                </c:pt>
                <c:pt idx="16" formatCode="General">
                  <c:v>1.7625125424738366E-4</c:v>
                </c:pt>
                <c:pt idx="17" formatCode="General">
                  <c:v>1.8690688617751833E-4</c:v>
                </c:pt>
                <c:pt idx="18" formatCode="General">
                  <c:v>1.9816708886150446E-4</c:v>
                </c:pt>
                <c:pt idx="19" formatCode="General">
                  <c:v>2.1006364536447716E-4</c:v>
                </c:pt>
                <c:pt idx="20" formatCode="General">
                  <c:v>2.2262985691888306E-4</c:v>
                </c:pt>
                <c:pt idx="21" formatCode="General">
                  <c:v>2.3590060662957111E-4</c:v>
                </c:pt>
                <c:pt idx="22" formatCode="General">
                  <c:v>2.4991242536771921E-4</c:v>
                </c:pt>
                <c:pt idx="23" formatCode="General">
                  <c:v>2.6470355990308416E-4</c:v>
                </c:pt>
                <c:pt idx="24" formatCode="General">
                  <c:v>2.8031404332390001E-4</c:v>
                </c:pt>
                <c:pt idx="25" formatCode="General">
                  <c:v>2.9678576779320649E-4</c:v>
                </c:pt>
                <c:pt idx="26" formatCode="General">
                  <c:v>3.1416255969012892E-4</c:v>
                </c:pt>
                <c:pt idx="27" formatCode="General">
                  <c:v>3.3249025718396706E-4</c:v>
                </c:pt>
                <c:pt idx="28" formatCode="General">
                  <c:v>3.5181679028812809E-4</c:v>
                </c:pt>
                <c:pt idx="29" formatCode="General">
                  <c:v>3.7219226344042299E-4</c:v>
                </c:pt>
                <c:pt idx="30" formatCode="General">
                  <c:v>3.9366904065506414E-4</c:v>
                </c:pt>
                <c:pt idx="31" formatCode="General">
                  <c:v>4.1630183329070098E-4</c:v>
                </c:pt>
                <c:pt idx="32" formatCode="General">
                  <c:v>4.4014779047778235E-4</c:v>
                </c:pt>
                <c:pt idx="33" formatCode="General">
                  <c:v>4.6526659224694012E-4</c:v>
                </c:pt>
                <c:pt idx="34" formatCode="General">
                  <c:v>4.9172054539896944E-4</c:v>
                </c:pt>
                <c:pt idx="35" formatCode="General">
                  <c:v>5.195746821548173E-4</c:v>
                </c:pt>
                <c:pt idx="36" formatCode="General">
                  <c:v>5.4889686162294183E-4</c:v>
                </c:pt>
                <c:pt idx="37" formatCode="General">
                  <c:v>5.7975787411859703E-4</c:v>
                </c:pt>
                <c:pt idx="38" formatCode="General">
                  <c:v>6.1223154836834073E-4</c:v>
                </c:pt>
                <c:pt idx="39" formatCode="General">
                  <c:v>6.4639486162997094E-4</c:v>
                </c:pt>
                <c:pt idx="40" formatCode="General">
                  <c:v>6.8232805275634503E-4</c:v>
                </c:pt>
                <c:pt idx="41" formatCode="General">
                  <c:v>7.2011473822827788E-4</c:v>
                </c:pt>
                <c:pt idx="42" formatCode="General">
                  <c:v>7.5984203117921117E-4</c:v>
                </c:pt>
                <c:pt idx="43" formatCode="General">
                  <c:v>8.0160066343140223E-4</c:v>
                </c:pt>
                <c:pt idx="44" formatCode="General">
                  <c:v>8.4548511055954003E-4</c:v>
                </c:pt>
                <c:pt idx="45" formatCode="General">
                  <c:v>8.915937199951852E-4</c:v>
                </c:pt>
                <c:pt idx="46" formatCode="General">
                  <c:v>9.4002884218063868E-4</c:v>
                </c:pt>
                <c:pt idx="47" formatCode="General">
                  <c:v>9.9089696477823257E-4</c:v>
                </c:pt>
                <c:pt idx="48" formatCode="General">
                  <c:v>1.0443088499356339E-3</c:v>
                </c:pt>
                <c:pt idx="49" formatCode="General">
                  <c:v>1.10037967460446E-3</c:v>
                </c:pt>
                <c:pt idx="50" formatCode="General">
                  <c:v>1.1592291739045341E-3</c:v>
                </c:pt>
                <c:pt idx="51" formatCode="General">
                  <c:v>1.2209817875209698E-3</c:v>
                </c:pt>
                <c:pt idx="52" formatCode="General">
                  <c:v>1.2857668091171698E-3</c:v>
                </c:pt>
                <c:pt idx="53" formatCode="General">
                  <c:v>1.3537185387404523E-3</c:v>
                </c:pt>
                <c:pt idx="54" formatCode="General">
                  <c:v>1.4249764381923801E-3</c:v>
                </c:pt>
                <c:pt idx="55" formatCode="General">
                  <c:v>1.4996852893297621E-3</c:v>
                </c:pt>
                <c:pt idx="56" formatCode="General">
                  <c:v>1.5779953552559798E-3</c:v>
                </c:pt>
                <c:pt idx="57" formatCode="General">
                  <c:v>1.660062544356872E-3</c:v>
                </c:pt>
                <c:pt idx="58" formatCode="General">
                  <c:v>1.7460485771276521E-3</c:v>
                </c:pt>
                <c:pt idx="59" formatCode="General">
                  <c:v>1.8361211557323101E-3</c:v>
                </c:pt>
                <c:pt idx="60" formatCode="General">
                  <c:v>1.9304541362276145E-3</c:v>
                </c:pt>
                <c:pt idx="61" formatCode="General">
                  <c:v>2.0292277033787899E-3</c:v>
                </c:pt>
                <c:pt idx="62" formatCode="General">
                  <c:v>2.1326285479853612E-3</c:v>
                </c:pt>
                <c:pt idx="63" formatCode="General">
                  <c:v>2.2408500466271301E-3</c:v>
                </c:pt>
                <c:pt idx="64" formatCode="General">
                  <c:v>2.3540924437340668E-3</c:v>
                </c:pt>
                <c:pt idx="65" formatCode="General">
                  <c:v>2.47256303587403E-3</c:v>
                </c:pt>
                <c:pt idx="66" formatCode="General">
                  <c:v>2.5964763581438201E-3</c:v>
                </c:pt>
                <c:pt idx="67" formatCode="General">
                  <c:v>2.7260543725415474E-3</c:v>
                </c:pt>
                <c:pt idx="68" formatCode="General">
                  <c:v>2.8615266581874313E-3</c:v>
                </c:pt>
                <c:pt idx="69" formatCode="General">
                  <c:v>3.0031306032525561E-3</c:v>
                </c:pt>
                <c:pt idx="70" formatCode="General">
                  <c:v>3.1511115984442445E-3</c:v>
                </c:pt>
                <c:pt idx="71" formatCode="General">
                  <c:v>3.3057232318879455E-3</c:v>
                </c:pt>
                <c:pt idx="72" formatCode="General">
                  <c:v>3.4672274852347402E-3</c:v>
                </c:pt>
                <c:pt idx="73" formatCode="General">
                  <c:v>3.6358949308147098E-3</c:v>
                </c:pt>
                <c:pt idx="74" formatCode="General">
                  <c:v>3.8120049296438627E-3</c:v>
                </c:pt>
                <c:pt idx="75" formatCode="General">
                  <c:v>3.9958458300843299E-3</c:v>
                </c:pt>
                <c:pt idx="76" formatCode="General">
                  <c:v>4.1877151669445795E-3</c:v>
                </c:pt>
                <c:pt idx="77" formatCode="General">
                  <c:v>4.3879198607968866E-3</c:v>
                </c:pt>
                <c:pt idx="78" formatCode="General">
                  <c:v>4.5967764172775314E-3</c:v>
                </c:pt>
                <c:pt idx="79" formatCode="General">
                  <c:v>4.8146111261235898E-3</c:v>
                </c:pt>
                <c:pt idx="80" formatCode="General">
                  <c:v>5.0417602596905834E-3</c:v>
                </c:pt>
                <c:pt idx="81" formatCode="General">
                  <c:v>5.27857027068081E-3</c:v>
                </c:pt>
                <c:pt idx="82" formatCode="General">
                  <c:v>5.5253979888035378E-3</c:v>
                </c:pt>
                <c:pt idx="83" formatCode="General">
                  <c:v>5.7826108160741914E-3</c:v>
                </c:pt>
                <c:pt idx="84" formatCode="General">
                  <c:v>6.0505869204500202E-3</c:v>
                </c:pt>
                <c:pt idx="85" formatCode="General">
                  <c:v>6.32971542748523E-3</c:v>
                </c:pt>
                <c:pt idx="86" formatCode="General">
                  <c:v>6.6203966096795002E-3</c:v>
                </c:pt>
                <c:pt idx="87" formatCode="General">
                  <c:v>6.9230420731799924E-3</c:v>
                </c:pt>
                <c:pt idx="88" formatCode="General">
                  <c:v>7.2380749414855334E-3</c:v>
                </c:pt>
                <c:pt idx="89" formatCode="General">
                  <c:v>7.5659300357905001E-3</c:v>
                </c:pt>
                <c:pt idx="90" formatCode="General">
                  <c:v>7.9070540515927702E-3</c:v>
                </c:pt>
                <c:pt idx="91" formatCode="General">
                  <c:v>8.2619057311795994E-3</c:v>
                </c:pt>
                <c:pt idx="92" formatCode="General">
                  <c:v>8.6309560315930393E-3</c:v>
                </c:pt>
                <c:pt idx="93" formatCode="General">
                  <c:v>9.0146882876650548E-3</c:v>
                </c:pt>
                <c:pt idx="94" formatCode="General">
                  <c:v>9.4135983697008208E-3</c:v>
                </c:pt>
                <c:pt idx="95" formatCode="General">
                  <c:v>9.8281948353788548E-3</c:v>
                </c:pt>
                <c:pt idx="96" formatCode="General">
                  <c:v>1.0258999075422798E-2</c:v>
                </c:pt>
                <c:pt idx="97" formatCode="General">
                  <c:v>1.0706545452592701E-2</c:v>
                </c:pt>
                <c:pt idx="98" formatCode="General">
                  <c:v>1.11713814335298E-2</c:v>
                </c:pt>
                <c:pt idx="99" formatCode="General">
                  <c:v>1.1654067712980321E-2</c:v>
                </c:pt>
                <c:pt idx="100" formatCode="General">
                  <c:v>1.2155178329913805E-2</c:v>
                </c:pt>
                <c:pt idx="101" formatCode="General">
                  <c:v>1.2675300775041858E-2</c:v>
                </c:pt>
                <c:pt idx="102" formatCode="General">
                  <c:v>1.3215036089233599E-2</c:v>
                </c:pt>
                <c:pt idx="103" formatCode="General">
                  <c:v>1.3774998952315799E-2</c:v>
                </c:pt>
                <c:pt idx="104" formatCode="General">
                  <c:v>1.4355817761738301E-2</c:v>
                </c:pt>
                <c:pt idx="105" formatCode="General">
                  <c:v>1.49581347005761E-2</c:v>
                </c:pt>
                <c:pt idx="106" formatCode="General">
                  <c:v>1.5582605794333284E-2</c:v>
                </c:pt>
                <c:pt idx="107" formatCode="General">
                  <c:v>1.62299009560057E-2</c:v>
                </c:pt>
                <c:pt idx="108" formatCode="General">
                  <c:v>1.6900704018859715E-2</c:v>
                </c:pt>
                <c:pt idx="109" formatCode="General">
                  <c:v>1.7595712756364599E-2</c:v>
                </c:pt>
                <c:pt idx="110" formatCode="General">
                  <c:v>1.8315638888732503E-2</c:v>
                </c:pt>
                <c:pt idx="111" formatCode="General">
                  <c:v>1.9061208075493101E-2</c:v>
                </c:pt>
                <c:pt idx="112" formatCode="General">
                  <c:v>1.9833159893546864E-2</c:v>
                </c:pt>
                <c:pt idx="113" formatCode="General">
                  <c:v>2.0632247800123259E-2</c:v>
                </c:pt>
                <c:pt idx="114" formatCode="General">
                  <c:v>2.1459239080078452E-2</c:v>
                </c:pt>
                <c:pt idx="115" formatCode="General">
                  <c:v>2.2314914776964664E-2</c:v>
                </c:pt>
                <c:pt idx="116" formatCode="General">
                  <c:v>2.3200069607291398E-2</c:v>
                </c:pt>
                <c:pt idx="117" formatCode="General">
                  <c:v>2.4115511857426906E-2</c:v>
                </c:pt>
                <c:pt idx="118" formatCode="General">
                  <c:v>2.50620632625565E-2</c:v>
                </c:pt>
                <c:pt idx="119" formatCode="General">
                  <c:v>2.6040558867146402E-2</c:v>
                </c:pt>
                <c:pt idx="120" formatCode="General">
                  <c:v>2.7051846866348216E-2</c:v>
                </c:pt>
                <c:pt idx="121" formatCode="General">
                  <c:v>2.8096788427790599E-2</c:v>
                </c:pt>
                <c:pt idx="122" formatCode="General">
                  <c:v>2.9176257493214452E-2</c:v>
                </c:pt>
                <c:pt idx="123" formatCode="General">
                  <c:v>3.0291140559404191E-2</c:v>
                </c:pt>
                <c:pt idx="124" formatCode="General">
                  <c:v>3.1442336437888602E-2</c:v>
                </c:pt>
                <c:pt idx="125" formatCode="General">
                  <c:v>3.2630755992893216E-2</c:v>
                </c:pt>
                <c:pt idx="126" formatCode="General">
                  <c:v>3.3857321857020201E-2</c:v>
                </c:pt>
                <c:pt idx="127" formatCode="General">
                  <c:v>3.5122968124172205E-2</c:v>
                </c:pt>
                <c:pt idx="128" formatCode="General">
                  <c:v>3.6428640019226056E-2</c:v>
                </c:pt>
                <c:pt idx="129" formatCode="General">
                  <c:v>3.7775293543988814E-2</c:v>
                </c:pt>
                <c:pt idx="130" formatCode="General">
                  <c:v>3.9163895098983798E-2</c:v>
                </c:pt>
                <c:pt idx="131" formatCode="General">
                  <c:v>4.0595421080627123E-2</c:v>
                </c:pt>
                <c:pt idx="132" formatCode="General">
                  <c:v>4.2070857453378803E-2</c:v>
                </c:pt>
                <c:pt idx="133" formatCode="General">
                  <c:v>4.3591199296474946E-2</c:v>
                </c:pt>
                <c:pt idx="134" formatCode="General">
                  <c:v>4.5157450324857185E-2</c:v>
                </c:pt>
                <c:pt idx="135" formatCode="General">
                  <c:v>4.6770622383955185E-2</c:v>
                </c:pt>
                <c:pt idx="136" formatCode="General">
                  <c:v>4.843173491799091E-2</c:v>
                </c:pt>
                <c:pt idx="137" formatCode="General">
                  <c:v>5.0141814411498897E-2</c:v>
                </c:pt>
                <c:pt idx="138" formatCode="General">
                  <c:v>5.1901893803801412E-2</c:v>
                </c:pt>
                <c:pt idx="139" formatCode="General">
                  <c:v>5.3713011876169524E-2</c:v>
                </c:pt>
                <c:pt idx="140" formatCode="General">
                  <c:v>5.5576212611478701E-2</c:v>
                </c:pt>
                <c:pt idx="141" formatCode="General">
                  <c:v>5.7492544526160122E-2</c:v>
                </c:pt>
                <c:pt idx="142" formatCode="General">
                  <c:v>5.9463059974299064E-2</c:v>
                </c:pt>
                <c:pt idx="143" formatCode="General">
                  <c:v>6.1488814423765303E-2</c:v>
                </c:pt>
                <c:pt idx="144" formatCode="General">
                  <c:v>6.3570865704299345E-2</c:v>
                </c:pt>
                <c:pt idx="145" formatCode="General">
                  <c:v>6.5710273227497923E-2</c:v>
                </c:pt>
                <c:pt idx="146" formatCode="General">
                  <c:v>6.7908097178704302E-2</c:v>
                </c:pt>
                <c:pt idx="147" formatCode="General">
                  <c:v>7.0165397680837904E-2</c:v>
                </c:pt>
                <c:pt idx="148" formatCode="General">
                  <c:v>7.2483233930232344E-2</c:v>
                </c:pt>
                <c:pt idx="149" formatCode="General">
                  <c:v>7.4862663304598898E-2</c:v>
                </c:pt>
                <c:pt idx="150" formatCode="General">
                  <c:v>7.7304740443294009E-2</c:v>
                </c:pt>
                <c:pt idx="151" formatCode="General">
                  <c:v>7.9810516300073922E-2</c:v>
                </c:pt>
                <c:pt idx="152" formatCode="General">
                  <c:v>8.2381037168597682E-2</c:v>
                </c:pt>
                <c:pt idx="153" formatCode="General">
                  <c:v>8.5017343680989746E-2</c:v>
                </c:pt>
                <c:pt idx="154" formatCode="General">
                  <c:v>8.7720469779787549E-2</c:v>
                </c:pt>
                <c:pt idx="155" formatCode="General">
                  <c:v>9.0491441663689567E-2</c:v>
                </c:pt>
                <c:pt idx="156" formatCode="General">
                  <c:v>9.3331276707545902E-2</c:v>
                </c:pt>
                <c:pt idx="157" formatCode="General">
                  <c:v>9.6240982357071098E-2</c:v>
                </c:pt>
                <c:pt idx="158" formatCode="General">
                  <c:v>9.9221554998856765E-2</c:v>
                </c:pt>
                <c:pt idx="159" formatCode="General">
                  <c:v>0.10227397880626322</c:v>
                </c:pt>
                <c:pt idx="160" formatCode="General">
                  <c:v>0.10539922456185774</c:v>
                </c:pt>
                <c:pt idx="161" formatCode="General">
                  <c:v>0.10859824845709594</c:v>
                </c:pt>
                <c:pt idx="162" formatCode="General">
                  <c:v>0.11187199087002098</c:v>
                </c:pt>
                <c:pt idx="163" formatCode="General">
                  <c:v>0.11522137512178612</c:v>
                </c:pt>
                <c:pt idx="164" formatCode="General">
                  <c:v>0.11864730621288</c:v>
                </c:pt>
                <c:pt idx="165" formatCode="General">
                  <c:v>0.12215066953998199</c:v>
                </c:pt>
                <c:pt idx="166" formatCode="General">
                  <c:v>0.12573232959441999</c:v>
                </c:pt>
                <c:pt idx="167" formatCode="General">
                  <c:v>0.12939312864328287</c:v>
                </c:pt>
                <c:pt idx="168" formatCode="General">
                  <c:v>0.13313388539427301</c:v>
                </c:pt>
                <c:pt idx="169" formatCode="General">
                  <c:v>0.13695539364544573</c:v>
                </c:pt>
                <c:pt idx="170" formatCode="General">
                  <c:v>0.14085842092103601</c:v>
                </c:pt>
                <c:pt idx="171" formatCode="General">
                  <c:v>0.14484370709465788</c:v>
                </c:pt>
                <c:pt idx="172" formatCode="General">
                  <c:v>0.14891196300113968</c:v>
                </c:pt>
                <c:pt idx="173" formatCode="General">
                  <c:v>0.15306386903840224</c:v>
                </c:pt>
                <c:pt idx="174" formatCode="General">
                  <c:v>0.15730007376079441</c:v>
                </c:pt>
                <c:pt idx="175" formatCode="General">
                  <c:v>0.16162119246532899</c:v>
                </c:pt>
                <c:pt idx="176" formatCode="General">
                  <c:v>0.16602780577237641</c:v>
                </c:pt>
                <c:pt idx="177" formatCode="General">
                  <c:v>0.17052045820236231</c:v>
                </c:pt>
                <c:pt idx="178" formatCode="General">
                  <c:v>0.17509965675010344</c:v>
                </c:pt>
                <c:pt idx="179" formatCode="General">
                  <c:v>0.17976586945845699</c:v>
                </c:pt>
                <c:pt idx="180" formatCode="General">
                  <c:v>0.18451952399297841</c:v>
                </c:pt>
                <c:pt idx="181" formatCode="General">
                  <c:v>0.18936100621936341</c:v>
                </c:pt>
                <c:pt idx="182" formatCode="General">
                  <c:v>0.19429065878547699</c:v>
                </c:pt>
                <c:pt idx="183" formatCode="General">
                  <c:v>0.19930877970981087</c:v>
                </c:pt>
                <c:pt idx="184" formatCode="General">
                  <c:v>0.204415620978252</c:v>
                </c:pt>
                <c:pt idx="185" formatCode="General">
                  <c:v>0.20961138715108768</c:v>
                </c:pt>
                <c:pt idx="186" formatCode="General">
                  <c:v>0.2148962339821959</c:v>
                </c:pt>
                <c:pt idx="187" formatCode="General">
                  <c:v>0.22027026705242941</c:v>
                </c:pt>
                <c:pt idx="188" formatCode="General">
                  <c:v>0.22573354041920399</c:v>
                </c:pt>
                <c:pt idx="189" formatCode="General">
                  <c:v>0.23128605528431601</c:v>
                </c:pt>
                <c:pt idx="190" formatCode="General">
                  <c:v>0.23692775868210941</c:v>
                </c:pt>
                <c:pt idx="191" formatCode="General">
                  <c:v>0.242658542190058</c:v>
                </c:pt>
                <c:pt idx="192" formatCode="General">
                  <c:v>0.24847824066389268</c:v>
                </c:pt>
                <c:pt idx="193" formatCode="General">
                  <c:v>0.25438663099939313</c:v>
                </c:pt>
                <c:pt idx="194" formatCode="General">
                  <c:v>0.26038343092301502</c:v>
                </c:pt>
                <c:pt idx="195" formatCode="General">
                  <c:v>0.26646829781351244</c:v>
                </c:pt>
                <c:pt idx="196" formatCode="General">
                  <c:v>0.27264082755666302</c:v>
                </c:pt>
                <c:pt idx="197" formatCode="General">
                  <c:v>0.278900553435385</c:v>
                </c:pt>
                <c:pt idx="198" formatCode="General">
                  <c:v>0.28524694505729098</c:v>
                </c:pt>
                <c:pt idx="199" formatCode="General">
                  <c:v>0.29167940732193198</c:v>
                </c:pt>
                <c:pt idx="200" formatCode="General">
                  <c:v>0.29819727942987573</c:v>
                </c:pt>
                <c:pt idx="201" formatCode="General">
                  <c:v>0.30479983393573801</c:v>
                </c:pt>
                <c:pt idx="202" formatCode="General">
                  <c:v>0.31148627584739752</c:v>
                </c:pt>
                <c:pt idx="203" formatCode="General">
                  <c:v>0.31825574177335508</c:v>
                </c:pt>
                <c:pt idx="204" formatCode="General">
                  <c:v>0.32510729912058273</c:v>
                </c:pt>
                <c:pt idx="205" formatCode="General">
                  <c:v>0.33203994534465153</c:v>
                </c:pt>
                <c:pt idx="206" formatCode="General">
                  <c:v>0.33905260725443326</c:v>
                </c:pt>
                <c:pt idx="207" formatCode="General">
                  <c:v>0.34614414037326202</c:v>
                </c:pt>
                <c:pt idx="208" formatCode="General">
                  <c:v>0.35331332835858498</c:v>
                </c:pt>
                <c:pt idx="209" formatCode="General">
                  <c:v>0.36055888248196138</c:v>
                </c:pt>
                <c:pt idx="210" formatCode="General">
                  <c:v>0.36787944117142873</c:v>
                </c:pt>
                <c:pt idx="211" formatCode="General">
                  <c:v>0.37527356961799413</c:v>
                </c:pt>
                <c:pt idx="212" formatCode="General">
                  <c:v>0.382739759448052</c:v>
                </c:pt>
                <c:pt idx="213" formatCode="General">
                  <c:v>0.39027642846350402</c:v>
                </c:pt>
                <c:pt idx="214" formatCode="General">
                  <c:v>0.39788192045118698</c:v>
                </c:pt>
                <c:pt idx="215" formatCode="General">
                  <c:v>0.40555450506330298</c:v>
                </c:pt>
                <c:pt idx="216" formatCode="General">
                  <c:v>0.41329237777032701</c:v>
                </c:pt>
                <c:pt idx="217" formatCode="General">
                  <c:v>0.42109365988789432</c:v>
                </c:pt>
                <c:pt idx="218" formatCode="General">
                  <c:v>0.42895639867905944</c:v>
                </c:pt>
                <c:pt idx="219" formatCode="General">
                  <c:v>0.43687856753320997</c:v>
                </c:pt>
                <c:pt idx="220" formatCode="General">
                  <c:v>0.44485806622292573</c:v>
                </c:pt>
                <c:pt idx="221" formatCode="General">
                  <c:v>0.45289272123988222</c:v>
                </c:pt>
                <c:pt idx="222" formatCode="General">
                  <c:v>0.46098028621081943</c:v>
                </c:pt>
                <c:pt idx="223" formatCode="General">
                  <c:v>0.46911844239465145</c:v>
                </c:pt>
                <c:pt idx="224" formatCode="General">
                  <c:v>0.47730479926143143</c:v>
                </c:pt>
                <c:pt idx="225" formatCode="General">
                  <c:v>0.48553689515406651</c:v>
                </c:pt>
                <c:pt idx="226" formatCode="General">
                  <c:v>0.49381219803332732</c:v>
                </c:pt>
                <c:pt idx="227" formatCode="General">
                  <c:v>0.50212810630682803</c:v>
                </c:pt>
                <c:pt idx="228" formatCode="General">
                  <c:v>0.51048194974225625</c:v>
                </c:pt>
                <c:pt idx="229" formatCode="General">
                  <c:v>0.51887099046543395</c:v>
                </c:pt>
                <c:pt idx="230" formatCode="General">
                  <c:v>0.52729242404303001</c:v>
                </c:pt>
                <c:pt idx="231" formatCode="General">
                  <c:v>0.53574338065056604</c:v>
                </c:pt>
                <c:pt idx="232" formatCode="General">
                  <c:v>0.54422092632519425</c:v>
                </c:pt>
                <c:pt idx="233" formatCode="General">
                  <c:v>0.55272206430338044</c:v>
                </c:pt>
                <c:pt idx="234" formatCode="General">
                  <c:v>0.56124373644322145</c:v>
                </c:pt>
                <c:pt idx="235" formatCode="General">
                  <c:v>0.56978282473090358</c:v>
                </c:pt>
                <c:pt idx="236" formatCode="General">
                  <c:v>0.57833615287092011</c:v>
                </c:pt>
                <c:pt idx="237" formatCode="General">
                  <c:v>0.58690048795931848</c:v>
                </c:pt>
                <c:pt idx="238" formatCode="General">
                  <c:v>0.59547254223924451</c:v>
                </c:pt>
                <c:pt idx="239" formatCode="General">
                  <c:v>0.60404897493801168</c:v>
                </c:pt>
                <c:pt idx="240" formatCode="General">
                  <c:v>0.61262639418440246</c:v>
                </c:pt>
                <c:pt idx="241" formatCode="General">
                  <c:v>0.62120135900543205</c:v>
                </c:pt>
                <c:pt idx="242" formatCode="General">
                  <c:v>0.62977038140098462</c:v>
                </c:pt>
                <c:pt idx="243" formatCode="General">
                  <c:v>0.63832992849505665</c:v>
                </c:pt>
                <c:pt idx="244" formatCode="General">
                  <c:v>0.64687642476211105</c:v>
                </c:pt>
                <c:pt idx="245" formatCode="General">
                  <c:v>0.65540625432682265</c:v>
                </c:pt>
                <c:pt idx="246" formatCode="General">
                  <c:v>0.66391576333545665</c:v>
                </c:pt>
                <c:pt idx="247" formatCode="General">
                  <c:v>0.67240126239699061</c:v>
                </c:pt>
                <c:pt idx="248" formatCode="General">
                  <c:v>0.68085902909190599</c:v>
                </c:pt>
                <c:pt idx="249" formatCode="General">
                  <c:v>0.68928531054660802</c:v>
                </c:pt>
                <c:pt idx="250" formatCode="General">
                  <c:v>0.69767632607101204</c:v>
                </c:pt>
                <c:pt idx="251" formatCode="General">
                  <c:v>0.70602826985712097</c:v>
                </c:pt>
                <c:pt idx="252" formatCode="General">
                  <c:v>0.71433731373593856</c:v>
                </c:pt>
                <c:pt idx="253" formatCode="General">
                  <c:v>0.72259960999018125</c:v>
                </c:pt>
                <c:pt idx="254" formatCode="General">
                  <c:v>0.73081129421999225</c:v>
                </c:pt>
                <c:pt idx="255" formatCode="General">
                  <c:v>0.73896848825892603</c:v>
                </c:pt>
                <c:pt idx="256" formatCode="General">
                  <c:v>0.74706730313717795</c:v>
                </c:pt>
                <c:pt idx="257" formatCode="General">
                  <c:v>0.75510384208901238</c:v>
                </c:pt>
                <c:pt idx="258" formatCode="General">
                  <c:v>0.76307420360132561</c:v>
                </c:pt>
                <c:pt idx="259" formatCode="General">
                  <c:v>0.77097448450010675</c:v>
                </c:pt>
                <c:pt idx="260" formatCode="General">
                  <c:v>0.77880078307139344</c:v>
                </c:pt>
                <c:pt idx="261" formatCode="General">
                  <c:v>0.78654920221344427</c:v>
                </c:pt>
                <c:pt idx="262" formatCode="General">
                  <c:v>0.79421585261653638</c:v>
                </c:pt>
                <c:pt idx="263" formatCode="General">
                  <c:v>0.80179685596692496</c:v>
                </c:pt>
                <c:pt idx="264" formatCode="General">
                  <c:v>0.80928834817131556</c:v>
                </c:pt>
                <c:pt idx="265" formatCode="General">
                  <c:v>0.81668648259810228</c:v>
                </c:pt>
                <c:pt idx="266" formatCode="General">
                  <c:v>0.82398743333169233</c:v>
                </c:pt>
                <c:pt idx="267" formatCode="General">
                  <c:v>0.83118739843615497</c:v>
                </c:pt>
                <c:pt idx="268" formatCode="General">
                  <c:v>0.83828260322421799</c:v>
                </c:pt>
                <c:pt idx="269" formatCode="General">
                  <c:v>0.84526930352780305</c:v>
                </c:pt>
                <c:pt idx="270" formatCode="General">
                  <c:v>0.85214378896619603</c:v>
                </c:pt>
                <c:pt idx="271" formatCode="General">
                  <c:v>0.85890238620783299</c:v>
                </c:pt>
                <c:pt idx="272" formatCode="General">
                  <c:v>0.86554146222175365</c:v>
                </c:pt>
                <c:pt idx="273" formatCode="General">
                  <c:v>0.87205742751471138</c:v>
                </c:pt>
                <c:pt idx="274" formatCode="General">
                  <c:v>0.87844673934991702</c:v>
                </c:pt>
                <c:pt idx="275" formatCode="General">
                  <c:v>0.88470590494347545</c:v>
                </c:pt>
                <c:pt idx="276" formatCode="General">
                  <c:v>0.89083148463429562</c:v>
                </c:pt>
                <c:pt idx="277" formatCode="General">
                  <c:v>0.89682009502377968</c:v>
                </c:pt>
                <c:pt idx="278" formatCode="General">
                  <c:v>0.90266841208092963</c:v>
                </c:pt>
                <c:pt idx="279" formatCode="General">
                  <c:v>0.90837317420925556</c:v>
                </c:pt>
                <c:pt idx="280" formatCode="General">
                  <c:v>0.91393118527121042</c:v>
                </c:pt>
                <c:pt idx="281" formatCode="General">
                  <c:v>0.91933931756651088</c:v>
                </c:pt>
                <c:pt idx="282" formatCode="General">
                  <c:v>0.92459451476019905</c:v>
                </c:pt>
                <c:pt idx="283" formatCode="General">
                  <c:v>0.92969379475694258</c:v>
                </c:pt>
                <c:pt idx="284" formatCode="General">
                  <c:v>0.93463425251744425</c:v>
                </c:pt>
                <c:pt idx="285" formatCode="General">
                  <c:v>0.93941306281346459</c:v>
                </c:pt>
                <c:pt idx="286" formatCode="General">
                  <c:v>0.94402748291782601</c:v>
                </c:pt>
                <c:pt idx="287" formatCode="General">
                  <c:v>0.94847485522560004</c:v>
                </c:pt>
                <c:pt idx="288" formatCode="General">
                  <c:v>0.95275260980320198</c:v>
                </c:pt>
                <c:pt idx="289" formatCode="General">
                  <c:v>0.95685826686190101</c:v>
                </c:pt>
                <c:pt idx="290" formatCode="General">
                  <c:v>0.96078943915231563</c:v>
                </c:pt>
                <c:pt idx="291" formatCode="General">
                  <c:v>0.96454383427681245</c:v>
                </c:pt>
                <c:pt idx="292" formatCode="General">
                  <c:v>0.96811925691655565</c:v>
                </c:pt>
                <c:pt idx="293" formatCode="General">
                  <c:v>0.97151361097028799</c:v>
                </c:pt>
                <c:pt idx="294" formatCode="General">
                  <c:v>0.97472490160179326</c:v>
                </c:pt>
                <c:pt idx="295" formatCode="General">
                  <c:v>0.97775123719334089</c:v>
                </c:pt>
                <c:pt idx="296" formatCode="General">
                  <c:v>0.98059083120242196</c:v>
                </c:pt>
                <c:pt idx="297" formatCode="General">
                  <c:v>0.98324200391924466</c:v>
                </c:pt>
                <c:pt idx="298" formatCode="General">
                  <c:v>0.98570318412243163</c:v>
                </c:pt>
                <c:pt idx="299" formatCode="General">
                  <c:v>0.98797291063083303</c:v>
                </c:pt>
                <c:pt idx="300" formatCode="General">
                  <c:v>0.99004983374916888</c:v>
                </c:pt>
                <c:pt idx="301" formatCode="General">
                  <c:v>0.99193271660556703</c:v>
                </c:pt>
                <c:pt idx="302" formatCode="General">
                  <c:v>0.99362043637915476</c:v>
                </c:pt>
                <c:pt idx="303" formatCode="General">
                  <c:v>0.99511198541582657</c:v>
                </c:pt>
                <c:pt idx="304" formatCode="General">
                  <c:v>0.99640647223099099</c:v>
                </c:pt>
                <c:pt idx="305" formatCode="General">
                  <c:v>0.99750312239745242</c:v>
                </c:pt>
                <c:pt idx="306" formatCode="General">
                  <c:v>0.99840127931760458</c:v>
                </c:pt>
                <c:pt idx="307" formatCode="General">
                  <c:v>0.99910040487852603</c:v>
                </c:pt>
                <c:pt idx="308" formatCode="General">
                  <c:v>0.99960007998933398</c:v>
                </c:pt>
                <c:pt idx="309" formatCode="General">
                  <c:v>0.999900004999833</c:v>
                </c:pt>
                <c:pt idx="310" formatCode="General">
                  <c:v>1</c:v>
                </c:pt>
                <c:pt idx="311" formatCode="General">
                  <c:v>0.999900004999834</c:v>
                </c:pt>
                <c:pt idx="312" formatCode="General">
                  <c:v>0.99960007998933498</c:v>
                </c:pt>
                <c:pt idx="313" formatCode="General">
                  <c:v>0.99910040487852902</c:v>
                </c:pt>
                <c:pt idx="314" formatCode="General">
                  <c:v>0.99840127931760758</c:v>
                </c:pt>
                <c:pt idx="315" formatCode="General">
                  <c:v>0.99750312239745642</c:v>
                </c:pt>
                <c:pt idx="316" formatCode="General">
                  <c:v>0.99640647223099599</c:v>
                </c:pt>
                <c:pt idx="317" formatCode="General">
                  <c:v>0.99511198541583257</c:v>
                </c:pt>
                <c:pt idx="318" formatCode="General">
                  <c:v>0.99362043637916175</c:v>
                </c:pt>
                <c:pt idx="319" formatCode="General">
                  <c:v>0.99193271660558124</c:v>
                </c:pt>
                <c:pt idx="320" formatCode="General">
                  <c:v>0.99004983374918143</c:v>
                </c:pt>
                <c:pt idx="321" formatCode="General">
                  <c:v>0.98797291063084303</c:v>
                </c:pt>
                <c:pt idx="322" formatCode="General">
                  <c:v>0.98570318412244162</c:v>
                </c:pt>
                <c:pt idx="323" formatCode="General">
                  <c:v>0.98324200391925543</c:v>
                </c:pt>
                <c:pt idx="324" formatCode="General">
                  <c:v>0.98059083120243351</c:v>
                </c:pt>
                <c:pt idx="325" formatCode="General">
                  <c:v>0.97775123719335322</c:v>
                </c:pt>
                <c:pt idx="326" formatCode="General">
                  <c:v>0.97472490160180725</c:v>
                </c:pt>
                <c:pt idx="327" formatCode="General">
                  <c:v>0.97151361097030298</c:v>
                </c:pt>
                <c:pt idx="328" formatCode="General">
                  <c:v>0.96811925691657819</c:v>
                </c:pt>
                <c:pt idx="329" formatCode="General">
                  <c:v>0.96454383427682788</c:v>
                </c:pt>
                <c:pt idx="330" formatCode="General">
                  <c:v>0.96078943915233195</c:v>
                </c:pt>
                <c:pt idx="331" formatCode="General">
                  <c:v>0.95685826686191799</c:v>
                </c:pt>
                <c:pt idx="332" formatCode="General">
                  <c:v>0.95275260980321996</c:v>
                </c:pt>
                <c:pt idx="333" formatCode="General">
                  <c:v>0.94847485522561403</c:v>
                </c:pt>
                <c:pt idx="334" formatCode="General">
                  <c:v>0.94402748291784599</c:v>
                </c:pt>
                <c:pt idx="335" formatCode="General">
                  <c:v>0.93941306281348602</c:v>
                </c:pt>
                <c:pt idx="336" formatCode="General">
                  <c:v>0.93463425251746446</c:v>
                </c:pt>
                <c:pt idx="337" formatCode="General">
                  <c:v>0.92969379475696456</c:v>
                </c:pt>
                <c:pt idx="338" formatCode="General">
                  <c:v>0.92459451476022159</c:v>
                </c:pt>
                <c:pt idx="339" formatCode="General">
                  <c:v>0.91933931756653064</c:v>
                </c:pt>
                <c:pt idx="340" formatCode="General">
                  <c:v>0.91393118527123363</c:v>
                </c:pt>
                <c:pt idx="341" formatCode="General">
                  <c:v>0.90837317420927999</c:v>
                </c:pt>
                <c:pt idx="342" formatCode="General">
                  <c:v>0.90266841208095505</c:v>
                </c:pt>
                <c:pt idx="343" formatCode="General">
                  <c:v>0.89682009502380511</c:v>
                </c:pt>
                <c:pt idx="344" formatCode="General">
                  <c:v>0.89083148463432205</c:v>
                </c:pt>
                <c:pt idx="345" formatCode="General">
                  <c:v>0.88470590494349965</c:v>
                </c:pt>
                <c:pt idx="346" formatCode="General">
                  <c:v>0.87844673934994499</c:v>
                </c:pt>
                <c:pt idx="347" formatCode="General">
                  <c:v>0.87205742751473925</c:v>
                </c:pt>
                <c:pt idx="348" formatCode="General">
                  <c:v>0.86554146222178763</c:v>
                </c:pt>
                <c:pt idx="349" formatCode="General">
                  <c:v>0.85890238620786197</c:v>
                </c:pt>
                <c:pt idx="350" formatCode="General">
                  <c:v>0.85214378896622556</c:v>
                </c:pt>
                <c:pt idx="351" formatCode="General">
                  <c:v>0.84526930352783403</c:v>
                </c:pt>
                <c:pt idx="352" formatCode="General">
                  <c:v>0.83828260322424897</c:v>
                </c:pt>
                <c:pt idx="353" formatCode="General">
                  <c:v>0.83118739843618605</c:v>
                </c:pt>
                <c:pt idx="354" formatCode="General">
                  <c:v>0.82398743333171964</c:v>
                </c:pt>
                <c:pt idx="355" formatCode="General">
                  <c:v>0.81668648259813326</c:v>
                </c:pt>
                <c:pt idx="356" formatCode="General">
                  <c:v>0.80928834817134243</c:v>
                </c:pt>
                <c:pt idx="357" formatCode="General">
                  <c:v>0.80179685596695749</c:v>
                </c:pt>
                <c:pt idx="358" formatCode="General">
                  <c:v>0.7942158526165688</c:v>
                </c:pt>
                <c:pt idx="359" formatCode="General">
                  <c:v>0.78654920221348301</c:v>
                </c:pt>
                <c:pt idx="360" formatCode="General">
                  <c:v>0.77880078307142264</c:v>
                </c:pt>
                <c:pt idx="361" formatCode="General">
                  <c:v>0.77097448450013928</c:v>
                </c:pt>
                <c:pt idx="362" formatCode="General">
                  <c:v>0.76307420360135925</c:v>
                </c:pt>
                <c:pt idx="363" formatCode="General">
                  <c:v>0.75510384208904646</c:v>
                </c:pt>
                <c:pt idx="364" formatCode="General">
                  <c:v>0.74706730313721259</c:v>
                </c:pt>
                <c:pt idx="365" formatCode="General">
                  <c:v>0.738968488258962</c:v>
                </c:pt>
                <c:pt idx="366" formatCode="General">
                  <c:v>0.73081129422002711</c:v>
                </c:pt>
                <c:pt idx="367" formatCode="General">
                  <c:v>0.722599609990211</c:v>
                </c:pt>
                <c:pt idx="368" formatCode="General">
                  <c:v>0.71433731373597498</c:v>
                </c:pt>
                <c:pt idx="369" formatCode="General">
                  <c:v>0.7060282698571575</c:v>
                </c:pt>
                <c:pt idx="370" formatCode="General">
                  <c:v>0.69767632607104901</c:v>
                </c:pt>
                <c:pt idx="371" formatCode="General">
                  <c:v>0.68928531054664399</c:v>
                </c:pt>
                <c:pt idx="372" formatCode="General">
                  <c:v>0.68085902909194296</c:v>
                </c:pt>
                <c:pt idx="373" formatCode="General">
                  <c:v>0.67240126239702724</c:v>
                </c:pt>
                <c:pt idx="374" formatCode="General">
                  <c:v>0.66391576333549929</c:v>
                </c:pt>
                <c:pt idx="375" formatCode="General">
                  <c:v>0.65540625432685895</c:v>
                </c:pt>
                <c:pt idx="376" formatCode="General">
                  <c:v>0.64687642476214802</c:v>
                </c:pt>
                <c:pt idx="377" formatCode="General">
                  <c:v>0.63832992849510028</c:v>
                </c:pt>
                <c:pt idx="378" formatCode="General">
                  <c:v>0.62977038140102204</c:v>
                </c:pt>
                <c:pt idx="379" formatCode="General">
                  <c:v>0.62120135900546902</c:v>
                </c:pt>
                <c:pt idx="380" formatCode="General">
                  <c:v>0.61262639418443465</c:v>
                </c:pt>
                <c:pt idx="381" formatCode="General">
                  <c:v>0.60404897493804888</c:v>
                </c:pt>
                <c:pt idx="382" formatCode="General">
                  <c:v>0.59547254223928758</c:v>
                </c:pt>
                <c:pt idx="383" formatCode="General">
                  <c:v>0.58690048795935557</c:v>
                </c:pt>
                <c:pt idx="384" formatCode="General">
                  <c:v>0.57833615287095574</c:v>
                </c:pt>
                <c:pt idx="385" formatCode="General">
                  <c:v>0.56978282473093611</c:v>
                </c:pt>
                <c:pt idx="386" formatCode="General">
                  <c:v>0.56124373644325365</c:v>
                </c:pt>
                <c:pt idx="387" formatCode="General">
                  <c:v>0.55272206430341264</c:v>
                </c:pt>
                <c:pt idx="388" formatCode="General">
                  <c:v>0.54422092632522501</c:v>
                </c:pt>
                <c:pt idx="389" formatCode="General">
                  <c:v>0.53574338065060301</c:v>
                </c:pt>
                <c:pt idx="390" formatCode="General">
                  <c:v>0.52729242404306698</c:v>
                </c:pt>
                <c:pt idx="391" formatCode="General">
                  <c:v>0.51887099046547625</c:v>
                </c:pt>
                <c:pt idx="392" formatCode="General">
                  <c:v>0.51048194974229666</c:v>
                </c:pt>
                <c:pt idx="393" formatCode="General">
                  <c:v>0.502128106306865</c:v>
                </c:pt>
                <c:pt idx="394" formatCode="General">
                  <c:v>0.49381219803336673</c:v>
                </c:pt>
                <c:pt idx="395" formatCode="General">
                  <c:v>0.48553689515410076</c:v>
                </c:pt>
                <c:pt idx="396" formatCode="General">
                  <c:v>0.47730479926146857</c:v>
                </c:pt>
                <c:pt idx="397" formatCode="General">
                  <c:v>0.46911844239468564</c:v>
                </c:pt>
                <c:pt idx="398" formatCode="General">
                  <c:v>0.46098028621085657</c:v>
                </c:pt>
                <c:pt idx="399" formatCode="General">
                  <c:v>0.45289272123991564</c:v>
                </c:pt>
                <c:pt idx="400" formatCode="General">
                  <c:v>0.44485806622296192</c:v>
                </c:pt>
                <c:pt idx="401" formatCode="General">
                  <c:v>0.436878567533246</c:v>
                </c:pt>
                <c:pt idx="402" formatCode="General">
                  <c:v>0.42895639867909313</c:v>
                </c:pt>
                <c:pt idx="403" formatCode="General">
                  <c:v>0.42109365988792802</c:v>
                </c:pt>
                <c:pt idx="404" formatCode="General">
                  <c:v>0.41329237777036132</c:v>
                </c:pt>
                <c:pt idx="405" formatCode="General">
                  <c:v>0.40555450506333701</c:v>
                </c:pt>
                <c:pt idx="406" formatCode="General">
                  <c:v>0.39788192045122373</c:v>
                </c:pt>
                <c:pt idx="407" formatCode="General">
                  <c:v>0.390276428463537</c:v>
                </c:pt>
                <c:pt idx="408" formatCode="General">
                  <c:v>0.38273975944808503</c:v>
                </c:pt>
                <c:pt idx="409" formatCode="General">
                  <c:v>0.37527356961802338</c:v>
                </c:pt>
                <c:pt idx="410" formatCode="General">
                  <c:v>0.36787944117146237</c:v>
                </c:pt>
                <c:pt idx="411" formatCode="General">
                  <c:v>0.36055888248199108</c:v>
                </c:pt>
                <c:pt idx="412" formatCode="General">
                  <c:v>0.35331332835861973</c:v>
                </c:pt>
                <c:pt idx="413" formatCode="General">
                  <c:v>0.346144140373294</c:v>
                </c:pt>
                <c:pt idx="414" formatCode="General">
                  <c:v>0.33905260725446434</c:v>
                </c:pt>
                <c:pt idx="415" formatCode="General">
                  <c:v>0.33203994534468051</c:v>
                </c:pt>
                <c:pt idx="416" formatCode="General">
                  <c:v>0.32510729912061404</c:v>
                </c:pt>
                <c:pt idx="417" formatCode="General">
                  <c:v>0.318255741773385</c:v>
                </c:pt>
                <c:pt idx="418" formatCode="General">
                  <c:v>0.31148627584742833</c:v>
                </c:pt>
                <c:pt idx="419" formatCode="General">
                  <c:v>0.30479983393576698</c:v>
                </c:pt>
                <c:pt idx="420" formatCode="General">
                  <c:v>0.29819727942990132</c:v>
                </c:pt>
                <c:pt idx="421" formatCode="General">
                  <c:v>0.29167940732196307</c:v>
                </c:pt>
                <c:pt idx="422" formatCode="General">
                  <c:v>0.28524694505731901</c:v>
                </c:pt>
                <c:pt idx="423" formatCode="General">
                  <c:v>0.27890055343541298</c:v>
                </c:pt>
                <c:pt idx="424" formatCode="General">
                  <c:v>0.27264082755669</c:v>
                </c:pt>
                <c:pt idx="425" formatCode="General">
                  <c:v>0.26646829781353698</c:v>
                </c:pt>
                <c:pt idx="426" formatCode="General">
                  <c:v>0.2603834309230445</c:v>
                </c:pt>
                <c:pt idx="427" formatCode="General">
                  <c:v>0.25438663099942055</c:v>
                </c:pt>
                <c:pt idx="428" formatCode="General">
                  <c:v>0.24847824066391699</c:v>
                </c:pt>
                <c:pt idx="429" formatCode="General">
                  <c:v>0.24265854219008301</c:v>
                </c:pt>
                <c:pt idx="430" formatCode="General">
                  <c:v>0.23692775868213536</c:v>
                </c:pt>
                <c:pt idx="431" formatCode="General">
                  <c:v>0.23128605528433999</c:v>
                </c:pt>
                <c:pt idx="432" formatCode="General">
                  <c:v>0.22573354041922924</c:v>
                </c:pt>
                <c:pt idx="433" formatCode="General">
                  <c:v>0.22027026705245301</c:v>
                </c:pt>
                <c:pt idx="434" formatCode="General">
                  <c:v>0.21489623398221913</c:v>
                </c:pt>
                <c:pt idx="435" formatCode="General">
                  <c:v>0.20961138715111124</c:v>
                </c:pt>
                <c:pt idx="436" formatCode="General">
                  <c:v>0.20441562097827501</c:v>
                </c:pt>
                <c:pt idx="437" formatCode="General">
                  <c:v>0.19930877970983288</c:v>
                </c:pt>
                <c:pt idx="438" formatCode="General">
                  <c:v>0.1942906587855</c:v>
                </c:pt>
                <c:pt idx="439" formatCode="General">
                  <c:v>0.18936100621938401</c:v>
                </c:pt>
                <c:pt idx="440" formatCode="General">
                  <c:v>0.18451952399300001</c:v>
                </c:pt>
                <c:pt idx="441" formatCode="General">
                  <c:v>0.17976586945847844</c:v>
                </c:pt>
                <c:pt idx="442" formatCode="General">
                  <c:v>0.17509965675012473</c:v>
                </c:pt>
                <c:pt idx="443" formatCode="General">
                  <c:v>0.17052045820238099</c:v>
                </c:pt>
                <c:pt idx="444" formatCode="General">
                  <c:v>0.16602780577239748</c:v>
                </c:pt>
                <c:pt idx="445" formatCode="General">
                  <c:v>0.16162119246534801</c:v>
                </c:pt>
                <c:pt idx="446" formatCode="General">
                  <c:v>0.15730007376081301</c:v>
                </c:pt>
                <c:pt idx="447" formatCode="General">
                  <c:v>0.15306386903842148</c:v>
                </c:pt>
                <c:pt idx="448" formatCode="General">
                  <c:v>0.14891196300115644</c:v>
                </c:pt>
                <c:pt idx="449" formatCode="General">
                  <c:v>0.14484370709467601</c:v>
                </c:pt>
                <c:pt idx="450" formatCode="General">
                  <c:v>0.140858420921053</c:v>
                </c:pt>
                <c:pt idx="451" formatCode="General">
                  <c:v>0.1369553936454633</c:v>
                </c:pt>
                <c:pt idx="452" formatCode="General">
                  <c:v>0.13313388539429041</c:v>
                </c:pt>
                <c:pt idx="453" formatCode="General">
                  <c:v>0.12939312864329897</c:v>
                </c:pt>
                <c:pt idx="454" formatCode="General">
                  <c:v>0.12573232959443648</c:v>
                </c:pt>
                <c:pt idx="455" formatCode="General">
                  <c:v>0.12215066953999698</c:v>
                </c:pt>
                <c:pt idx="456" formatCode="General">
                  <c:v>0.11864730621289495</c:v>
                </c:pt>
                <c:pt idx="457" formatCode="General">
                  <c:v>0.11522137512180122</c:v>
                </c:pt>
                <c:pt idx="458" formatCode="General">
                  <c:v>0.11187199087003501</c:v>
                </c:pt>
                <c:pt idx="459" formatCode="General">
                  <c:v>0.10859824845711159</c:v>
                </c:pt>
                <c:pt idx="460" formatCode="General">
                  <c:v>0.10539922456187183</c:v>
                </c:pt>
                <c:pt idx="461" formatCode="General">
                  <c:v>0.10227397880627677</c:v>
                </c:pt>
                <c:pt idx="462" formatCode="General">
                  <c:v>9.9221554998869768E-2</c:v>
                </c:pt>
                <c:pt idx="463" formatCode="General">
                  <c:v>9.6240982357084046E-2</c:v>
                </c:pt>
                <c:pt idx="464" formatCode="General">
                  <c:v>9.3331276707558516E-2</c:v>
                </c:pt>
                <c:pt idx="465" formatCode="General">
                  <c:v>9.049144166370178E-2</c:v>
                </c:pt>
                <c:pt idx="466" formatCode="General">
                  <c:v>8.7720469779799304E-2</c:v>
                </c:pt>
                <c:pt idx="467" formatCode="General">
                  <c:v>8.5017343681000765E-2</c:v>
                </c:pt>
                <c:pt idx="468" formatCode="General">
                  <c:v>8.2381037168609186E-2</c:v>
                </c:pt>
                <c:pt idx="469" formatCode="General">
                  <c:v>7.9810516300084899E-2</c:v>
                </c:pt>
                <c:pt idx="470" formatCode="General">
                  <c:v>7.7304740443304903E-2</c:v>
                </c:pt>
                <c:pt idx="471" formatCode="General">
                  <c:v>7.4862663304609417E-2</c:v>
                </c:pt>
                <c:pt idx="472" formatCode="General">
                  <c:v>7.2483233930242613E-2</c:v>
                </c:pt>
                <c:pt idx="473" formatCode="General">
                  <c:v>7.0165397680847896E-2</c:v>
                </c:pt>
                <c:pt idx="474" formatCode="General">
                  <c:v>6.7908097178714003E-2</c:v>
                </c:pt>
                <c:pt idx="475" formatCode="General">
                  <c:v>6.5710273227508068E-2</c:v>
                </c:pt>
                <c:pt idx="476" formatCode="General">
                  <c:v>6.3570865704308865E-2</c:v>
                </c:pt>
                <c:pt idx="477" formatCode="General">
                  <c:v>6.1488814423774296E-2</c:v>
                </c:pt>
                <c:pt idx="478" formatCode="General">
                  <c:v>5.9463059974307821E-2</c:v>
                </c:pt>
                <c:pt idx="479" formatCode="General">
                  <c:v>5.7492544526168934E-2</c:v>
                </c:pt>
                <c:pt idx="480" formatCode="General">
                  <c:v>5.5576212611487E-2</c:v>
                </c:pt>
                <c:pt idx="481" formatCode="General">
                  <c:v>5.3713011876177927E-2</c:v>
                </c:pt>
                <c:pt idx="482" formatCode="General">
                  <c:v>5.19018938038091E-2</c:v>
                </c:pt>
                <c:pt idx="483" formatCode="General">
                  <c:v>5.0141814411506495E-2</c:v>
                </c:pt>
                <c:pt idx="484" formatCode="General">
                  <c:v>4.8431734917998306E-2</c:v>
                </c:pt>
                <c:pt idx="485" formatCode="General">
                  <c:v>4.6770622383962387E-2</c:v>
                </c:pt>
                <c:pt idx="486" formatCode="General">
                  <c:v>4.51574503248642E-2</c:v>
                </c:pt>
                <c:pt idx="487" formatCode="General">
                  <c:v>4.3591199296481802E-2</c:v>
                </c:pt>
                <c:pt idx="488" formatCode="General">
                  <c:v>4.2070857453385402E-2</c:v>
                </c:pt>
                <c:pt idx="489" formatCode="General">
                  <c:v>4.0595421080633881E-2</c:v>
                </c:pt>
                <c:pt idx="490" formatCode="General">
                  <c:v>3.9163895098990001E-2</c:v>
                </c:pt>
                <c:pt idx="491" formatCode="General">
                  <c:v>3.7775293543995163E-2</c:v>
                </c:pt>
                <c:pt idx="492" formatCode="General">
                  <c:v>3.6428640019231802E-2</c:v>
                </c:pt>
                <c:pt idx="493" formatCode="General">
                  <c:v>3.5122968124177902E-2</c:v>
                </c:pt>
                <c:pt idx="494" formatCode="General">
                  <c:v>3.3857321857025752E-2</c:v>
                </c:pt>
                <c:pt idx="495" formatCode="General">
                  <c:v>3.2630755992898497E-2</c:v>
                </c:pt>
                <c:pt idx="496" formatCode="General">
                  <c:v>3.1442336437894049E-2</c:v>
                </c:pt>
                <c:pt idx="497" formatCode="General">
                  <c:v>3.0291140559409013E-2</c:v>
                </c:pt>
                <c:pt idx="498" formatCode="General">
                  <c:v>2.9176257493219292E-2</c:v>
                </c:pt>
                <c:pt idx="499" formatCode="General">
                  <c:v>2.8096788427795352E-2</c:v>
                </c:pt>
                <c:pt idx="500" formatCode="General">
                  <c:v>2.7051846866352806E-2</c:v>
                </c:pt>
                <c:pt idx="501" formatCode="General">
                  <c:v>2.6040558867150801E-2</c:v>
                </c:pt>
                <c:pt idx="502" formatCode="General">
                  <c:v>2.5062063262560701E-2</c:v>
                </c:pt>
                <c:pt idx="503" formatCode="General">
                  <c:v>2.4115511857430997E-2</c:v>
                </c:pt>
                <c:pt idx="504" formatCode="General">
                  <c:v>2.3200069607295301E-2</c:v>
                </c:pt>
                <c:pt idx="505" formatCode="General">
                  <c:v>2.231491477696821E-2</c:v>
                </c:pt>
                <c:pt idx="506" formatCode="General">
                  <c:v>2.1459239080082099E-2</c:v>
                </c:pt>
                <c:pt idx="507" formatCode="General">
                  <c:v>2.0632247800126825E-2</c:v>
                </c:pt>
                <c:pt idx="508" formatCode="General">
                  <c:v>1.9833159893550369E-2</c:v>
                </c:pt>
                <c:pt idx="509" formatCode="General">
                  <c:v>1.90612080754964E-2</c:v>
                </c:pt>
                <c:pt idx="510" formatCode="General">
                  <c:v>1.8315638888735702E-2</c:v>
                </c:pt>
                <c:pt idx="511" formatCode="General">
                  <c:v>1.7595712756367701E-2</c:v>
                </c:pt>
                <c:pt idx="512" formatCode="General">
                  <c:v>1.6900704018862803E-2</c:v>
                </c:pt>
                <c:pt idx="513" formatCode="General">
                  <c:v>1.6229900956008601E-2</c:v>
                </c:pt>
                <c:pt idx="514" formatCode="General">
                  <c:v>1.5582605794336081E-2</c:v>
                </c:pt>
                <c:pt idx="515" formatCode="General">
                  <c:v>1.49581347005788E-2</c:v>
                </c:pt>
                <c:pt idx="516" formatCode="General">
                  <c:v>1.4355817761740898E-2</c:v>
                </c:pt>
                <c:pt idx="517" formatCode="General">
                  <c:v>1.3774998952318299E-2</c:v>
                </c:pt>
                <c:pt idx="518" formatCode="General">
                  <c:v>1.3215036089236101E-2</c:v>
                </c:pt>
                <c:pt idx="519" formatCode="General">
                  <c:v>1.2675300775044276E-2</c:v>
                </c:pt>
                <c:pt idx="520" formatCode="General">
                  <c:v>1.2155178329916212E-2</c:v>
                </c:pt>
                <c:pt idx="521" formatCode="General">
                  <c:v>1.1654067712982611E-2</c:v>
                </c:pt>
                <c:pt idx="522" formatCode="General">
                  <c:v>1.1171381433531901E-2</c:v>
                </c:pt>
                <c:pt idx="523" formatCode="General">
                  <c:v>1.0706545452594699E-2</c:v>
                </c:pt>
                <c:pt idx="524" formatCode="General">
                  <c:v>1.025899907542456E-2</c:v>
                </c:pt>
                <c:pt idx="525" formatCode="General">
                  <c:v>9.8281948353808046E-3</c:v>
                </c:pt>
                <c:pt idx="526" formatCode="General">
                  <c:v>9.4135983697027116E-3</c:v>
                </c:pt>
                <c:pt idx="527" formatCode="General">
                  <c:v>9.0146882876667566E-3</c:v>
                </c:pt>
                <c:pt idx="528" formatCode="General">
                  <c:v>8.6309560315947047E-3</c:v>
                </c:pt>
                <c:pt idx="529" formatCode="General">
                  <c:v>8.2619057311811902E-3</c:v>
                </c:pt>
                <c:pt idx="530" formatCode="General">
                  <c:v>7.9070540515943123E-3</c:v>
                </c:pt>
                <c:pt idx="531" formatCode="General">
                  <c:v>7.5659300357919703E-3</c:v>
                </c:pt>
                <c:pt idx="532" formatCode="General">
                  <c:v>7.2380749414869324E-3</c:v>
                </c:pt>
                <c:pt idx="533" formatCode="General">
                  <c:v>6.9230420731814062E-3</c:v>
                </c:pt>
                <c:pt idx="534" formatCode="General">
                  <c:v>6.6203966096808134E-3</c:v>
                </c:pt>
                <c:pt idx="535" formatCode="General">
                  <c:v>6.3297154274864799E-3</c:v>
                </c:pt>
                <c:pt idx="536" formatCode="General">
                  <c:v>6.0505869204512197E-3</c:v>
                </c:pt>
                <c:pt idx="537" formatCode="General">
                  <c:v>5.7826108160753302E-3</c:v>
                </c:pt>
                <c:pt idx="538" formatCode="General">
                  <c:v>5.5253979888046775E-3</c:v>
                </c:pt>
                <c:pt idx="539" formatCode="General">
                  <c:v>5.2785702706818734E-3</c:v>
                </c:pt>
                <c:pt idx="540" formatCode="General">
                  <c:v>5.0417602596916607E-3</c:v>
                </c:pt>
                <c:pt idx="541" formatCode="General">
                  <c:v>4.8146111261245733E-3</c:v>
                </c:pt>
                <c:pt idx="542" formatCode="General">
                  <c:v>4.59677641727845E-3</c:v>
                </c:pt>
                <c:pt idx="543" formatCode="General">
                  <c:v>4.3879198607978155E-3</c:v>
                </c:pt>
                <c:pt idx="544" formatCode="General">
                  <c:v>4.1877151669453853E-3</c:v>
                </c:pt>
                <c:pt idx="545" formatCode="General">
                  <c:v>3.9958458300851504E-3</c:v>
                </c:pt>
                <c:pt idx="546" formatCode="General">
                  <c:v>3.8120049296446667E-3</c:v>
                </c:pt>
                <c:pt idx="547" formatCode="General">
                  <c:v>3.6358949308154852E-3</c:v>
                </c:pt>
                <c:pt idx="548" formatCode="General">
                  <c:v>3.4672274852354909E-3</c:v>
                </c:pt>
                <c:pt idx="549" formatCode="General">
                  <c:v>3.3057232318886012E-3</c:v>
                </c:pt>
                <c:pt idx="550" formatCode="General">
                  <c:v>3.1511115984449167E-3</c:v>
                </c:pt>
                <c:pt idx="551" formatCode="General">
                  <c:v>3.0031306032531411E-3</c:v>
                </c:pt>
                <c:pt idx="552" formatCode="General">
                  <c:v>2.861526658188025E-3</c:v>
                </c:pt>
                <c:pt idx="553" formatCode="General">
                  <c:v>2.7260543725421251E-3</c:v>
                </c:pt>
                <c:pt idx="554" formatCode="General">
                  <c:v>2.5964763581443812E-3</c:v>
                </c:pt>
                <c:pt idx="555" formatCode="General">
                  <c:v>2.4725630358745599E-3</c:v>
                </c:pt>
                <c:pt idx="556" formatCode="General">
                  <c:v>2.3540924437345798E-3</c:v>
                </c:pt>
                <c:pt idx="557" formatCode="General">
                  <c:v>2.2408500466276219E-3</c:v>
                </c:pt>
                <c:pt idx="558" formatCode="General">
                  <c:v>2.1326285479858192E-3</c:v>
                </c:pt>
                <c:pt idx="559" formatCode="General">
                  <c:v>2.0292277033792392E-3</c:v>
                </c:pt>
                <c:pt idx="560" formatCode="General">
                  <c:v>1.93045413622804E-3</c:v>
                </c:pt>
                <c:pt idx="561" formatCode="General">
                  <c:v>1.8361211557327201E-3</c:v>
                </c:pt>
                <c:pt idx="562" formatCode="General">
                  <c:v>1.7460485771280472E-3</c:v>
                </c:pt>
                <c:pt idx="563" formatCode="General">
                  <c:v>1.6600625443572391E-3</c:v>
                </c:pt>
                <c:pt idx="564" formatCode="General">
                  <c:v>1.57799535525633E-3</c:v>
                </c:pt>
                <c:pt idx="565" formatCode="General">
                  <c:v>1.49968528933009E-3</c:v>
                </c:pt>
                <c:pt idx="566" formatCode="General">
                  <c:v>1.4249764381926999E-3</c:v>
                </c:pt>
                <c:pt idx="567" formatCode="General">
                  <c:v>1.3537185387407702E-3</c:v>
                </c:pt>
                <c:pt idx="568" formatCode="General">
                  <c:v>1.2857668091174599E-3</c:v>
                </c:pt>
                <c:pt idx="569" formatCode="General">
                  <c:v>1.2209817875212501E-3</c:v>
                </c:pt>
                <c:pt idx="570" formatCode="General">
                  <c:v>1.1592291739047941E-3</c:v>
                </c:pt>
                <c:pt idx="571" formatCode="General">
                  <c:v>1.1003796746047224E-3</c:v>
                </c:pt>
                <c:pt idx="572" formatCode="General">
                  <c:v>1.0443088499358746E-3</c:v>
                </c:pt>
                <c:pt idx="573" formatCode="General">
                  <c:v>9.9089696477846264E-4</c:v>
                </c:pt>
                <c:pt idx="574" formatCode="General">
                  <c:v>9.4002884218085596E-4</c:v>
                </c:pt>
                <c:pt idx="575" formatCode="General">
                  <c:v>8.9159371999539467E-4</c:v>
                </c:pt>
                <c:pt idx="576" formatCode="General">
                  <c:v>8.4548511055973843E-4</c:v>
                </c:pt>
                <c:pt idx="577" formatCode="General">
                  <c:v>8.016006634315873E-4</c:v>
                </c:pt>
                <c:pt idx="578" formatCode="General">
                  <c:v>7.5984203117939136E-4</c:v>
                </c:pt>
                <c:pt idx="579" formatCode="General">
                  <c:v>7.2011473822844755E-4</c:v>
                </c:pt>
                <c:pt idx="580" formatCode="General">
                  <c:v>6.8232805275650701E-4</c:v>
                </c:pt>
                <c:pt idx="581" formatCode="General">
                  <c:v>6.4639486163012424E-4</c:v>
                </c:pt>
                <c:pt idx="582" formatCode="General">
                  <c:v>6.1223154836848883E-4</c:v>
                </c:pt>
                <c:pt idx="583" formatCode="General">
                  <c:v>5.7975787411873733E-4</c:v>
                </c:pt>
                <c:pt idx="584" formatCode="General">
                  <c:v>5.488968616230741E-4</c:v>
                </c:pt>
                <c:pt idx="585" formatCode="General">
                  <c:v>5.1957468215494199E-4</c:v>
                </c:pt>
                <c:pt idx="586" formatCode="General">
                  <c:v>4.9172054539908805E-4</c:v>
                </c:pt>
                <c:pt idx="587" formatCode="General">
                  <c:v>4.6526659224705434E-4</c:v>
                </c:pt>
                <c:pt idx="588" formatCode="General">
                  <c:v>4.4014779047789158E-4</c:v>
                </c:pt>
                <c:pt idx="589" formatCode="General">
                  <c:v>4.1630183329080398E-4</c:v>
                </c:pt>
                <c:pt idx="590" formatCode="General">
                  <c:v>3.9366904065516112E-4</c:v>
                </c:pt>
                <c:pt idx="591" formatCode="General">
                  <c:v>3.7219226344051612E-4</c:v>
                </c:pt>
                <c:pt idx="592" formatCode="General">
                  <c:v>3.5181679028821602E-4</c:v>
                </c:pt>
                <c:pt idx="593" formatCode="General">
                  <c:v>3.3249025718405119E-4</c:v>
                </c:pt>
                <c:pt idx="594" formatCode="General">
                  <c:v>3.1416255969021094E-4</c:v>
                </c:pt>
                <c:pt idx="595" formatCode="General">
                  <c:v>2.9678576779327957E-4</c:v>
                </c:pt>
                <c:pt idx="596" formatCode="General">
                  <c:v>2.8031404332396999E-4</c:v>
                </c:pt>
                <c:pt idx="597" formatCode="General">
                  <c:v>2.647035599031549E-4</c:v>
                </c:pt>
                <c:pt idx="598" formatCode="General">
                  <c:v>2.4991242536778286E-4</c:v>
                </c:pt>
                <c:pt idx="599" formatCode="General">
                  <c:v>2.3590060662963212E-4</c:v>
                </c:pt>
                <c:pt idx="600" formatCode="General">
                  <c:v>2.2262985691894052E-4</c:v>
                </c:pt>
                <c:pt idx="601" formatCode="General">
                  <c:v>2.1006364536453286E-4</c:v>
                </c:pt>
                <c:pt idx="602" formatCode="General">
                  <c:v>1.9816708886155547E-4</c:v>
                </c:pt>
                <c:pt idx="603" formatCode="General">
                  <c:v>1.8690688617756661E-4</c:v>
                </c:pt>
                <c:pt idx="604" formatCode="General">
                  <c:v>1.7625125424742895E-4</c:v>
                </c:pt>
                <c:pt idx="605" formatCode="General">
                  <c:v>1.6616986660731721E-4</c:v>
                </c:pt>
                <c:pt idx="606" formatCode="General">
                  <c:v>1.5663379391806675E-4</c:v>
                </c:pt>
                <c:pt idx="607" formatCode="General">
                  <c:v>1.4761544652799901E-4</c:v>
                </c:pt>
                <c:pt idx="608" formatCode="General">
                  <c:v>1.3908851902561984E-4</c:v>
                </c:pt>
                <c:pt idx="609" formatCode="General">
                  <c:v>1.3102793673243701E-4</c:v>
                </c:pt>
                <c:pt idx="610" formatCode="General">
                  <c:v>1.2340980408671E-4</c:v>
                </c:pt>
                <c:pt idx="611" formatCode="General">
                  <c:v>1.1621135486888473E-4</c:v>
                </c:pt>
                <c:pt idx="612" formatCode="General">
                  <c:v>1.0941090422003701E-4</c:v>
                </c:pt>
                <c:pt idx="613" formatCode="General">
                  <c:v>1.0298780240499101E-4</c:v>
                </c:pt>
                <c:pt idx="614">
                  <c:v>9.6922390272087235E-5</c:v>
                </c:pt>
                <c:pt idx="615">
                  <c:v>9.1195956362291914E-5</c:v>
                </c:pt>
                <c:pt idx="616">
                  <c:v>8.5790695620711725E-5</c:v>
                </c:pt>
                <c:pt idx="617">
                  <c:v>8.0689669664218026E-5</c:v>
                </c:pt>
                <c:pt idx="618">
                  <c:v>7.5876768559489599E-5</c:v>
                </c:pt>
                <c:pt idx="619">
                  <c:v>7.1336674066463734E-5</c:v>
                </c:pt>
                <c:pt idx="620">
                  <c:v>6.7054824302830107E-5</c:v>
                </c:pt>
              </c:numCache>
            </c:numRef>
          </c:yVal>
          <c:smooth val="0"/>
        </c:ser>
        <c:dLbls>
          <c:showLegendKey val="0"/>
          <c:showVal val="0"/>
          <c:showCatName val="0"/>
          <c:showSerName val="0"/>
          <c:showPercent val="0"/>
          <c:showBubbleSize val="0"/>
        </c:dLbls>
        <c:axId val="115869952"/>
        <c:axId val="115900416"/>
      </c:scatterChart>
      <c:valAx>
        <c:axId val="115869952"/>
        <c:scaling>
          <c:orientation val="minMax"/>
          <c:max val="3"/>
          <c:min val="-3"/>
        </c:scaling>
        <c:delete val="0"/>
        <c:axPos val="b"/>
        <c:numFmt formatCode="General" sourceLinked="1"/>
        <c:majorTickMark val="out"/>
        <c:minorTickMark val="none"/>
        <c:tickLblPos val="nextTo"/>
        <c:crossAx val="115900416"/>
        <c:crosses val="autoZero"/>
        <c:crossBetween val="midCat"/>
      </c:valAx>
      <c:valAx>
        <c:axId val="115900416"/>
        <c:scaling>
          <c:orientation val="minMax"/>
          <c:max val="1"/>
        </c:scaling>
        <c:delete val="0"/>
        <c:axPos val="l"/>
        <c:majorGridlines/>
        <c:numFmt formatCode="#,##0.00" sourceLinked="0"/>
        <c:majorTickMark val="out"/>
        <c:minorTickMark val="none"/>
        <c:tickLblPos val="low"/>
        <c:crossAx val="115869952"/>
        <c:crosses val="autoZero"/>
        <c:crossBetween val="midCat"/>
        <c:minorUnit val="4.0000000000000022E-2"/>
      </c:valAx>
    </c:plotArea>
    <c:plotVisOnly val="1"/>
    <c:dispBlanksAs val="gap"/>
    <c:showDLblsOverMax val="0"/>
  </c:chart>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dirty="0"/>
              <a:t>Cumulative Area Under Gaussian (Q)</a:t>
            </a:r>
          </a:p>
        </c:rich>
      </c:tx>
      <c:layout/>
      <c:overlay val="0"/>
    </c:title>
    <c:autoTitleDeleted val="0"/>
    <c:plotArea>
      <c:layout/>
      <c:scatterChart>
        <c:scatterStyle val="lineMarker"/>
        <c:varyColors val="0"/>
        <c:ser>
          <c:idx val="0"/>
          <c:order val="0"/>
          <c:marker>
            <c:symbol val="none"/>
          </c:marker>
          <c:xVal>
            <c:numRef>
              <c:f>gaussian!$A$2:$A$622</c:f>
              <c:numCache>
                <c:formatCode>General</c:formatCode>
                <c:ptCount val="621"/>
                <c:pt idx="0">
                  <c:v>-3.1</c:v>
                </c:pt>
                <c:pt idx="1">
                  <c:v>-3.09</c:v>
                </c:pt>
                <c:pt idx="2">
                  <c:v>-3.08</c:v>
                </c:pt>
                <c:pt idx="3">
                  <c:v>-3.07</c:v>
                </c:pt>
                <c:pt idx="4">
                  <c:v>-3.06</c:v>
                </c:pt>
                <c:pt idx="5">
                  <c:v>-3.05</c:v>
                </c:pt>
                <c:pt idx="6">
                  <c:v>-3.04</c:v>
                </c:pt>
                <c:pt idx="7">
                  <c:v>-3.03</c:v>
                </c:pt>
                <c:pt idx="8">
                  <c:v>-3.02</c:v>
                </c:pt>
                <c:pt idx="9">
                  <c:v>-3.01</c:v>
                </c:pt>
                <c:pt idx="10">
                  <c:v>-3</c:v>
                </c:pt>
                <c:pt idx="11">
                  <c:v>-2.9899999999999998</c:v>
                </c:pt>
                <c:pt idx="12">
                  <c:v>-2.98</c:v>
                </c:pt>
                <c:pt idx="13">
                  <c:v>-2.9699999999999998</c:v>
                </c:pt>
                <c:pt idx="14">
                  <c:v>-2.96</c:v>
                </c:pt>
                <c:pt idx="15">
                  <c:v>-2.9499999999999997</c:v>
                </c:pt>
                <c:pt idx="16">
                  <c:v>-2.94</c:v>
                </c:pt>
                <c:pt idx="17">
                  <c:v>-2.9299999999999997</c:v>
                </c:pt>
                <c:pt idx="18">
                  <c:v>-2.92</c:v>
                </c:pt>
                <c:pt idx="19">
                  <c:v>-2.9099999999999997</c:v>
                </c:pt>
                <c:pt idx="20">
                  <c:v>-2.9</c:v>
                </c:pt>
                <c:pt idx="21">
                  <c:v>-2.8899999999999997</c:v>
                </c:pt>
                <c:pt idx="22">
                  <c:v>-2.88</c:v>
                </c:pt>
                <c:pt idx="23">
                  <c:v>-2.8700000000000077</c:v>
                </c:pt>
                <c:pt idx="24">
                  <c:v>-2.8600000000000101</c:v>
                </c:pt>
                <c:pt idx="25">
                  <c:v>-2.8500000000000068</c:v>
                </c:pt>
                <c:pt idx="26">
                  <c:v>-2.8400000000000101</c:v>
                </c:pt>
                <c:pt idx="27">
                  <c:v>-2.8300000000000067</c:v>
                </c:pt>
                <c:pt idx="28">
                  <c:v>-2.8200000000000101</c:v>
                </c:pt>
                <c:pt idx="29">
                  <c:v>-2.8100000000000067</c:v>
                </c:pt>
                <c:pt idx="30">
                  <c:v>-2.80000000000001</c:v>
                </c:pt>
                <c:pt idx="31">
                  <c:v>-2.7900000000000098</c:v>
                </c:pt>
                <c:pt idx="32">
                  <c:v>-2.7800000000000202</c:v>
                </c:pt>
                <c:pt idx="33">
                  <c:v>-2.7700000000000098</c:v>
                </c:pt>
                <c:pt idx="34">
                  <c:v>-2.7600000000000202</c:v>
                </c:pt>
                <c:pt idx="35">
                  <c:v>-2.7500000000000102</c:v>
                </c:pt>
                <c:pt idx="36">
                  <c:v>-2.7400000000000202</c:v>
                </c:pt>
                <c:pt idx="37">
                  <c:v>-2.7300000000000102</c:v>
                </c:pt>
                <c:pt idx="38">
                  <c:v>-2.7200000000000202</c:v>
                </c:pt>
                <c:pt idx="39">
                  <c:v>-2.7100000000000102</c:v>
                </c:pt>
                <c:pt idx="40">
                  <c:v>-2.7000000000000099</c:v>
                </c:pt>
                <c:pt idx="41">
                  <c:v>-2.6900000000000102</c:v>
                </c:pt>
                <c:pt idx="42">
                  <c:v>-2.6800000000000099</c:v>
                </c:pt>
                <c:pt idx="43">
                  <c:v>-2.6700000000000101</c:v>
                </c:pt>
                <c:pt idx="44">
                  <c:v>-2.6600000000000099</c:v>
                </c:pt>
                <c:pt idx="45">
                  <c:v>-2.6500000000000101</c:v>
                </c:pt>
                <c:pt idx="46">
                  <c:v>-2.6400000000000099</c:v>
                </c:pt>
                <c:pt idx="47">
                  <c:v>-2.6300000000000101</c:v>
                </c:pt>
                <c:pt idx="48">
                  <c:v>-2.6200000000000099</c:v>
                </c:pt>
                <c:pt idx="49">
                  <c:v>-2.6100000000000101</c:v>
                </c:pt>
                <c:pt idx="50">
                  <c:v>-2.6000000000000099</c:v>
                </c:pt>
                <c:pt idx="51">
                  <c:v>-2.5900000000000101</c:v>
                </c:pt>
                <c:pt idx="52">
                  <c:v>-2.5800000000000098</c:v>
                </c:pt>
                <c:pt idx="53">
                  <c:v>-2.5700000000000101</c:v>
                </c:pt>
                <c:pt idx="54">
                  <c:v>-2.5600000000000098</c:v>
                </c:pt>
                <c:pt idx="55">
                  <c:v>-2.55000000000001</c:v>
                </c:pt>
                <c:pt idx="56">
                  <c:v>-2.5400000000000098</c:v>
                </c:pt>
                <c:pt idx="57">
                  <c:v>-2.53000000000001</c:v>
                </c:pt>
                <c:pt idx="58">
                  <c:v>-2.5200000000000098</c:v>
                </c:pt>
                <c:pt idx="59">
                  <c:v>-2.51000000000001</c:v>
                </c:pt>
                <c:pt idx="60">
                  <c:v>-2.5000000000000102</c:v>
                </c:pt>
                <c:pt idx="61">
                  <c:v>-2.49000000000001</c:v>
                </c:pt>
                <c:pt idx="62">
                  <c:v>-2.4800000000000102</c:v>
                </c:pt>
                <c:pt idx="63">
                  <c:v>-2.47000000000001</c:v>
                </c:pt>
                <c:pt idx="64">
                  <c:v>-2.4600000000000102</c:v>
                </c:pt>
                <c:pt idx="65">
                  <c:v>-2.4500000000000077</c:v>
                </c:pt>
                <c:pt idx="66">
                  <c:v>-2.4400000000000102</c:v>
                </c:pt>
                <c:pt idx="67">
                  <c:v>-2.4300000000000077</c:v>
                </c:pt>
                <c:pt idx="68">
                  <c:v>-2.4200000000000101</c:v>
                </c:pt>
                <c:pt idx="69">
                  <c:v>-2.4100000000000077</c:v>
                </c:pt>
                <c:pt idx="70">
                  <c:v>-2.4000000000000199</c:v>
                </c:pt>
                <c:pt idx="71">
                  <c:v>-2.3900000000000197</c:v>
                </c:pt>
                <c:pt idx="72">
                  <c:v>-2.3800000000000199</c:v>
                </c:pt>
                <c:pt idx="73">
                  <c:v>-2.3700000000000188</c:v>
                </c:pt>
                <c:pt idx="74">
                  <c:v>-2.3600000000000199</c:v>
                </c:pt>
                <c:pt idx="75">
                  <c:v>-2.3500000000000187</c:v>
                </c:pt>
                <c:pt idx="76">
                  <c:v>-2.3400000000000198</c:v>
                </c:pt>
                <c:pt idx="77">
                  <c:v>-2.3300000000000187</c:v>
                </c:pt>
                <c:pt idx="78">
                  <c:v>-2.3200000000000198</c:v>
                </c:pt>
                <c:pt idx="79">
                  <c:v>-2.3100000000000187</c:v>
                </c:pt>
                <c:pt idx="80">
                  <c:v>-2.3000000000000198</c:v>
                </c:pt>
                <c:pt idx="81">
                  <c:v>-2.29000000000002</c:v>
                </c:pt>
                <c:pt idx="82">
                  <c:v>-2.2800000000000202</c:v>
                </c:pt>
                <c:pt idx="83">
                  <c:v>-2.27000000000002</c:v>
                </c:pt>
                <c:pt idx="84">
                  <c:v>-2.2600000000000202</c:v>
                </c:pt>
                <c:pt idx="85">
                  <c:v>-2.25000000000002</c:v>
                </c:pt>
                <c:pt idx="86">
                  <c:v>-2.2400000000000202</c:v>
                </c:pt>
                <c:pt idx="87">
                  <c:v>-2.23000000000002</c:v>
                </c:pt>
                <c:pt idx="88">
                  <c:v>-2.2200000000000202</c:v>
                </c:pt>
                <c:pt idx="89">
                  <c:v>-2.2100000000000199</c:v>
                </c:pt>
                <c:pt idx="90">
                  <c:v>-2.2000000000000202</c:v>
                </c:pt>
                <c:pt idx="91">
                  <c:v>-2.1900000000000199</c:v>
                </c:pt>
                <c:pt idx="92">
                  <c:v>-2.1800000000000201</c:v>
                </c:pt>
                <c:pt idx="93">
                  <c:v>-2.1700000000000199</c:v>
                </c:pt>
                <c:pt idx="94">
                  <c:v>-2.1600000000000201</c:v>
                </c:pt>
                <c:pt idx="95">
                  <c:v>-2.1500000000000199</c:v>
                </c:pt>
                <c:pt idx="96">
                  <c:v>-2.1400000000000201</c:v>
                </c:pt>
                <c:pt idx="97">
                  <c:v>-2.1300000000000199</c:v>
                </c:pt>
                <c:pt idx="98">
                  <c:v>-2.1200000000000201</c:v>
                </c:pt>
                <c:pt idx="99">
                  <c:v>-2.1100000000000199</c:v>
                </c:pt>
                <c:pt idx="100">
                  <c:v>-2.1000000000000201</c:v>
                </c:pt>
                <c:pt idx="101">
                  <c:v>-2.0900000000000198</c:v>
                </c:pt>
                <c:pt idx="102">
                  <c:v>-2.0800000000000201</c:v>
                </c:pt>
                <c:pt idx="103">
                  <c:v>-2.0700000000000198</c:v>
                </c:pt>
                <c:pt idx="104">
                  <c:v>-2.06000000000002</c:v>
                </c:pt>
                <c:pt idx="105">
                  <c:v>-2.0500000000000198</c:v>
                </c:pt>
                <c:pt idx="106">
                  <c:v>-2.04000000000002</c:v>
                </c:pt>
                <c:pt idx="107">
                  <c:v>-2.0300000000000198</c:v>
                </c:pt>
                <c:pt idx="108">
                  <c:v>-2.02000000000002</c:v>
                </c:pt>
                <c:pt idx="109">
                  <c:v>-2.0100000000000198</c:v>
                </c:pt>
                <c:pt idx="110">
                  <c:v>-2.00000000000002</c:v>
                </c:pt>
                <c:pt idx="111">
                  <c:v>-1.99000000000003</c:v>
                </c:pt>
                <c:pt idx="112">
                  <c:v>-1.9800000000000297</c:v>
                </c:pt>
                <c:pt idx="113">
                  <c:v>-1.9700000000000297</c:v>
                </c:pt>
                <c:pt idx="114">
                  <c:v>-1.9600000000000297</c:v>
                </c:pt>
                <c:pt idx="115">
                  <c:v>-1.9500000000000297</c:v>
                </c:pt>
                <c:pt idx="116">
                  <c:v>-1.9400000000000241</c:v>
                </c:pt>
                <c:pt idx="117">
                  <c:v>-1.9300000000000201</c:v>
                </c:pt>
                <c:pt idx="118">
                  <c:v>-1.9200000000000201</c:v>
                </c:pt>
                <c:pt idx="119">
                  <c:v>-1.9100000000000201</c:v>
                </c:pt>
                <c:pt idx="120">
                  <c:v>-1.9000000000000201</c:v>
                </c:pt>
                <c:pt idx="121">
                  <c:v>-1.8900000000000201</c:v>
                </c:pt>
                <c:pt idx="122">
                  <c:v>-1.8800000000000201</c:v>
                </c:pt>
                <c:pt idx="123">
                  <c:v>-1.8700000000000201</c:v>
                </c:pt>
                <c:pt idx="124">
                  <c:v>-1.8600000000000201</c:v>
                </c:pt>
                <c:pt idx="125">
                  <c:v>-1.8500000000000201</c:v>
                </c:pt>
                <c:pt idx="126">
                  <c:v>-1.8400000000000201</c:v>
                </c:pt>
                <c:pt idx="127">
                  <c:v>-1.8300000000000201</c:v>
                </c:pt>
                <c:pt idx="128">
                  <c:v>-1.82000000000002</c:v>
                </c:pt>
                <c:pt idx="129">
                  <c:v>-1.81000000000002</c:v>
                </c:pt>
                <c:pt idx="130">
                  <c:v>-1.80000000000002</c:v>
                </c:pt>
                <c:pt idx="131">
                  <c:v>-1.79000000000002</c:v>
                </c:pt>
                <c:pt idx="132">
                  <c:v>-1.78000000000002</c:v>
                </c:pt>
                <c:pt idx="133">
                  <c:v>-1.77000000000002</c:v>
                </c:pt>
                <c:pt idx="134">
                  <c:v>-1.76000000000002</c:v>
                </c:pt>
                <c:pt idx="135">
                  <c:v>-1.75000000000002</c:v>
                </c:pt>
                <c:pt idx="136">
                  <c:v>-1.74000000000002</c:v>
                </c:pt>
                <c:pt idx="137">
                  <c:v>-1.73000000000002</c:v>
                </c:pt>
                <c:pt idx="138">
                  <c:v>-1.72000000000002</c:v>
                </c:pt>
                <c:pt idx="139">
                  <c:v>-1.7100000000000199</c:v>
                </c:pt>
                <c:pt idx="140">
                  <c:v>-1.7000000000000199</c:v>
                </c:pt>
                <c:pt idx="141">
                  <c:v>-1.6900000000000241</c:v>
                </c:pt>
                <c:pt idx="142">
                  <c:v>-1.6800000000000201</c:v>
                </c:pt>
                <c:pt idx="143">
                  <c:v>-1.6700000000000201</c:v>
                </c:pt>
                <c:pt idx="144">
                  <c:v>-1.6600000000000201</c:v>
                </c:pt>
                <c:pt idx="145">
                  <c:v>-1.6500000000000201</c:v>
                </c:pt>
                <c:pt idx="146">
                  <c:v>-1.6400000000000201</c:v>
                </c:pt>
                <c:pt idx="147">
                  <c:v>-1.6300000000000201</c:v>
                </c:pt>
                <c:pt idx="148">
                  <c:v>-1.6200000000000201</c:v>
                </c:pt>
                <c:pt idx="149">
                  <c:v>-1.6100000000000201</c:v>
                </c:pt>
                <c:pt idx="150">
                  <c:v>-1.6000000000000201</c:v>
                </c:pt>
                <c:pt idx="151">
                  <c:v>-1.5900000000000201</c:v>
                </c:pt>
                <c:pt idx="152">
                  <c:v>-1.5800000000000201</c:v>
                </c:pt>
                <c:pt idx="153">
                  <c:v>-1.57000000000002</c:v>
                </c:pt>
                <c:pt idx="154">
                  <c:v>-1.56000000000002</c:v>
                </c:pt>
                <c:pt idx="155">
                  <c:v>-1.55000000000002</c:v>
                </c:pt>
                <c:pt idx="156">
                  <c:v>-1.54000000000002</c:v>
                </c:pt>
                <c:pt idx="157">
                  <c:v>-1.53000000000002</c:v>
                </c:pt>
                <c:pt idx="158">
                  <c:v>-1.52000000000002</c:v>
                </c:pt>
                <c:pt idx="159">
                  <c:v>-1.51000000000002</c:v>
                </c:pt>
                <c:pt idx="160">
                  <c:v>-1.50000000000002</c:v>
                </c:pt>
                <c:pt idx="161">
                  <c:v>-1.49000000000002</c:v>
                </c:pt>
                <c:pt idx="162">
                  <c:v>-1.48000000000002</c:v>
                </c:pt>
                <c:pt idx="163">
                  <c:v>-1.47000000000002</c:v>
                </c:pt>
                <c:pt idx="164">
                  <c:v>-1.4600000000000199</c:v>
                </c:pt>
                <c:pt idx="165">
                  <c:v>-1.4500000000000199</c:v>
                </c:pt>
                <c:pt idx="166">
                  <c:v>-1.4400000000000199</c:v>
                </c:pt>
                <c:pt idx="167">
                  <c:v>-1.4300000000000199</c:v>
                </c:pt>
                <c:pt idx="168">
                  <c:v>-1.4200000000000199</c:v>
                </c:pt>
                <c:pt idx="169">
                  <c:v>-1.4100000000000199</c:v>
                </c:pt>
                <c:pt idx="170">
                  <c:v>-1.4000000000000199</c:v>
                </c:pt>
                <c:pt idx="171">
                  <c:v>-1.3900000000000201</c:v>
                </c:pt>
                <c:pt idx="172">
                  <c:v>-1.3800000000000201</c:v>
                </c:pt>
                <c:pt idx="173">
                  <c:v>-1.3700000000000201</c:v>
                </c:pt>
                <c:pt idx="174">
                  <c:v>-1.3600000000000201</c:v>
                </c:pt>
                <c:pt idx="175">
                  <c:v>-1.3500000000000201</c:v>
                </c:pt>
                <c:pt idx="176">
                  <c:v>-1.3400000000000201</c:v>
                </c:pt>
                <c:pt idx="177">
                  <c:v>-1.3300000000000201</c:v>
                </c:pt>
                <c:pt idx="178">
                  <c:v>-1.32000000000002</c:v>
                </c:pt>
                <c:pt idx="179">
                  <c:v>-1.31000000000002</c:v>
                </c:pt>
                <c:pt idx="180">
                  <c:v>-1.30000000000002</c:v>
                </c:pt>
                <c:pt idx="181">
                  <c:v>-1.29000000000002</c:v>
                </c:pt>
                <c:pt idx="182">
                  <c:v>-1.28000000000002</c:v>
                </c:pt>
                <c:pt idx="183">
                  <c:v>-1.27000000000002</c:v>
                </c:pt>
                <c:pt idx="184">
                  <c:v>-1.26000000000002</c:v>
                </c:pt>
                <c:pt idx="185">
                  <c:v>-1.25000000000002</c:v>
                </c:pt>
                <c:pt idx="186">
                  <c:v>-1.24000000000002</c:v>
                </c:pt>
                <c:pt idx="187">
                  <c:v>-1.23000000000002</c:v>
                </c:pt>
                <c:pt idx="188">
                  <c:v>-1.22000000000002</c:v>
                </c:pt>
                <c:pt idx="189">
                  <c:v>-1.2100000000000199</c:v>
                </c:pt>
                <c:pt idx="190">
                  <c:v>-1.2000000000000199</c:v>
                </c:pt>
                <c:pt idx="191">
                  <c:v>-1.1900000000000241</c:v>
                </c:pt>
                <c:pt idx="192">
                  <c:v>-1.1800000000000201</c:v>
                </c:pt>
                <c:pt idx="193">
                  <c:v>-1.1700000000000201</c:v>
                </c:pt>
                <c:pt idx="194">
                  <c:v>-1.1600000000000201</c:v>
                </c:pt>
                <c:pt idx="195">
                  <c:v>-1.1500000000000201</c:v>
                </c:pt>
                <c:pt idx="196">
                  <c:v>-1.1400000000000201</c:v>
                </c:pt>
                <c:pt idx="197">
                  <c:v>-1.1300000000000201</c:v>
                </c:pt>
                <c:pt idx="198">
                  <c:v>-1.1200000000000201</c:v>
                </c:pt>
                <c:pt idx="199">
                  <c:v>-1.1100000000000201</c:v>
                </c:pt>
                <c:pt idx="200">
                  <c:v>-1.1000000000000201</c:v>
                </c:pt>
                <c:pt idx="201">
                  <c:v>-1.0900000000000201</c:v>
                </c:pt>
                <c:pt idx="202">
                  <c:v>-1.0800000000000201</c:v>
                </c:pt>
                <c:pt idx="203">
                  <c:v>-1.07000000000002</c:v>
                </c:pt>
                <c:pt idx="204">
                  <c:v>-1.06000000000002</c:v>
                </c:pt>
                <c:pt idx="205">
                  <c:v>-1.05000000000002</c:v>
                </c:pt>
                <c:pt idx="206">
                  <c:v>-1.04000000000002</c:v>
                </c:pt>
                <c:pt idx="207">
                  <c:v>-1.03000000000002</c:v>
                </c:pt>
                <c:pt idx="208">
                  <c:v>-1.02000000000002</c:v>
                </c:pt>
                <c:pt idx="209">
                  <c:v>-1.01000000000002</c:v>
                </c:pt>
                <c:pt idx="210">
                  <c:v>-1.00000000000002</c:v>
                </c:pt>
                <c:pt idx="211">
                  <c:v>-0.99000000000002297</c:v>
                </c:pt>
                <c:pt idx="212">
                  <c:v>-0.98000000000002296</c:v>
                </c:pt>
                <c:pt idx="213">
                  <c:v>-0.97000000000002295</c:v>
                </c:pt>
                <c:pt idx="214">
                  <c:v>-0.96000000000002295</c:v>
                </c:pt>
                <c:pt idx="215">
                  <c:v>-0.95000000000002305</c:v>
                </c:pt>
                <c:pt idx="216">
                  <c:v>-0.94000000000002304</c:v>
                </c:pt>
                <c:pt idx="217">
                  <c:v>-0.93000000000002303</c:v>
                </c:pt>
                <c:pt idx="218">
                  <c:v>-0.92000000000002302</c:v>
                </c:pt>
                <c:pt idx="219">
                  <c:v>-0.91000000000002301</c:v>
                </c:pt>
                <c:pt idx="220">
                  <c:v>-0.900000000000023</c:v>
                </c:pt>
                <c:pt idx="221">
                  <c:v>-0.89000000000002299</c:v>
                </c:pt>
                <c:pt idx="222">
                  <c:v>-0.88000000000002299</c:v>
                </c:pt>
                <c:pt idx="223">
                  <c:v>-0.87000000000002364</c:v>
                </c:pt>
                <c:pt idx="224">
                  <c:v>-0.86000000000002363</c:v>
                </c:pt>
                <c:pt idx="225">
                  <c:v>-0.85000000000002363</c:v>
                </c:pt>
                <c:pt idx="226">
                  <c:v>-0.84000000000002295</c:v>
                </c:pt>
                <c:pt idx="227">
                  <c:v>-0.83000000000002305</c:v>
                </c:pt>
                <c:pt idx="228">
                  <c:v>-0.82000000000002204</c:v>
                </c:pt>
                <c:pt idx="229">
                  <c:v>-0.81000000000002204</c:v>
                </c:pt>
                <c:pt idx="230">
                  <c:v>-0.80000000000002203</c:v>
                </c:pt>
                <c:pt idx="231">
                  <c:v>-0.79000000000002202</c:v>
                </c:pt>
                <c:pt idx="232">
                  <c:v>-0.78000000000002201</c:v>
                </c:pt>
                <c:pt idx="233">
                  <c:v>-0.770000000000027</c:v>
                </c:pt>
                <c:pt idx="234">
                  <c:v>-0.76000000000002665</c:v>
                </c:pt>
                <c:pt idx="235">
                  <c:v>-0.75000000000002265</c:v>
                </c:pt>
                <c:pt idx="236">
                  <c:v>-0.74000000000002264</c:v>
                </c:pt>
                <c:pt idx="237">
                  <c:v>-0.73000000000002263</c:v>
                </c:pt>
                <c:pt idx="238">
                  <c:v>-0.72000000000002262</c:v>
                </c:pt>
                <c:pt idx="239">
                  <c:v>-0.71000000000002195</c:v>
                </c:pt>
                <c:pt idx="240">
                  <c:v>-0.70000000000002205</c:v>
                </c:pt>
                <c:pt idx="241">
                  <c:v>-0.69000000000002204</c:v>
                </c:pt>
                <c:pt idx="242">
                  <c:v>-0.68000000000002203</c:v>
                </c:pt>
                <c:pt idx="243">
                  <c:v>-0.67000000000002768</c:v>
                </c:pt>
                <c:pt idx="244">
                  <c:v>-0.66000000000002745</c:v>
                </c:pt>
                <c:pt idx="245">
                  <c:v>-0.65000000000002744</c:v>
                </c:pt>
                <c:pt idx="246">
                  <c:v>-0.64000000000002688</c:v>
                </c:pt>
                <c:pt idx="247">
                  <c:v>-0.63000000000002265</c:v>
                </c:pt>
                <c:pt idx="248">
                  <c:v>-0.62000000000002264</c:v>
                </c:pt>
                <c:pt idx="249">
                  <c:v>-0.61000000000002264</c:v>
                </c:pt>
                <c:pt idx="250">
                  <c:v>-0.60000000000002263</c:v>
                </c:pt>
                <c:pt idx="251">
                  <c:v>-0.59000000000002151</c:v>
                </c:pt>
                <c:pt idx="252">
                  <c:v>-0.5800000000000215</c:v>
                </c:pt>
                <c:pt idx="253">
                  <c:v>-0.57000000000002204</c:v>
                </c:pt>
                <c:pt idx="254">
                  <c:v>-0.56000000000002204</c:v>
                </c:pt>
                <c:pt idx="255">
                  <c:v>-0.55000000000002203</c:v>
                </c:pt>
                <c:pt idx="256">
                  <c:v>-0.54000000000002202</c:v>
                </c:pt>
                <c:pt idx="257">
                  <c:v>-0.53000000000002201</c:v>
                </c:pt>
                <c:pt idx="258">
                  <c:v>-0.520000000000022</c:v>
                </c:pt>
                <c:pt idx="259">
                  <c:v>-0.51000000000002199</c:v>
                </c:pt>
                <c:pt idx="260">
                  <c:v>-0.50000000000002198</c:v>
                </c:pt>
                <c:pt idx="261">
                  <c:v>-0.49000000000002197</c:v>
                </c:pt>
                <c:pt idx="262">
                  <c:v>-0.48000000000002202</c:v>
                </c:pt>
                <c:pt idx="263">
                  <c:v>-0.47000000000002201</c:v>
                </c:pt>
                <c:pt idx="264">
                  <c:v>-0.460000000000022</c:v>
                </c:pt>
                <c:pt idx="265">
                  <c:v>-0.45000000000002199</c:v>
                </c:pt>
                <c:pt idx="266">
                  <c:v>-0.44000000000002193</c:v>
                </c:pt>
                <c:pt idx="267">
                  <c:v>-0.43000000000002198</c:v>
                </c:pt>
                <c:pt idx="268">
                  <c:v>-0.42000000000002202</c:v>
                </c:pt>
                <c:pt idx="269">
                  <c:v>-0.41000000000002201</c:v>
                </c:pt>
                <c:pt idx="270">
                  <c:v>-0.400000000000022</c:v>
                </c:pt>
                <c:pt idx="271">
                  <c:v>-0.39000000000002238</c:v>
                </c:pt>
                <c:pt idx="272">
                  <c:v>-0.38000000000002232</c:v>
                </c:pt>
                <c:pt idx="273">
                  <c:v>-0.37000000000002198</c:v>
                </c:pt>
                <c:pt idx="274">
                  <c:v>-0.36000000000002202</c:v>
                </c:pt>
                <c:pt idx="275">
                  <c:v>-0.35000000000002202</c:v>
                </c:pt>
                <c:pt idx="276">
                  <c:v>-0.34000000000002201</c:v>
                </c:pt>
                <c:pt idx="277">
                  <c:v>-0.33000000000002438</c:v>
                </c:pt>
                <c:pt idx="278">
                  <c:v>-0.32000000000002232</c:v>
                </c:pt>
                <c:pt idx="279">
                  <c:v>-0.31000000000002198</c:v>
                </c:pt>
                <c:pt idx="280">
                  <c:v>-0.30000000000002208</c:v>
                </c:pt>
                <c:pt idx="281">
                  <c:v>-0.29000000000002202</c:v>
                </c:pt>
                <c:pt idx="282">
                  <c:v>-0.28000000000002201</c:v>
                </c:pt>
                <c:pt idx="283">
                  <c:v>-0.270000000000022</c:v>
                </c:pt>
                <c:pt idx="284">
                  <c:v>-0.26000000000002199</c:v>
                </c:pt>
                <c:pt idx="285">
                  <c:v>-0.25000000000002193</c:v>
                </c:pt>
                <c:pt idx="286">
                  <c:v>-0.24000000000002294</c:v>
                </c:pt>
                <c:pt idx="287">
                  <c:v>-0.23000000000002199</c:v>
                </c:pt>
                <c:pt idx="288">
                  <c:v>-0.22000000000002201</c:v>
                </c:pt>
                <c:pt idx="289">
                  <c:v>-0.21000000000002331</c:v>
                </c:pt>
                <c:pt idx="290">
                  <c:v>-0.20000000000002199</c:v>
                </c:pt>
                <c:pt idx="291">
                  <c:v>-0.19000000000002201</c:v>
                </c:pt>
                <c:pt idx="292">
                  <c:v>-0.18000000000002331</c:v>
                </c:pt>
                <c:pt idx="293">
                  <c:v>-0.17000000000002199</c:v>
                </c:pt>
                <c:pt idx="294">
                  <c:v>-0.16000000000002201</c:v>
                </c:pt>
                <c:pt idx="295">
                  <c:v>-0.15000000000002342</c:v>
                </c:pt>
                <c:pt idx="296">
                  <c:v>-0.14000000000002241</c:v>
                </c:pt>
                <c:pt idx="297">
                  <c:v>-0.13000000000002199</c:v>
                </c:pt>
                <c:pt idx="298">
                  <c:v>-0.12000000000002202</c:v>
                </c:pt>
                <c:pt idx="299">
                  <c:v>-0.110000000000022</c:v>
                </c:pt>
                <c:pt idx="300">
                  <c:v>-0.100000000000022</c:v>
                </c:pt>
                <c:pt idx="301">
                  <c:v>-9.0000000000021896E-2</c:v>
                </c:pt>
                <c:pt idx="302">
                  <c:v>-8.0000000000021942E-2</c:v>
                </c:pt>
                <c:pt idx="303">
                  <c:v>-7.0000000000021934E-2</c:v>
                </c:pt>
                <c:pt idx="304">
                  <c:v>-6.0000000000022022E-2</c:v>
                </c:pt>
                <c:pt idx="305">
                  <c:v>-5.0000000000021923E-2</c:v>
                </c:pt>
                <c:pt idx="306">
                  <c:v>-4.0000000000021914E-2</c:v>
                </c:pt>
                <c:pt idx="307">
                  <c:v>-3.0000000000022002E-2</c:v>
                </c:pt>
                <c:pt idx="308">
                  <c:v>-2.0000000000022011E-2</c:v>
                </c:pt>
                <c:pt idx="309">
                  <c:v>-1.0000000000021899E-2</c:v>
                </c:pt>
                <c:pt idx="310" formatCode="0.00E+00">
                  <c:v>-2.1895679713780285E-14</c:v>
                </c:pt>
                <c:pt idx="311">
                  <c:v>9.9999999999782173E-3</c:v>
                </c:pt>
                <c:pt idx="312">
                  <c:v>1.9999999999978101E-2</c:v>
                </c:pt>
                <c:pt idx="313">
                  <c:v>2.99999999999781E-2</c:v>
                </c:pt>
                <c:pt idx="314">
                  <c:v>3.9999999999978102E-2</c:v>
                </c:pt>
                <c:pt idx="315">
                  <c:v>4.9999999999978777E-2</c:v>
                </c:pt>
                <c:pt idx="316">
                  <c:v>5.9999999999978806E-2</c:v>
                </c:pt>
                <c:pt idx="317">
                  <c:v>6.9999999999978829E-2</c:v>
                </c:pt>
                <c:pt idx="318">
                  <c:v>7.9999999999978907E-2</c:v>
                </c:pt>
                <c:pt idx="319">
                  <c:v>8.9999999999978264E-2</c:v>
                </c:pt>
                <c:pt idx="320">
                  <c:v>9.9999999999978245E-2</c:v>
                </c:pt>
                <c:pt idx="321">
                  <c:v>0.10999999999997798</c:v>
                </c:pt>
                <c:pt idx="322">
                  <c:v>0.11999999999997785</c:v>
                </c:pt>
                <c:pt idx="323">
                  <c:v>0.12999999999997799</c:v>
                </c:pt>
                <c:pt idx="324">
                  <c:v>0.13999999999997931</c:v>
                </c:pt>
                <c:pt idx="325">
                  <c:v>0.14999999999997973</c:v>
                </c:pt>
                <c:pt idx="326">
                  <c:v>0.15999999999998002</c:v>
                </c:pt>
                <c:pt idx="327">
                  <c:v>0.16999999999997931</c:v>
                </c:pt>
                <c:pt idx="328">
                  <c:v>0.17999999999997973</c:v>
                </c:pt>
                <c:pt idx="329">
                  <c:v>0.18999999999997999</c:v>
                </c:pt>
                <c:pt idx="330">
                  <c:v>0.19999999999997894</c:v>
                </c:pt>
                <c:pt idx="331">
                  <c:v>0.20999999999997954</c:v>
                </c:pt>
                <c:pt idx="332">
                  <c:v>0.21999999999997999</c:v>
                </c:pt>
                <c:pt idx="333">
                  <c:v>0.22999999999997844</c:v>
                </c:pt>
                <c:pt idx="334">
                  <c:v>0.23999999999997948</c:v>
                </c:pt>
                <c:pt idx="335">
                  <c:v>0.24999999999997999</c:v>
                </c:pt>
                <c:pt idx="336">
                  <c:v>0.25999999999998147</c:v>
                </c:pt>
                <c:pt idx="337">
                  <c:v>0.26999999999998164</c:v>
                </c:pt>
                <c:pt idx="338">
                  <c:v>0.27999999999998237</c:v>
                </c:pt>
                <c:pt idx="339">
                  <c:v>0.28999999999998255</c:v>
                </c:pt>
                <c:pt idx="340">
                  <c:v>0.29999999999998339</c:v>
                </c:pt>
                <c:pt idx="341">
                  <c:v>0.30999999999998357</c:v>
                </c:pt>
                <c:pt idx="342">
                  <c:v>0.31999999999998352</c:v>
                </c:pt>
                <c:pt idx="343">
                  <c:v>0.32999999999998408</c:v>
                </c:pt>
                <c:pt idx="344">
                  <c:v>0.33999999999998526</c:v>
                </c:pt>
                <c:pt idx="345">
                  <c:v>0.34999999999998244</c:v>
                </c:pt>
                <c:pt idx="346">
                  <c:v>0.35999999999998311</c:v>
                </c:pt>
                <c:pt idx="347">
                  <c:v>0.36999999999998351</c:v>
                </c:pt>
                <c:pt idx="348">
                  <c:v>0.37999999999998352</c:v>
                </c:pt>
                <c:pt idx="349">
                  <c:v>0.38999999999998369</c:v>
                </c:pt>
                <c:pt idx="350">
                  <c:v>0.39999999999998492</c:v>
                </c:pt>
                <c:pt idx="351">
                  <c:v>0.40999999999998243</c:v>
                </c:pt>
                <c:pt idx="352">
                  <c:v>0.41999999999998289</c:v>
                </c:pt>
                <c:pt idx="353">
                  <c:v>0.42999999999998351</c:v>
                </c:pt>
                <c:pt idx="354">
                  <c:v>0.43999999999998357</c:v>
                </c:pt>
                <c:pt idx="355">
                  <c:v>0.44999999999998164</c:v>
                </c:pt>
                <c:pt idx="356">
                  <c:v>0.45999999999998192</c:v>
                </c:pt>
                <c:pt idx="357">
                  <c:v>0.46999999999998238</c:v>
                </c:pt>
                <c:pt idx="358">
                  <c:v>0.47999999999998288</c:v>
                </c:pt>
                <c:pt idx="359">
                  <c:v>0.4899999999999835</c:v>
                </c:pt>
                <c:pt idx="360">
                  <c:v>0.49999999999998357</c:v>
                </c:pt>
                <c:pt idx="361">
                  <c:v>0.50999999999997803</c:v>
                </c:pt>
                <c:pt idx="362">
                  <c:v>0.51999999999997804</c:v>
                </c:pt>
                <c:pt idx="363">
                  <c:v>0.52999999999997804</c:v>
                </c:pt>
                <c:pt idx="364">
                  <c:v>0.53999999999997805</c:v>
                </c:pt>
                <c:pt idx="365">
                  <c:v>0.54999999999997795</c:v>
                </c:pt>
                <c:pt idx="366">
                  <c:v>0.55999999999997863</c:v>
                </c:pt>
                <c:pt idx="367">
                  <c:v>0.56999999999997863</c:v>
                </c:pt>
                <c:pt idx="368">
                  <c:v>0.57999999999997864</c:v>
                </c:pt>
                <c:pt idx="369">
                  <c:v>0.58999999999997799</c:v>
                </c:pt>
                <c:pt idx="370">
                  <c:v>0.599999999999978</c:v>
                </c:pt>
                <c:pt idx="371">
                  <c:v>0.60999999999998344</c:v>
                </c:pt>
                <c:pt idx="372">
                  <c:v>0.61999999999998345</c:v>
                </c:pt>
                <c:pt idx="373">
                  <c:v>0.62999999999998368</c:v>
                </c:pt>
                <c:pt idx="374">
                  <c:v>0.63999999999998425</c:v>
                </c:pt>
                <c:pt idx="375">
                  <c:v>0.64999999999998426</c:v>
                </c:pt>
                <c:pt idx="376">
                  <c:v>0.65999999999998427</c:v>
                </c:pt>
                <c:pt idx="377">
                  <c:v>0.66999999999998572</c:v>
                </c:pt>
                <c:pt idx="378">
                  <c:v>0.67999999999998628</c:v>
                </c:pt>
                <c:pt idx="379">
                  <c:v>0.68999999999997963</c:v>
                </c:pt>
                <c:pt idx="380">
                  <c:v>0.69999999999997964</c:v>
                </c:pt>
                <c:pt idx="381">
                  <c:v>0.70999999999997965</c:v>
                </c:pt>
                <c:pt idx="382">
                  <c:v>0.71999999999998165</c:v>
                </c:pt>
                <c:pt idx="383">
                  <c:v>0.72999999999998388</c:v>
                </c:pt>
                <c:pt idx="384">
                  <c:v>0.73999999999998445</c:v>
                </c:pt>
                <c:pt idx="385">
                  <c:v>0.74999999999998446</c:v>
                </c:pt>
                <c:pt idx="386">
                  <c:v>0.75999999999998513</c:v>
                </c:pt>
                <c:pt idx="387">
                  <c:v>0.76999999999998525</c:v>
                </c:pt>
                <c:pt idx="388">
                  <c:v>0.77999999999998526</c:v>
                </c:pt>
                <c:pt idx="389">
                  <c:v>0.78999999999997905</c:v>
                </c:pt>
                <c:pt idx="390">
                  <c:v>0.79999999999997895</c:v>
                </c:pt>
                <c:pt idx="391">
                  <c:v>0.80999999999997963</c:v>
                </c:pt>
                <c:pt idx="392">
                  <c:v>0.81999999999997963</c:v>
                </c:pt>
                <c:pt idx="393">
                  <c:v>0.82999999999997964</c:v>
                </c:pt>
                <c:pt idx="394">
                  <c:v>0.83999999999997965</c:v>
                </c:pt>
                <c:pt idx="395">
                  <c:v>0.84999999999998388</c:v>
                </c:pt>
                <c:pt idx="396">
                  <c:v>0.85999999999998444</c:v>
                </c:pt>
                <c:pt idx="397">
                  <c:v>0.86999999999998445</c:v>
                </c:pt>
                <c:pt idx="398">
                  <c:v>0.87999999999998446</c:v>
                </c:pt>
                <c:pt idx="399">
                  <c:v>0.88999999999997903</c:v>
                </c:pt>
                <c:pt idx="400">
                  <c:v>0.89999999999997904</c:v>
                </c:pt>
                <c:pt idx="401">
                  <c:v>0.90999999999997905</c:v>
                </c:pt>
                <c:pt idx="402">
                  <c:v>0.91999999999997895</c:v>
                </c:pt>
                <c:pt idx="403">
                  <c:v>0.92999999999997895</c:v>
                </c:pt>
                <c:pt idx="404">
                  <c:v>0.93999999999997963</c:v>
                </c:pt>
                <c:pt idx="405">
                  <c:v>0.94999999999997964</c:v>
                </c:pt>
                <c:pt idx="406">
                  <c:v>0.95999999999997965</c:v>
                </c:pt>
                <c:pt idx="407">
                  <c:v>0.96999999999998165</c:v>
                </c:pt>
                <c:pt idx="408">
                  <c:v>0.97999999999998388</c:v>
                </c:pt>
                <c:pt idx="409">
                  <c:v>0.98999999999997901</c:v>
                </c:pt>
                <c:pt idx="410">
                  <c:v>0.99999999999997902</c:v>
                </c:pt>
                <c:pt idx="411">
                  <c:v>1.0099999999999654</c:v>
                </c:pt>
                <c:pt idx="412">
                  <c:v>1.0199999999999654</c:v>
                </c:pt>
                <c:pt idx="413">
                  <c:v>1.0299999999999654</c:v>
                </c:pt>
                <c:pt idx="414">
                  <c:v>1.0399999999999656</c:v>
                </c:pt>
                <c:pt idx="415">
                  <c:v>1.0499999999999674</c:v>
                </c:pt>
                <c:pt idx="416">
                  <c:v>1.0599999999999674</c:v>
                </c:pt>
                <c:pt idx="417">
                  <c:v>1.0699999999999674</c:v>
                </c:pt>
                <c:pt idx="418">
                  <c:v>1.0799999999999674</c:v>
                </c:pt>
                <c:pt idx="419">
                  <c:v>1.0899999999999674</c:v>
                </c:pt>
                <c:pt idx="420">
                  <c:v>1.099999999999969</c:v>
                </c:pt>
                <c:pt idx="421">
                  <c:v>1.109999999999969</c:v>
                </c:pt>
                <c:pt idx="422">
                  <c:v>1.119999999999969</c:v>
                </c:pt>
                <c:pt idx="423">
                  <c:v>1.129999999999969</c:v>
                </c:pt>
                <c:pt idx="424">
                  <c:v>1.139999999999969</c:v>
                </c:pt>
                <c:pt idx="425">
                  <c:v>1.1499999999999702</c:v>
                </c:pt>
                <c:pt idx="426">
                  <c:v>1.1599999999999702</c:v>
                </c:pt>
                <c:pt idx="427">
                  <c:v>1.1699999999999702</c:v>
                </c:pt>
                <c:pt idx="428">
                  <c:v>1.1799999999999702</c:v>
                </c:pt>
                <c:pt idx="429">
                  <c:v>1.1899999999999702</c:v>
                </c:pt>
                <c:pt idx="430">
                  <c:v>1.1999999999999778</c:v>
                </c:pt>
                <c:pt idx="431">
                  <c:v>1.2099999999999622</c:v>
                </c:pt>
                <c:pt idx="432">
                  <c:v>1.2199999999999624</c:v>
                </c:pt>
                <c:pt idx="433">
                  <c:v>1.2299999999999625</c:v>
                </c:pt>
                <c:pt idx="434">
                  <c:v>1.2399999999999634</c:v>
                </c:pt>
                <c:pt idx="435">
                  <c:v>1.2499999999999651</c:v>
                </c:pt>
                <c:pt idx="436">
                  <c:v>1.2599999999999654</c:v>
                </c:pt>
                <c:pt idx="437">
                  <c:v>1.2699999999999654</c:v>
                </c:pt>
                <c:pt idx="438">
                  <c:v>1.2799999999999654</c:v>
                </c:pt>
                <c:pt idx="439">
                  <c:v>1.2899999999999656</c:v>
                </c:pt>
                <c:pt idx="440">
                  <c:v>1.2999999999999674</c:v>
                </c:pt>
                <c:pt idx="441">
                  <c:v>1.3099999999999674</c:v>
                </c:pt>
                <c:pt idx="442">
                  <c:v>1.3199999999999674</c:v>
                </c:pt>
                <c:pt idx="443">
                  <c:v>1.3299999999999674</c:v>
                </c:pt>
                <c:pt idx="444">
                  <c:v>1.3399999999999674</c:v>
                </c:pt>
                <c:pt idx="445">
                  <c:v>1.349999999999969</c:v>
                </c:pt>
                <c:pt idx="446">
                  <c:v>1.359999999999969</c:v>
                </c:pt>
                <c:pt idx="447">
                  <c:v>1.369999999999969</c:v>
                </c:pt>
                <c:pt idx="448">
                  <c:v>1.379999999999969</c:v>
                </c:pt>
                <c:pt idx="449">
                  <c:v>1.389999999999969</c:v>
                </c:pt>
                <c:pt idx="450">
                  <c:v>1.3999999999999702</c:v>
                </c:pt>
                <c:pt idx="451">
                  <c:v>1.4099999999999604</c:v>
                </c:pt>
                <c:pt idx="452">
                  <c:v>1.4199999999999604</c:v>
                </c:pt>
                <c:pt idx="453">
                  <c:v>1.4299999999999604</c:v>
                </c:pt>
                <c:pt idx="454">
                  <c:v>1.4399999999999611</c:v>
                </c:pt>
                <c:pt idx="455">
                  <c:v>1.4499999999999622</c:v>
                </c:pt>
                <c:pt idx="456">
                  <c:v>1.4599999999999622</c:v>
                </c:pt>
                <c:pt idx="457">
                  <c:v>1.4699999999999624</c:v>
                </c:pt>
                <c:pt idx="458">
                  <c:v>1.4799999999999625</c:v>
                </c:pt>
                <c:pt idx="459">
                  <c:v>1.4899999999999634</c:v>
                </c:pt>
                <c:pt idx="460">
                  <c:v>1.4999999999999651</c:v>
                </c:pt>
                <c:pt idx="461">
                  <c:v>1.5099999999999654</c:v>
                </c:pt>
                <c:pt idx="462">
                  <c:v>1.5199999999999654</c:v>
                </c:pt>
                <c:pt idx="463">
                  <c:v>1.5299999999999654</c:v>
                </c:pt>
                <c:pt idx="464">
                  <c:v>1.5399999999999656</c:v>
                </c:pt>
                <c:pt idx="465">
                  <c:v>1.5499999999999674</c:v>
                </c:pt>
                <c:pt idx="466">
                  <c:v>1.5599999999999674</c:v>
                </c:pt>
                <c:pt idx="467">
                  <c:v>1.5699999999999674</c:v>
                </c:pt>
                <c:pt idx="468">
                  <c:v>1.5799999999999674</c:v>
                </c:pt>
                <c:pt idx="469">
                  <c:v>1.5899999999999674</c:v>
                </c:pt>
                <c:pt idx="470">
                  <c:v>1.599999999999969</c:v>
                </c:pt>
                <c:pt idx="471">
                  <c:v>1.609999999999969</c:v>
                </c:pt>
                <c:pt idx="472">
                  <c:v>1.619999999999969</c:v>
                </c:pt>
                <c:pt idx="473">
                  <c:v>1.629999999999969</c:v>
                </c:pt>
                <c:pt idx="474">
                  <c:v>1.639999999999969</c:v>
                </c:pt>
                <c:pt idx="475">
                  <c:v>1.6499999999999702</c:v>
                </c:pt>
                <c:pt idx="476">
                  <c:v>1.6599999999999702</c:v>
                </c:pt>
                <c:pt idx="477">
                  <c:v>1.6699999999999702</c:v>
                </c:pt>
                <c:pt idx="478">
                  <c:v>1.6799999999999702</c:v>
                </c:pt>
                <c:pt idx="479">
                  <c:v>1.6899999999999702</c:v>
                </c:pt>
                <c:pt idx="480">
                  <c:v>1.6999999999999778</c:v>
                </c:pt>
                <c:pt idx="481">
                  <c:v>1.7099999999999622</c:v>
                </c:pt>
                <c:pt idx="482">
                  <c:v>1.7199999999999624</c:v>
                </c:pt>
                <c:pt idx="483">
                  <c:v>1.7299999999999625</c:v>
                </c:pt>
                <c:pt idx="484">
                  <c:v>1.7399999999999634</c:v>
                </c:pt>
                <c:pt idx="485">
                  <c:v>1.7499999999999651</c:v>
                </c:pt>
                <c:pt idx="486">
                  <c:v>1.7599999999999654</c:v>
                </c:pt>
                <c:pt idx="487">
                  <c:v>1.7699999999999654</c:v>
                </c:pt>
                <c:pt idx="488">
                  <c:v>1.7799999999999654</c:v>
                </c:pt>
                <c:pt idx="489">
                  <c:v>1.7899999999999656</c:v>
                </c:pt>
                <c:pt idx="490">
                  <c:v>1.7999999999999674</c:v>
                </c:pt>
                <c:pt idx="491">
                  <c:v>1.8099999999999674</c:v>
                </c:pt>
                <c:pt idx="492">
                  <c:v>1.8199999999999674</c:v>
                </c:pt>
                <c:pt idx="493">
                  <c:v>1.8299999999999674</c:v>
                </c:pt>
                <c:pt idx="494">
                  <c:v>1.8399999999999674</c:v>
                </c:pt>
                <c:pt idx="495">
                  <c:v>1.849999999999969</c:v>
                </c:pt>
                <c:pt idx="496">
                  <c:v>1.859999999999969</c:v>
                </c:pt>
                <c:pt idx="497">
                  <c:v>1.869999999999969</c:v>
                </c:pt>
                <c:pt idx="498">
                  <c:v>1.879999999999969</c:v>
                </c:pt>
                <c:pt idx="499">
                  <c:v>1.889999999999969</c:v>
                </c:pt>
                <c:pt idx="500">
                  <c:v>1.8999999999999702</c:v>
                </c:pt>
                <c:pt idx="501">
                  <c:v>1.9099999999999702</c:v>
                </c:pt>
                <c:pt idx="502">
                  <c:v>1.9199999999999702</c:v>
                </c:pt>
                <c:pt idx="503">
                  <c:v>1.9299999999999702</c:v>
                </c:pt>
                <c:pt idx="504">
                  <c:v>1.9399999999999702</c:v>
                </c:pt>
                <c:pt idx="505">
                  <c:v>1.9499999999999778</c:v>
                </c:pt>
                <c:pt idx="506">
                  <c:v>1.9599999999999798</c:v>
                </c:pt>
                <c:pt idx="507">
                  <c:v>1.9699999999999798</c:v>
                </c:pt>
                <c:pt idx="508">
                  <c:v>1.9799999999999798</c:v>
                </c:pt>
                <c:pt idx="509">
                  <c:v>1.9899999999999798</c:v>
                </c:pt>
                <c:pt idx="510">
                  <c:v>1.9999999999999798</c:v>
                </c:pt>
                <c:pt idx="511">
                  <c:v>2.0099999999999798</c:v>
                </c:pt>
                <c:pt idx="512">
                  <c:v>2.0199999999999787</c:v>
                </c:pt>
                <c:pt idx="513">
                  <c:v>2.0299999999999798</c:v>
                </c:pt>
                <c:pt idx="514">
                  <c:v>2.0399999999999787</c:v>
                </c:pt>
                <c:pt idx="515">
                  <c:v>2.0499999999999798</c:v>
                </c:pt>
                <c:pt idx="516">
                  <c:v>2.0599999999999787</c:v>
                </c:pt>
                <c:pt idx="517">
                  <c:v>2.0699999999999799</c:v>
                </c:pt>
                <c:pt idx="518">
                  <c:v>2.0799999999999788</c:v>
                </c:pt>
                <c:pt idx="519">
                  <c:v>2.0899999999999799</c:v>
                </c:pt>
                <c:pt idx="520">
                  <c:v>2.0999999999999797</c:v>
                </c:pt>
                <c:pt idx="521">
                  <c:v>2.1099999999999799</c:v>
                </c:pt>
                <c:pt idx="522">
                  <c:v>2.1199999999999797</c:v>
                </c:pt>
                <c:pt idx="523">
                  <c:v>2.1299999999999799</c:v>
                </c:pt>
                <c:pt idx="524">
                  <c:v>2.1399999999999797</c:v>
                </c:pt>
                <c:pt idx="525">
                  <c:v>2.1499999999999799</c:v>
                </c:pt>
                <c:pt idx="526">
                  <c:v>2.1599999999999797</c:v>
                </c:pt>
                <c:pt idx="527">
                  <c:v>2.1699999999999799</c:v>
                </c:pt>
                <c:pt idx="528">
                  <c:v>2.1799999999999797</c:v>
                </c:pt>
                <c:pt idx="529">
                  <c:v>2.18999999999998</c:v>
                </c:pt>
                <c:pt idx="530">
                  <c:v>2.1999999999999797</c:v>
                </c:pt>
                <c:pt idx="531">
                  <c:v>2.20999999999998</c:v>
                </c:pt>
                <c:pt idx="532">
                  <c:v>2.21999999999997</c:v>
                </c:pt>
                <c:pt idx="533">
                  <c:v>2.2299999999999698</c:v>
                </c:pt>
                <c:pt idx="534">
                  <c:v>2.23999999999997</c:v>
                </c:pt>
                <c:pt idx="535">
                  <c:v>2.2499999999999698</c:v>
                </c:pt>
                <c:pt idx="536">
                  <c:v>2.25999999999997</c:v>
                </c:pt>
                <c:pt idx="537">
                  <c:v>2.2699999999999698</c:v>
                </c:pt>
                <c:pt idx="538">
                  <c:v>2.2799999999999701</c:v>
                </c:pt>
                <c:pt idx="539">
                  <c:v>2.2899999999999698</c:v>
                </c:pt>
                <c:pt idx="540">
                  <c:v>2.2999999999999701</c:v>
                </c:pt>
                <c:pt idx="541">
                  <c:v>2.3099999999999667</c:v>
                </c:pt>
                <c:pt idx="542">
                  <c:v>2.3199999999999577</c:v>
                </c:pt>
                <c:pt idx="543">
                  <c:v>2.3299999999999677</c:v>
                </c:pt>
                <c:pt idx="544">
                  <c:v>2.3399999999999577</c:v>
                </c:pt>
                <c:pt idx="545">
                  <c:v>2.3499999999999677</c:v>
                </c:pt>
                <c:pt idx="546">
                  <c:v>2.3599999999999577</c:v>
                </c:pt>
                <c:pt idx="547">
                  <c:v>2.3699999999999677</c:v>
                </c:pt>
                <c:pt idx="548">
                  <c:v>2.3799999999999577</c:v>
                </c:pt>
                <c:pt idx="549">
                  <c:v>2.3899999999999677</c:v>
                </c:pt>
                <c:pt idx="550">
                  <c:v>2.3999999999999577</c:v>
                </c:pt>
                <c:pt idx="551">
                  <c:v>2.4099999999999677</c:v>
                </c:pt>
                <c:pt idx="552">
                  <c:v>2.4199999999999577</c:v>
                </c:pt>
                <c:pt idx="553">
                  <c:v>2.42999999999997</c:v>
                </c:pt>
                <c:pt idx="554">
                  <c:v>2.4399999999999578</c:v>
                </c:pt>
                <c:pt idx="555">
                  <c:v>2.44999999999997</c:v>
                </c:pt>
                <c:pt idx="556">
                  <c:v>2.4599999999999667</c:v>
                </c:pt>
                <c:pt idx="557">
                  <c:v>2.46999999999997</c:v>
                </c:pt>
                <c:pt idx="558">
                  <c:v>2.4799999999999667</c:v>
                </c:pt>
                <c:pt idx="559">
                  <c:v>2.48999999999997</c:v>
                </c:pt>
                <c:pt idx="560">
                  <c:v>2.4999999999999667</c:v>
                </c:pt>
                <c:pt idx="561">
                  <c:v>2.50999999999997</c:v>
                </c:pt>
                <c:pt idx="562">
                  <c:v>2.5199999999999667</c:v>
                </c:pt>
                <c:pt idx="563">
                  <c:v>2.5299999999999701</c:v>
                </c:pt>
                <c:pt idx="564">
                  <c:v>2.5399999999999667</c:v>
                </c:pt>
                <c:pt idx="565">
                  <c:v>2.5499999999999701</c:v>
                </c:pt>
                <c:pt idx="566">
                  <c:v>2.5599999999999667</c:v>
                </c:pt>
                <c:pt idx="567">
                  <c:v>2.5699999999999701</c:v>
                </c:pt>
                <c:pt idx="568">
                  <c:v>2.5799999999999677</c:v>
                </c:pt>
                <c:pt idx="569">
                  <c:v>2.5899999999999701</c:v>
                </c:pt>
                <c:pt idx="570">
                  <c:v>2.5999999999999677</c:v>
                </c:pt>
                <c:pt idx="571">
                  <c:v>2.6099999999999701</c:v>
                </c:pt>
                <c:pt idx="572">
                  <c:v>2.6199999999999677</c:v>
                </c:pt>
                <c:pt idx="573">
                  <c:v>2.6299999999999701</c:v>
                </c:pt>
                <c:pt idx="574">
                  <c:v>2.6399999999999677</c:v>
                </c:pt>
                <c:pt idx="575">
                  <c:v>2.6499999999999702</c:v>
                </c:pt>
                <c:pt idx="576">
                  <c:v>2.6599999999999677</c:v>
                </c:pt>
                <c:pt idx="577">
                  <c:v>2.6699999999999702</c:v>
                </c:pt>
                <c:pt idx="578">
                  <c:v>2.67999999999997</c:v>
                </c:pt>
                <c:pt idx="579">
                  <c:v>2.68999999999996</c:v>
                </c:pt>
                <c:pt idx="580">
                  <c:v>2.6999999999999598</c:v>
                </c:pt>
                <c:pt idx="581">
                  <c:v>2.70999999999996</c:v>
                </c:pt>
                <c:pt idx="582">
                  <c:v>2.7199999999999598</c:v>
                </c:pt>
                <c:pt idx="583">
                  <c:v>2.72999999999996</c:v>
                </c:pt>
                <c:pt idx="584">
                  <c:v>2.7399999999999598</c:v>
                </c:pt>
                <c:pt idx="585">
                  <c:v>2.74999999999996</c:v>
                </c:pt>
                <c:pt idx="586">
                  <c:v>2.7599999999999598</c:v>
                </c:pt>
                <c:pt idx="587">
                  <c:v>2.76999999999996</c:v>
                </c:pt>
                <c:pt idx="588">
                  <c:v>2.7799999999999598</c:v>
                </c:pt>
                <c:pt idx="589">
                  <c:v>2.7899999999999601</c:v>
                </c:pt>
                <c:pt idx="590">
                  <c:v>2.7999999999999599</c:v>
                </c:pt>
                <c:pt idx="591">
                  <c:v>2.8099999999999588</c:v>
                </c:pt>
                <c:pt idx="592">
                  <c:v>2.8199999999999577</c:v>
                </c:pt>
                <c:pt idx="593">
                  <c:v>2.8299999999999597</c:v>
                </c:pt>
                <c:pt idx="594">
                  <c:v>2.8399999999999577</c:v>
                </c:pt>
                <c:pt idx="595">
                  <c:v>2.8499999999999597</c:v>
                </c:pt>
                <c:pt idx="596">
                  <c:v>2.8599999999999577</c:v>
                </c:pt>
                <c:pt idx="597">
                  <c:v>2.8699999999999597</c:v>
                </c:pt>
                <c:pt idx="598">
                  <c:v>2.8799999999999577</c:v>
                </c:pt>
                <c:pt idx="599">
                  <c:v>2.8899999999999597</c:v>
                </c:pt>
                <c:pt idx="600">
                  <c:v>2.8999999999999577</c:v>
                </c:pt>
                <c:pt idx="601">
                  <c:v>2.9099999999999597</c:v>
                </c:pt>
                <c:pt idx="602">
                  <c:v>2.9199999999999577</c:v>
                </c:pt>
                <c:pt idx="603">
                  <c:v>2.9299999999999597</c:v>
                </c:pt>
                <c:pt idx="604">
                  <c:v>2.9399999999999578</c:v>
                </c:pt>
                <c:pt idx="605">
                  <c:v>2.9499999999999598</c:v>
                </c:pt>
                <c:pt idx="606">
                  <c:v>2.9599999999999587</c:v>
                </c:pt>
                <c:pt idx="607">
                  <c:v>2.9699999999999598</c:v>
                </c:pt>
                <c:pt idx="608">
                  <c:v>2.9799999999999587</c:v>
                </c:pt>
                <c:pt idx="609">
                  <c:v>2.9899999999999598</c:v>
                </c:pt>
                <c:pt idx="610">
                  <c:v>2.9999999999999587</c:v>
                </c:pt>
                <c:pt idx="611">
                  <c:v>3.0099999999999598</c:v>
                </c:pt>
                <c:pt idx="612">
                  <c:v>3.0199999999999587</c:v>
                </c:pt>
                <c:pt idx="613">
                  <c:v>3.0299999999999598</c:v>
                </c:pt>
                <c:pt idx="614">
                  <c:v>3.0399999999999587</c:v>
                </c:pt>
                <c:pt idx="615">
                  <c:v>3.0499999999999599</c:v>
                </c:pt>
                <c:pt idx="616">
                  <c:v>3.0599999999999588</c:v>
                </c:pt>
                <c:pt idx="617">
                  <c:v>3.0699999999999599</c:v>
                </c:pt>
                <c:pt idx="618">
                  <c:v>3.0799999999999597</c:v>
                </c:pt>
                <c:pt idx="619">
                  <c:v>3.0899999999999599</c:v>
                </c:pt>
                <c:pt idx="620">
                  <c:v>3.0999999999999597</c:v>
                </c:pt>
              </c:numCache>
            </c:numRef>
          </c:xVal>
          <c:yVal>
            <c:numRef>
              <c:f>gaussian!$B$2:$B$622</c:f>
              <c:numCache>
                <c:formatCode>0.00E+00</c:formatCode>
                <c:ptCount val="621"/>
                <c:pt idx="0">
                  <c:v>1.0323388435096241E-5</c:v>
                </c:pt>
                <c:pt idx="1">
                  <c:v>1.1015138690506788E-5</c:v>
                </c:pt>
                <c:pt idx="2">
                  <c:v>1.1750986956715711E-5</c:v>
                </c:pt>
                <c:pt idx="3">
                  <c:v>1.2533587880780841E-5</c:v>
                </c:pt>
                <c:pt idx="4">
                  <c:v>1.3365745481386367E-5</c:v>
                </c:pt>
                <c:pt idx="5">
                  <c:v>1.4250420888872846E-5</c:v>
                </c:pt>
                <c:pt idx="6">
                  <c:v>1.5190740443649101E-5</c:v>
                </c:pt>
                <c:pt idx="7">
                  <c:v>1.6190004171634503E-5</c:v>
                </c:pt>
                <c:pt idx="8">
                  <c:v>1.725169464794636E-5</c:v>
                </c:pt>
                <c:pt idx="9">
                  <c:v>1.8379486265818496E-5</c:v>
                </c:pt>
                <c:pt idx="10">
                  <c:v>1.9577254926850475E-5</c:v>
                </c:pt>
                <c:pt idx="11">
                  <c:v>2.0849088168462294E-5</c:v>
                </c:pt>
                <c:pt idx="12">
                  <c:v>2.2199295744207653E-5</c:v>
                </c:pt>
                <c:pt idx="13">
                  <c:v>2.3632420676378599E-5</c:v>
                </c:pt>
                <c:pt idx="14">
                  <c:v>2.5153250796661252E-5</c:v>
                </c:pt>
                <c:pt idx="15">
                  <c:v>2.6766830793834011E-5</c:v>
                </c:pt>
                <c:pt idx="16">
                  <c:v>2.8478474786930492E-5</c:v>
                </c:pt>
                <c:pt idx="17">
                  <c:v>3.0293779443857845E-5</c:v>
                </c:pt>
                <c:pt idx="18">
                  <c:v>3.2218637662784733E-5</c:v>
                </c:pt>
                <c:pt idx="19">
                  <c:v>3.4259252839730413E-5</c:v>
                </c:pt>
                <c:pt idx="20">
                  <c:v>3.6422153740778617E-5</c:v>
                </c:pt>
                <c:pt idx="21">
                  <c:v>3.8714209999901605E-5</c:v>
                </c:pt>
                <c:pt idx="22">
                  <c:v>4.1142648266156976E-5</c:v>
                </c:pt>
                <c:pt idx="23">
                  <c:v>4.3715069019235081E-5</c:v>
                </c:pt>
                <c:pt idx="24">
                  <c:v>4.6439464079117834E-5</c:v>
                </c:pt>
                <c:pt idx="25">
                  <c:v>4.9324234830950981E-5</c:v>
                </c:pt>
                <c:pt idx="26">
                  <c:v>5.2378211190085797E-5</c:v>
                </c:pt>
                <c:pt idx="27">
                  <c:v>5.5610671329199253E-5</c:v>
                </c:pt>
                <c:pt idx="28">
                  <c:v>5.9031362194650314E-5</c:v>
                </c:pt>
                <c:pt idx="29">
                  <c:v>6.2650520836317073E-5</c:v>
                </c:pt>
                <c:pt idx="30">
                  <c:v>6.6478896574628812E-5</c:v>
                </c:pt>
                <c:pt idx="31">
                  <c:v>7.0527774033602957E-5</c:v>
                </c:pt>
                <c:pt idx="32">
                  <c:v>7.480899706391447E-5</c:v>
                </c:pt>
                <c:pt idx="33">
                  <c:v>7.9334993584369073E-5</c:v>
                </c:pt>
                <c:pt idx="34">
                  <c:v>8.4118801367051693E-5</c:v>
                </c:pt>
                <c:pt idx="35">
                  <c:v>8.9174094797252727E-5</c:v>
                </c:pt>
                <c:pt idx="36">
                  <c:v>9.4515212631707298E-5</c:v>
                </c:pt>
                <c:pt idx="37" formatCode="General">
                  <c:v>1.0015718678713103E-4</c:v>
                </c:pt>
                <c:pt idx="38" formatCode="General">
                  <c:v>1.0611577218555783E-4</c:v>
                </c:pt>
                <c:pt idx="39" formatCode="General">
                  <c:v>1.1240747768715087E-4</c:v>
                </c:pt>
                <c:pt idx="40" formatCode="General">
                  <c:v>1.1904959813824465E-4</c:v>
                </c:pt>
                <c:pt idx="41" formatCode="General">
                  <c:v>1.2606024756478638E-4</c:v>
                </c:pt>
                <c:pt idx="42" formatCode="General">
                  <c:v>1.3345839354117822E-4</c:v>
                </c:pt>
                <c:pt idx="43" formatCode="General">
                  <c:v>1.4126389276458741E-4</c:v>
                </c:pt>
                <c:pt idx="44" formatCode="General">
                  <c:v>1.4949752786497201E-4</c:v>
                </c:pt>
                <c:pt idx="45" formatCode="General">
                  <c:v>1.5818104548048821E-4</c:v>
                </c:pt>
                <c:pt idx="46" formatCode="General">
                  <c:v>1.6733719562867278E-4</c:v>
                </c:pt>
                <c:pt idx="47" formatCode="General">
                  <c:v>1.7698977240643442E-4</c:v>
                </c:pt>
                <c:pt idx="48" formatCode="General">
                  <c:v>1.8716365604454362E-4</c:v>
                </c:pt>
                <c:pt idx="49" formatCode="General">
                  <c:v>1.9788485635252966E-4</c:v>
                </c:pt>
                <c:pt idx="50" formatCode="General">
                  <c:v>2.0918055758056801E-4</c:v>
                </c:pt>
                <c:pt idx="51" formatCode="General">
                  <c:v>2.2107916473113783E-4</c:v>
                </c:pt>
                <c:pt idx="52" formatCode="General">
                  <c:v>2.33610351348612E-4</c:v>
                </c:pt>
                <c:pt idx="53" formatCode="General">
                  <c:v>2.4680510881925271E-4</c:v>
                </c:pt>
                <c:pt idx="54" formatCode="General">
                  <c:v>2.6069579720888698E-4</c:v>
                </c:pt>
                <c:pt idx="55" formatCode="General">
                  <c:v>2.7531619766996525E-4</c:v>
                </c:pt>
                <c:pt idx="56" formatCode="General">
                  <c:v>2.9070156644561815E-4</c:v>
                </c:pt>
                <c:pt idx="57" formatCode="General">
                  <c:v>3.0688869049988498E-4</c:v>
                </c:pt>
                <c:pt idx="58" formatCode="General">
                  <c:v>3.239159448025252E-4</c:v>
                </c:pt>
                <c:pt idx="59" formatCode="General">
                  <c:v>3.4182335129562675E-4</c:v>
                </c:pt>
                <c:pt idx="60" formatCode="General">
                  <c:v>3.6065263956908252E-4</c:v>
                </c:pt>
                <c:pt idx="61" formatCode="General">
                  <c:v>3.8044730927156274E-4</c:v>
                </c:pt>
                <c:pt idx="62" formatCode="General">
                  <c:v>4.0125269428270495E-4</c:v>
                </c:pt>
                <c:pt idx="63" formatCode="General">
                  <c:v>4.2311602866907495E-4</c:v>
                </c:pt>
                <c:pt idx="64" formatCode="General">
                  <c:v>4.4608651445144531E-4</c:v>
                </c:pt>
                <c:pt idx="65" formatCode="General">
                  <c:v>4.7021539120273748E-4</c:v>
                </c:pt>
                <c:pt idx="66" formatCode="General">
                  <c:v>4.9555600749984403E-4</c:v>
                </c:pt>
                <c:pt idx="67" formatCode="General">
                  <c:v>5.2216389424842484E-4</c:v>
                </c:pt>
                <c:pt idx="68" formatCode="General">
                  <c:v>5.5009683990259422E-4</c:v>
                </c:pt>
                <c:pt idx="69" formatCode="General">
                  <c:v>5.7941496759329064E-4</c:v>
                </c:pt>
                <c:pt idx="70" formatCode="General">
                  <c:v>6.1018081418607499E-4</c:v>
                </c:pt>
                <c:pt idx="71" formatCode="General">
                  <c:v>6.4245941127916845E-4</c:v>
                </c:pt>
                <c:pt idx="72" formatCode="General">
                  <c:v>6.7631836815774113E-4</c:v>
                </c:pt>
                <c:pt idx="73" formatCode="General">
                  <c:v>7.1182795671354004E-4</c:v>
                </c:pt>
                <c:pt idx="74" formatCode="General">
                  <c:v>7.4906119834129508E-4</c:v>
                </c:pt>
                <c:pt idx="75" formatCode="General">
                  <c:v>7.8809395281864703E-4</c:v>
                </c:pt>
                <c:pt idx="76" formatCode="General">
                  <c:v>8.2900500917504284E-4</c:v>
                </c:pt>
                <c:pt idx="77" formatCode="General">
                  <c:v>8.7187617855177639E-4</c:v>
                </c:pt>
                <c:pt idx="78" formatCode="General">
                  <c:v>9.1679238905717497E-4</c:v>
                </c:pt>
                <c:pt idx="79" formatCode="General">
                  <c:v>9.6384178261233247E-4</c:v>
                </c:pt>
                <c:pt idx="80" formatCode="General">
                  <c:v>1.0131158137853841E-3</c:v>
                </c:pt>
                <c:pt idx="81" formatCode="General">
                  <c:v>1.06470935060687E-3</c:v>
                </c:pt>
                <c:pt idx="82" formatCode="General">
                  <c:v>1.1187207773578601E-3</c:v>
                </c:pt>
                <c:pt idx="83" formatCode="General">
                  <c:v>1.1752520993174621E-3</c:v>
                </c:pt>
                <c:pt idx="84" formatCode="General">
                  <c:v>1.2344090494556001E-3</c:v>
                </c:pt>
                <c:pt idx="85" formatCode="General">
                  <c:v>1.2963011970524858E-3</c:v>
                </c:pt>
                <c:pt idx="86" formatCode="General">
                  <c:v>1.3610420582238622E-3</c:v>
                </c:pt>
                <c:pt idx="87" formatCode="General">
                  <c:v>1.4287492083252501E-3</c:v>
                </c:pt>
                <c:pt idx="88" formatCode="General">
                  <c:v>1.4995443962102499E-3</c:v>
                </c:pt>
                <c:pt idx="89" formatCode="General">
                  <c:v>1.5735536603090901E-3</c:v>
                </c:pt>
                <c:pt idx="90" formatCode="General">
                  <c:v>1.6509074464912392E-3</c:v>
                </c:pt>
                <c:pt idx="91" formatCode="General">
                  <c:v>1.7317407276743501E-3</c:v>
                </c:pt>
                <c:pt idx="92" formatCode="General">
                  <c:v>1.8161931251364947E-3</c:v>
                </c:pt>
                <c:pt idx="93" formatCode="General">
                  <c:v>1.9044090314823874E-3</c:v>
                </c:pt>
                <c:pt idx="94" formatCode="General">
                  <c:v>1.9965377352148209E-3</c:v>
                </c:pt>
                <c:pt idx="95" formatCode="General">
                  <c:v>2.0927335468533832E-3</c:v>
                </c:pt>
                <c:pt idx="96" formatCode="General">
                  <c:v>2.1931559265430099E-3</c:v>
                </c:pt>
                <c:pt idx="97" formatCode="General">
                  <c:v>2.2979696130832599E-3</c:v>
                </c:pt>
                <c:pt idx="98" formatCode="General">
                  <c:v>2.4073447543158408E-3</c:v>
                </c:pt>
                <c:pt idx="99" formatCode="General">
                  <c:v>2.5214570387897001E-3</c:v>
                </c:pt>
                <c:pt idx="100" formatCode="General">
                  <c:v>2.6404878286301683E-3</c:v>
                </c:pt>
                <c:pt idx="101" formatCode="General">
                  <c:v>2.7646242935256697E-3</c:v>
                </c:pt>
                <c:pt idx="102" formatCode="General">
                  <c:v>2.8940595457456202E-3</c:v>
                </c:pt>
                <c:pt idx="103" formatCode="General">
                  <c:v>3.0289927760938358E-3</c:v>
                </c:pt>
                <c:pt idx="104" formatCode="General">
                  <c:v>3.1696293906996499E-3</c:v>
                </c:pt>
                <c:pt idx="105" formatCode="General">
                  <c:v>3.3161811485435057E-3</c:v>
                </c:pt>
                <c:pt idx="106" formatCode="General">
                  <c:v>3.4688662996065212E-3</c:v>
                </c:pt>
                <c:pt idx="107" formatCode="General">
                  <c:v>3.6279097235304824E-3</c:v>
                </c:pt>
                <c:pt idx="108" formatCode="General">
                  <c:v>3.7935430686661339E-3</c:v>
                </c:pt>
                <c:pt idx="109" formatCode="General">
                  <c:v>3.9660048913874686E-3</c:v>
                </c:pt>
                <c:pt idx="110" formatCode="General">
                  <c:v>4.1455407955367524E-3</c:v>
                </c:pt>
                <c:pt idx="111" formatCode="General">
                  <c:v>4.3324035718671503E-3</c:v>
                </c:pt>
                <c:pt idx="112" formatCode="General">
                  <c:v>4.5268533373382701E-3</c:v>
                </c:pt>
                <c:pt idx="113" formatCode="General">
                  <c:v>4.7291576741171903E-3</c:v>
                </c:pt>
                <c:pt idx="114" formatCode="General">
                  <c:v>4.9395917681320199E-3</c:v>
                </c:pt>
                <c:pt idx="115" formatCode="General">
                  <c:v>5.1584385470155765E-3</c:v>
                </c:pt>
                <c:pt idx="116" formatCode="General">
                  <c:v>5.3859888172795856E-3</c:v>
                </c:pt>
                <c:pt idx="117" formatCode="General">
                  <c:v>5.6225414005420804E-3</c:v>
                </c:pt>
                <c:pt idx="118" formatCode="General">
                  <c:v>5.8684032686366896E-3</c:v>
                </c:pt>
                <c:pt idx="119" formatCode="General">
                  <c:v>6.1238896774182755E-3</c:v>
                </c:pt>
                <c:pt idx="120" formatCode="General">
                  <c:v>6.3893242990782414E-3</c:v>
                </c:pt>
                <c:pt idx="121" formatCode="General">
                  <c:v>6.6650393527770699E-3</c:v>
                </c:pt>
                <c:pt idx="122" formatCode="General">
                  <c:v>6.9513757333949733E-3</c:v>
                </c:pt>
                <c:pt idx="123" formatCode="General">
                  <c:v>7.2486831381927859E-3</c:v>
                </c:pt>
                <c:pt idx="124" formatCode="General">
                  <c:v>7.5573201911815647E-3</c:v>
                </c:pt>
                <c:pt idx="125" formatCode="General">
                  <c:v>7.8776545649753595E-3</c:v>
                </c:pt>
                <c:pt idx="126" formatCode="General">
                  <c:v>8.2100630999171198E-3</c:v>
                </c:pt>
                <c:pt idx="127" formatCode="General">
                  <c:v>8.5549319202445906E-3</c:v>
                </c:pt>
                <c:pt idx="128" formatCode="General">
                  <c:v>8.9126565470717851E-3</c:v>
                </c:pt>
                <c:pt idx="129" formatCode="General">
                  <c:v>9.2836420079477639E-3</c:v>
                </c:pt>
                <c:pt idx="130" formatCode="General">
                  <c:v>9.6683029427556688E-3</c:v>
                </c:pt>
                <c:pt idx="131" formatCode="General">
                  <c:v>1.00670637057065E-2</c:v>
                </c:pt>
                <c:pt idx="132" formatCode="General">
                  <c:v>1.0480358463178381E-2</c:v>
                </c:pt>
                <c:pt idx="133" formatCode="General">
                  <c:v>1.090863128715234E-2</c:v>
                </c:pt>
                <c:pt idx="134" formatCode="General">
                  <c:v>1.1352336243986601E-2</c:v>
                </c:pt>
                <c:pt idx="135" formatCode="General">
                  <c:v>1.1811937478268801E-2</c:v>
                </c:pt>
                <c:pt idx="136" formatCode="General">
                  <c:v>1.2287909291484201E-2</c:v>
                </c:pt>
                <c:pt idx="137" formatCode="General">
                  <c:v>1.2780736215234643E-2</c:v>
                </c:pt>
                <c:pt idx="138" formatCode="General">
                  <c:v>1.3290913078734099E-2</c:v>
                </c:pt>
                <c:pt idx="139" formatCode="General">
                  <c:v>1.3818945070318099E-2</c:v>
                </c:pt>
                <c:pt idx="140" formatCode="General">
                  <c:v>1.43653477926811E-2</c:v>
                </c:pt>
                <c:pt idx="141" formatCode="General">
                  <c:v>1.4930647311577401E-2</c:v>
                </c:pt>
                <c:pt idx="142" formatCode="General">
                  <c:v>1.55153801976998E-2</c:v>
                </c:pt>
                <c:pt idx="143" formatCode="General">
                  <c:v>1.6120093561458701E-2</c:v>
                </c:pt>
                <c:pt idx="144" formatCode="General">
                  <c:v>1.6745345080385363E-2</c:v>
                </c:pt>
                <c:pt idx="145" formatCode="General">
                  <c:v>1.7391703018872502E-2</c:v>
                </c:pt>
                <c:pt idx="146" formatCode="General">
                  <c:v>1.8059746239975898E-2</c:v>
                </c:pt>
                <c:pt idx="147" formatCode="General">
                  <c:v>1.8750064208993701E-2</c:v>
                </c:pt>
                <c:pt idx="148" formatCode="General">
                  <c:v>1.9463256988545202E-2</c:v>
                </c:pt>
                <c:pt idx="149" formatCode="General">
                  <c:v>2.0199935224867401E-2</c:v>
                </c:pt>
                <c:pt idx="150" formatCode="General">
                  <c:v>2.0960720125052078E-2</c:v>
                </c:pt>
                <c:pt idx="151" formatCode="General">
                  <c:v>2.1746243424950337E-2</c:v>
                </c:pt>
                <c:pt idx="152" formatCode="General">
                  <c:v>2.2557147347464432E-2</c:v>
                </c:pt>
                <c:pt idx="153" formatCode="General">
                  <c:v>2.3394084550962767E-2</c:v>
                </c:pt>
                <c:pt idx="154" formatCode="General">
                  <c:v>2.4257718067548152E-2</c:v>
                </c:pt>
                <c:pt idx="155" formatCode="General">
                  <c:v>2.5148721230906727E-2</c:v>
                </c:pt>
                <c:pt idx="156" formatCode="General">
                  <c:v>2.6067777593497252E-2</c:v>
                </c:pt>
                <c:pt idx="157" formatCode="General">
                  <c:v>2.7015580832800298E-2</c:v>
                </c:pt>
                <c:pt idx="158" formatCode="General">
                  <c:v>2.79928346464027E-2</c:v>
                </c:pt>
                <c:pt idx="159" formatCode="General">
                  <c:v>2.900025263565191E-2</c:v>
                </c:pt>
                <c:pt idx="160" formatCode="General">
                  <c:v>3.0038558177655952E-2</c:v>
                </c:pt>
                <c:pt idx="161" formatCode="General">
                  <c:v>3.1108484285392177E-2</c:v>
                </c:pt>
                <c:pt idx="162" formatCode="General">
                  <c:v>3.2210773455704222E-2</c:v>
                </c:pt>
                <c:pt idx="163" formatCode="General">
                  <c:v>3.3346177504963562E-2</c:v>
                </c:pt>
                <c:pt idx="164" formatCode="General">
                  <c:v>3.4515457392202388E-2</c:v>
                </c:pt>
                <c:pt idx="165" formatCode="General">
                  <c:v>3.5719383029505516E-2</c:v>
                </c:pt>
                <c:pt idx="166" formatCode="General">
                  <c:v>3.6958733079477592E-2</c:v>
                </c:pt>
                <c:pt idx="167" formatCode="General">
                  <c:v>3.8234294739610604E-2</c:v>
                </c:pt>
                <c:pt idx="168" formatCode="General">
                  <c:v>3.9546863513378702E-2</c:v>
                </c:pt>
                <c:pt idx="169" formatCode="General">
                  <c:v>4.0897242967904597E-2</c:v>
                </c:pt>
                <c:pt idx="170" formatCode="General">
                  <c:v>4.2286244478053701E-2</c:v>
                </c:pt>
                <c:pt idx="171" formatCode="General">
                  <c:v>4.3714686956821812E-2</c:v>
                </c:pt>
                <c:pt idx="172" formatCode="General">
                  <c:v>4.5183396571892097E-2</c:v>
                </c:pt>
                <c:pt idx="173" formatCode="General">
                  <c:v>4.6693206448276021E-2</c:v>
                </c:pt>
                <c:pt idx="174" formatCode="General">
                  <c:v>4.8244956356904865E-2</c:v>
                </c:pt>
                <c:pt idx="175" formatCode="General">
                  <c:v>4.9839492389137513E-2</c:v>
                </c:pt>
                <c:pt idx="176" formatCode="General">
                  <c:v>5.1477666617091314E-2</c:v>
                </c:pt>
                <c:pt idx="177" formatCode="General">
                  <c:v>5.3160336739764585E-2</c:v>
                </c:pt>
                <c:pt idx="178" formatCode="General">
                  <c:v>5.48883657149076E-2</c:v>
                </c:pt>
                <c:pt idx="179" formatCode="General">
                  <c:v>5.6662621376635934E-2</c:v>
                </c:pt>
                <c:pt idx="180" formatCode="General">
                  <c:v>5.8483976038782033E-2</c:v>
                </c:pt>
                <c:pt idx="181" formatCode="General">
                  <c:v>6.0353306084005812E-2</c:v>
                </c:pt>
                <c:pt idx="182" formatCode="General">
                  <c:v>6.2271491538704503E-2</c:v>
                </c:pt>
                <c:pt idx="183" formatCode="General">
                  <c:v>6.4239415633767005E-2</c:v>
                </c:pt>
                <c:pt idx="184" formatCode="General">
                  <c:v>6.6257964351258219E-2</c:v>
                </c:pt>
                <c:pt idx="185" formatCode="General">
                  <c:v>6.8328025957118746E-2</c:v>
                </c:pt>
                <c:pt idx="186" formatCode="General">
                  <c:v>7.0450490519991124E-2</c:v>
                </c:pt>
                <c:pt idx="187" formatCode="General">
                  <c:v>7.2626249416317096E-2</c:v>
                </c:pt>
                <c:pt idx="188" formatCode="General">
                  <c:v>7.4856194821834643E-2</c:v>
                </c:pt>
                <c:pt idx="189" formatCode="General">
                  <c:v>7.7141219189665003E-2</c:v>
                </c:pt>
                <c:pt idx="190" formatCode="General">
                  <c:v>7.9482214715191027E-2</c:v>
                </c:pt>
                <c:pt idx="191" formatCode="General">
                  <c:v>8.1880072787901007E-2</c:v>
                </c:pt>
                <c:pt idx="192" formatCode="General">
                  <c:v>8.4335683430487626E-2</c:v>
                </c:pt>
                <c:pt idx="193" formatCode="General">
                  <c:v>8.6849934725408487E-2</c:v>
                </c:pt>
                <c:pt idx="194" formatCode="General">
                  <c:v>8.9423712229218202E-2</c:v>
                </c:pt>
                <c:pt idx="195" formatCode="General">
                  <c:v>9.2057898374957564E-2</c:v>
                </c:pt>
                <c:pt idx="196" formatCode="General">
                  <c:v>9.4753371862914784E-2</c:v>
                </c:pt>
                <c:pt idx="197" formatCode="General">
                  <c:v>9.7511007040131187E-2</c:v>
                </c:pt>
                <c:pt idx="198" formatCode="General">
                  <c:v>0.10033167326896322</c:v>
                </c:pt>
                <c:pt idx="199" formatCode="General">
                  <c:v>0.10321623428514116</c:v>
                </c:pt>
                <c:pt idx="200" formatCode="General">
                  <c:v>0.10616554754569239</c:v>
                </c:pt>
                <c:pt idx="201" formatCode="General">
                  <c:v>0.10918046356718319</c:v>
                </c:pt>
                <c:pt idx="202" formatCode="General">
                  <c:v>0.112261825254721</c:v>
                </c:pt>
                <c:pt idx="203" formatCode="General">
                  <c:v>0.11541046722217298</c:v>
                </c:pt>
                <c:pt idx="204" formatCode="General">
                  <c:v>0.11862721510412598</c:v>
                </c:pt>
                <c:pt idx="205" formatCode="General">
                  <c:v>0.121912884860075</c:v>
                </c:pt>
                <c:pt idx="206" formatCode="General">
                  <c:v>0.12526828207139115</c:v>
                </c:pt>
                <c:pt idx="207" formatCode="General">
                  <c:v>0.128694201231601</c:v>
                </c:pt>
                <c:pt idx="208" formatCode="General">
                  <c:v>0.132191425030601</c:v>
                </c:pt>
                <c:pt idx="209" formatCode="General">
                  <c:v>0.135760723633329</c:v>
                </c:pt>
                <c:pt idx="210" formatCode="General">
                  <c:v>0.13940285395357388</c:v>
                </c:pt>
                <c:pt idx="211" formatCode="General">
                  <c:v>0.14311855892351552</c:v>
                </c:pt>
                <c:pt idx="212" formatCode="General">
                  <c:v>0.14690856675967001</c:v>
                </c:pt>
                <c:pt idx="213" formatCode="General">
                  <c:v>0.150773590225871</c:v>
                </c:pt>
                <c:pt idx="214" formatCode="General">
                  <c:v>0.15471432589403447</c:v>
                </c:pt>
                <c:pt idx="215" formatCode="General">
                  <c:v>0.15873145340333053</c:v>
                </c:pt>
                <c:pt idx="216" formatCode="General">
                  <c:v>0.16282563471855252</c:v>
                </c:pt>
                <c:pt idx="217" formatCode="General">
                  <c:v>0.166997513388386</c:v>
                </c:pt>
                <c:pt idx="218" formatCode="General">
                  <c:v>0.17124771380427731</c:v>
                </c:pt>
                <c:pt idx="219" formatCode="General">
                  <c:v>0.175576840460757</c:v>
                </c:pt>
                <c:pt idx="220" formatCode="General">
                  <c:v>0.17998547721793273</c:v>
                </c:pt>
                <c:pt idx="221" formatCode="General">
                  <c:v>0.18447418656691064</c:v>
                </c:pt>
                <c:pt idx="222" formatCode="General">
                  <c:v>0.18904350889901644</c:v>
                </c:pt>
                <c:pt idx="223" formatCode="General">
                  <c:v>0.19369396177956597</c:v>
                </c:pt>
                <c:pt idx="224" formatCode="General">
                  <c:v>0.19842603922700341</c:v>
                </c:pt>
                <c:pt idx="225" formatCode="General">
                  <c:v>0.20324021099825501</c:v>
                </c:pt>
                <c:pt idx="226" formatCode="General">
                  <c:v>0.20813692188112373</c:v>
                </c:pt>
                <c:pt idx="227" formatCode="General">
                  <c:v>0.21311659099452601</c:v>
                </c:pt>
                <c:pt idx="228" formatCode="General">
                  <c:v>0.21817961109747541</c:v>
                </c:pt>
                <c:pt idx="229" formatCode="General">
                  <c:v>0.22332634790759001</c:v>
                </c:pt>
                <c:pt idx="230" formatCode="General">
                  <c:v>0.22855713943002454</c:v>
                </c:pt>
                <c:pt idx="231" formatCode="General">
                  <c:v>0.23387229529764</c:v>
                </c:pt>
                <c:pt idx="232" formatCode="General">
                  <c:v>0.23927209612330141</c:v>
                </c:pt>
                <c:pt idx="233" formatCode="General">
                  <c:v>0.24475679286509919</c:v>
                </c:pt>
                <c:pt idx="234" formatCode="General">
                  <c:v>0.25032660620538238</c:v>
                </c:pt>
                <c:pt idx="235" formatCode="General">
                  <c:v>0.2559817259444585</c:v>
                </c:pt>
                <c:pt idx="236" formatCode="General">
                  <c:v>0.261722310409718</c:v>
                </c:pt>
                <c:pt idx="237" formatCode="General">
                  <c:v>0.26754848588116897</c:v>
                </c:pt>
                <c:pt idx="238" formatCode="General">
                  <c:v>0.27346034603401398</c:v>
                </c:pt>
                <c:pt idx="239" formatCode="General">
                  <c:v>0.27945795139926943</c:v>
                </c:pt>
                <c:pt idx="240" formatCode="General">
                  <c:v>0.28554132884309774</c:v>
                </c:pt>
                <c:pt idx="241" formatCode="General">
                  <c:v>0.29171047106579173</c:v>
                </c:pt>
                <c:pt idx="242" formatCode="General">
                  <c:v>0.29796533612100601</c:v>
                </c:pt>
                <c:pt idx="243" formatCode="General">
                  <c:v>0.30430584695622998</c:v>
                </c:pt>
                <c:pt idx="244" formatCode="General">
                  <c:v>0.31073189097506598</c:v>
                </c:pt>
                <c:pt idx="245" formatCode="General">
                  <c:v>0.31724331962218799</c:v>
                </c:pt>
                <c:pt idx="246" formatCode="General">
                  <c:v>0.3238399479916455</c:v>
                </c:pt>
                <c:pt idx="247" formatCode="General">
                  <c:v>0.33052155445919901</c:v>
                </c:pt>
                <c:pt idx="248" formatCode="General">
                  <c:v>0.33728788033949947</c:v>
                </c:pt>
                <c:pt idx="249" formatCode="General">
                  <c:v>0.34413862956853603</c:v>
                </c:pt>
                <c:pt idx="250" formatCode="General">
                  <c:v>0.35107346841231701</c:v>
                </c:pt>
                <c:pt idx="251" formatCode="General">
                  <c:v>0.35809202520208838</c:v>
                </c:pt>
                <c:pt idx="252" formatCode="General">
                  <c:v>0.365193890096916</c:v>
                </c:pt>
                <c:pt idx="253" formatCode="General">
                  <c:v>0.37237861487410157</c:v>
                </c:pt>
                <c:pt idx="254" formatCode="General">
                  <c:v>0.37964571274795172</c:v>
                </c:pt>
                <c:pt idx="255" formatCode="General">
                  <c:v>0.38699465821754564</c:v>
                </c:pt>
                <c:pt idx="256" formatCode="General">
                  <c:v>0.39442488694380218</c:v>
                </c:pt>
                <c:pt idx="257" formatCode="General">
                  <c:v>0.40193579565645432</c:v>
                </c:pt>
                <c:pt idx="258" formatCode="General">
                  <c:v>0.40952674209133599</c:v>
                </c:pt>
                <c:pt idx="259" formatCode="General">
                  <c:v>0.41719704495826593</c:v>
                </c:pt>
                <c:pt idx="260" formatCode="General">
                  <c:v>0.42494598394003913</c:v>
                </c:pt>
                <c:pt idx="261" formatCode="General">
                  <c:v>0.43277279972275651</c:v>
                </c:pt>
                <c:pt idx="262" formatCode="General">
                  <c:v>0.44067669405782561</c:v>
                </c:pt>
                <c:pt idx="263" formatCode="General">
                  <c:v>0.44865682985589744</c:v>
                </c:pt>
                <c:pt idx="264" formatCode="General">
                  <c:v>0.45671233131290973</c:v>
                </c:pt>
                <c:pt idx="265" formatCode="General">
                  <c:v>0.46484228406849398</c:v>
                </c:pt>
                <c:pt idx="266" formatCode="General">
                  <c:v>0.47304573539686873</c:v>
                </c:pt>
                <c:pt idx="267" formatCode="General">
                  <c:v>0.48132169443028344</c:v>
                </c:pt>
                <c:pt idx="268" formatCode="General">
                  <c:v>0.48966913241518079</c:v>
                </c:pt>
                <c:pt idx="269" formatCode="General">
                  <c:v>0.49808698300103937</c:v>
                </c:pt>
                <c:pt idx="270" formatCode="General">
                  <c:v>0.50657414256187305</c:v>
                </c:pt>
                <c:pt idx="271" formatCode="General">
                  <c:v>0.51512947055048675</c:v>
                </c:pt>
                <c:pt idx="272" formatCode="General">
                  <c:v>0.52375178988513948</c:v>
                </c:pt>
                <c:pt idx="273" formatCode="General">
                  <c:v>0.53243988736886705</c:v>
                </c:pt>
                <c:pt idx="274" formatCode="General">
                  <c:v>0.54119251414087488</c:v>
                </c:pt>
                <c:pt idx="275" formatCode="General">
                  <c:v>0.55000838616012704</c:v>
                </c:pt>
                <c:pt idx="276" formatCode="General">
                  <c:v>0.55888618472078611</c:v>
                </c:pt>
                <c:pt idx="277" formatCode="General">
                  <c:v>0.56782455699914525</c:v>
                </c:pt>
                <c:pt idx="278" formatCode="General">
                  <c:v>0.57682211663175365</c:v>
                </c:pt>
                <c:pt idx="279" formatCode="General">
                  <c:v>0.58587744432456301</c:v>
                </c:pt>
                <c:pt idx="280" formatCode="General">
                  <c:v>0.5949890884923511</c:v>
                </c:pt>
                <c:pt idx="281" formatCode="General">
                  <c:v>0.60415556592828801</c:v>
                </c:pt>
                <c:pt idx="282" formatCode="General">
                  <c:v>0.613375362502949</c:v>
                </c:pt>
                <c:pt idx="283" formatCode="General">
                  <c:v>0.62264693389242765</c:v>
                </c:pt>
                <c:pt idx="284" formatCode="General">
                  <c:v>0.63196870633484525</c:v>
                </c:pt>
                <c:pt idx="285" formatCode="General">
                  <c:v>0.6413390774147244</c:v>
                </c:pt>
                <c:pt idx="286" formatCode="General">
                  <c:v>0.65075641687463126</c:v>
                </c:pt>
                <c:pt idx="287" formatCode="General">
                  <c:v>0.66021906745334025</c:v>
                </c:pt>
                <c:pt idx="288" formatCode="General">
                  <c:v>0.66972534574984965</c:v>
                </c:pt>
                <c:pt idx="289" formatCode="General">
                  <c:v>0.67927354311255495</c:v>
                </c:pt>
                <c:pt idx="290" formatCode="General">
                  <c:v>0.68886192655270495</c:v>
                </c:pt>
                <c:pt idx="291" formatCode="General">
                  <c:v>0.69848873968144298</c:v>
                </c:pt>
                <c:pt idx="292" formatCode="General">
                  <c:v>0.7081522036695348</c:v>
                </c:pt>
                <c:pt idx="293" formatCode="General">
                  <c:v>0.71785051822890444</c:v>
                </c:pt>
                <c:pt idx="294" formatCode="General">
                  <c:v>0.72758186261514946</c:v>
                </c:pt>
                <c:pt idx="295" formatCode="General">
                  <c:v>0.73734439665002638</c:v>
                </c:pt>
                <c:pt idx="296" formatCode="General">
                  <c:v>0.74713626176298042</c:v>
                </c:pt>
                <c:pt idx="297" formatCode="General">
                  <c:v>0.75695558205083946</c:v>
                </c:pt>
                <c:pt idx="298" formatCode="General">
                  <c:v>0.76680046535438229</c:v>
                </c:pt>
                <c:pt idx="299" formatCode="General">
                  <c:v>0.77666900435118202</c:v>
                </c:pt>
                <c:pt idx="300" formatCode="General">
                  <c:v>0.78655927766325395</c:v>
                </c:pt>
                <c:pt idx="301" formatCode="General">
                  <c:v>0.79646935097876059</c:v>
                </c:pt>
                <c:pt idx="302" formatCode="General">
                  <c:v>0.80639727818639995</c:v>
                </c:pt>
                <c:pt idx="303" formatCode="General">
                  <c:v>0.81634110252162695</c:v>
                </c:pt>
                <c:pt idx="304" formatCode="General">
                  <c:v>0.82629885772343425</c:v>
                </c:pt>
                <c:pt idx="305" formatCode="General">
                  <c:v>0.83626856920054349</c:v>
                </c:pt>
                <c:pt idx="306" formatCode="General">
                  <c:v>0.84624825520600488</c:v>
                </c:pt>
                <c:pt idx="307" formatCode="General">
                  <c:v>0.85623592801878645</c:v>
                </c:pt>
                <c:pt idx="308" formatCode="General">
                  <c:v>0.86622959513145603</c:v>
                </c:pt>
                <c:pt idx="309" formatCode="General">
                  <c:v>0.87622726044259824</c:v>
                </c:pt>
                <c:pt idx="310" formatCode="General">
                  <c:v>0.88622692545275117</c:v>
                </c:pt>
                <c:pt idx="311" formatCode="General">
                  <c:v>0.89622659046291842</c:v>
                </c:pt>
                <c:pt idx="312" formatCode="General">
                  <c:v>0.90622425577405996</c:v>
                </c:pt>
                <c:pt idx="313" formatCode="General">
                  <c:v>0.91621792288672943</c:v>
                </c:pt>
                <c:pt idx="314" formatCode="General">
                  <c:v>0.92620559569952088</c:v>
                </c:pt>
                <c:pt idx="315" formatCode="General">
                  <c:v>0.93618528170497151</c:v>
                </c:pt>
                <c:pt idx="316" formatCode="General">
                  <c:v>0.94615499318208762</c:v>
                </c:pt>
                <c:pt idx="317" formatCode="General">
                  <c:v>0.95611274838388904</c:v>
                </c:pt>
                <c:pt idx="318" formatCode="General">
                  <c:v>0.96605657271911605</c:v>
                </c:pt>
                <c:pt idx="319" formatCode="General">
                  <c:v>0.97598449992675496</c:v>
                </c:pt>
                <c:pt idx="320" formatCode="General">
                  <c:v>0.98589457324226148</c:v>
                </c:pt>
                <c:pt idx="321" formatCode="General">
                  <c:v>0.99578484655434563</c:v>
                </c:pt>
                <c:pt idx="322" formatCode="General">
                  <c:v>1.0056533855511398</c:v>
                </c:pt>
                <c:pt idx="323" formatCode="General">
                  <c:v>1.0154982688546674</c:v>
                </c:pt>
                <c:pt idx="324" formatCode="General">
                  <c:v>1.0253175891425301</c:v>
                </c:pt>
                <c:pt idx="325" formatCode="General">
                  <c:v>1.0351094542554902</c:v>
                </c:pt>
                <c:pt idx="326" formatCode="General">
                  <c:v>1.0448719882903699</c:v>
                </c:pt>
                <c:pt idx="327" formatCode="General">
                  <c:v>1.05460333267662</c:v>
                </c:pt>
                <c:pt idx="328" formatCode="General">
                  <c:v>1.0643016472359774</c:v>
                </c:pt>
                <c:pt idx="329" formatCode="General">
                  <c:v>1.0739651112240698</c:v>
                </c:pt>
                <c:pt idx="330" formatCode="General">
                  <c:v>1.08359192435281</c:v>
                </c:pt>
                <c:pt idx="331" formatCode="General">
                  <c:v>1.0931803077929598</c:v>
                </c:pt>
                <c:pt idx="332" formatCode="General">
                  <c:v>1.1027285051556699</c:v>
                </c:pt>
                <c:pt idx="333" formatCode="General">
                  <c:v>1.1122347834521702</c:v>
                </c:pt>
                <c:pt idx="334" formatCode="General">
                  <c:v>1.1216974340308901</c:v>
                </c:pt>
                <c:pt idx="335" formatCode="General">
                  <c:v>1.1311147734908</c:v>
                </c:pt>
                <c:pt idx="336" formatCode="General">
                  <c:v>1.1404851445706929</c:v>
                </c:pt>
                <c:pt idx="337" formatCode="General">
                  <c:v>1.1498069170130898</c:v>
                </c:pt>
                <c:pt idx="338" formatCode="General">
                  <c:v>1.15907848840257</c:v>
                </c:pt>
                <c:pt idx="339" formatCode="General">
                  <c:v>1.1682982849772301</c:v>
                </c:pt>
                <c:pt idx="340" formatCode="General">
                  <c:v>1.1774647624131598</c:v>
                </c:pt>
                <c:pt idx="341" formatCode="General">
                  <c:v>1.1865764065809501</c:v>
                </c:pt>
                <c:pt idx="342" formatCode="General">
                  <c:v>1.1956317342737601</c:v>
                </c:pt>
                <c:pt idx="343" formatCode="General">
                  <c:v>1.2046292939063674</c:v>
                </c:pt>
                <c:pt idx="344" formatCode="General">
                  <c:v>1.2135676661847199</c:v>
                </c:pt>
                <c:pt idx="345" formatCode="General">
                  <c:v>1.2224454647453997</c:v>
                </c:pt>
                <c:pt idx="346" formatCode="General">
                  <c:v>1.231261336764639</c:v>
                </c:pt>
                <c:pt idx="347" formatCode="General">
                  <c:v>1.2400139635366625</c:v>
                </c:pt>
                <c:pt idx="348" formatCode="General">
                  <c:v>1.2487020610203801</c:v>
                </c:pt>
                <c:pt idx="349" formatCode="General">
                  <c:v>1.2573243803550254</c:v>
                </c:pt>
                <c:pt idx="350" formatCode="General">
                  <c:v>1.2658797083436302</c:v>
                </c:pt>
                <c:pt idx="351" formatCode="General">
                  <c:v>1.2743668679044702</c:v>
                </c:pt>
                <c:pt idx="352" formatCode="General">
                  <c:v>1.2827847184903398</c:v>
                </c:pt>
                <c:pt idx="353" formatCode="General">
                  <c:v>1.29113215647524</c:v>
                </c:pt>
                <c:pt idx="354" formatCode="General">
                  <c:v>1.2994081155086499</c:v>
                </c:pt>
                <c:pt idx="355" formatCode="General">
                  <c:v>1.3076115668370201</c:v>
                </c:pt>
                <c:pt idx="356" formatCode="General">
                  <c:v>1.3157415195926099</c:v>
                </c:pt>
                <c:pt idx="357" formatCode="General">
                  <c:v>1.3237970210496199</c:v>
                </c:pt>
                <c:pt idx="358" formatCode="General">
                  <c:v>1.3317771568476899</c:v>
                </c:pt>
                <c:pt idx="359" formatCode="General">
                  <c:v>1.3396810511827599</c:v>
                </c:pt>
                <c:pt idx="360" formatCode="General">
                  <c:v>1.3475078669654801</c:v>
                </c:pt>
                <c:pt idx="361" formatCode="General">
                  <c:v>1.3552568059472501</c:v>
                </c:pt>
                <c:pt idx="362" formatCode="General">
                  <c:v>1.3629271088141799</c:v>
                </c:pt>
                <c:pt idx="363" formatCode="General">
                  <c:v>1.3705180552490599</c:v>
                </c:pt>
                <c:pt idx="364" formatCode="General">
                  <c:v>1.3780289639617418</c:v>
                </c:pt>
                <c:pt idx="365" formatCode="General">
                  <c:v>1.3854591926879698</c:v>
                </c:pt>
                <c:pt idx="366" formatCode="General">
                  <c:v>1.3928081381575701</c:v>
                </c:pt>
                <c:pt idx="367" formatCode="General">
                  <c:v>1.4000752360314199</c:v>
                </c:pt>
                <c:pt idx="368" formatCode="General">
                  <c:v>1.4072599608086001</c:v>
                </c:pt>
                <c:pt idx="369" formatCode="General">
                  <c:v>1.4143618257034298</c:v>
                </c:pt>
                <c:pt idx="370" formatCode="General">
                  <c:v>1.4213803824931877</c:v>
                </c:pt>
                <c:pt idx="371" formatCode="General">
                  <c:v>1.4283152213369801</c:v>
                </c:pt>
                <c:pt idx="372" formatCode="General">
                  <c:v>1.43516597056602</c:v>
                </c:pt>
                <c:pt idx="373" formatCode="General">
                  <c:v>1.4419322964463102</c:v>
                </c:pt>
                <c:pt idx="374" formatCode="General">
                  <c:v>1.44861390291388</c:v>
                </c:pt>
                <c:pt idx="375" formatCode="General">
                  <c:v>1.4552105312833301</c:v>
                </c:pt>
                <c:pt idx="376" formatCode="General">
                  <c:v>1.4617219599304374</c:v>
                </c:pt>
                <c:pt idx="377" formatCode="General">
                  <c:v>1.46814800394929</c:v>
                </c:pt>
                <c:pt idx="378" formatCode="General">
                  <c:v>1.4744885147845121</c:v>
                </c:pt>
                <c:pt idx="379" formatCode="General">
                  <c:v>1.48074337983973</c:v>
                </c:pt>
                <c:pt idx="380" formatCode="General">
                  <c:v>1.48691252206242</c:v>
                </c:pt>
                <c:pt idx="381" formatCode="General">
                  <c:v>1.49299589950625</c:v>
                </c:pt>
                <c:pt idx="382" formatCode="General">
                  <c:v>1.4989935048715097</c:v>
                </c:pt>
                <c:pt idx="383" formatCode="General">
                  <c:v>1.5049053650243498</c:v>
                </c:pt>
                <c:pt idx="384" formatCode="General">
                  <c:v>1.5107315404957999</c:v>
                </c:pt>
                <c:pt idx="385" formatCode="General">
                  <c:v>1.5164721249610813</c:v>
                </c:pt>
                <c:pt idx="386" formatCode="General">
                  <c:v>1.5221272447001299</c:v>
                </c:pt>
                <c:pt idx="387" formatCode="General">
                  <c:v>1.527697058040409</c:v>
                </c:pt>
                <c:pt idx="388" formatCode="General">
                  <c:v>1.53318175478221</c:v>
                </c:pt>
                <c:pt idx="389" formatCode="General">
                  <c:v>1.5385815556078799</c:v>
                </c:pt>
                <c:pt idx="390" formatCode="General">
                  <c:v>1.5438967114754747</c:v>
                </c:pt>
                <c:pt idx="391" formatCode="General">
                  <c:v>1.5491275029979299</c:v>
                </c:pt>
                <c:pt idx="392" formatCode="General">
                  <c:v>1.55427423980804</c:v>
                </c:pt>
                <c:pt idx="393" formatCode="General">
                  <c:v>1.5593372599109898</c:v>
                </c:pt>
                <c:pt idx="394" formatCode="General">
                  <c:v>1.5643169290243901</c:v>
                </c:pt>
                <c:pt idx="395" formatCode="General">
                  <c:v>1.56921363990726</c:v>
                </c:pt>
                <c:pt idx="396" formatCode="General">
                  <c:v>1.5740278116785222</c:v>
                </c:pt>
                <c:pt idx="397" formatCode="General">
                  <c:v>1.57875988912595</c:v>
                </c:pt>
                <c:pt idx="398" formatCode="General">
                  <c:v>1.5834103420065</c:v>
                </c:pt>
                <c:pt idx="399" formatCode="General">
                  <c:v>1.5879796643386099</c:v>
                </c:pt>
                <c:pt idx="400" formatCode="General">
                  <c:v>1.59246837368758</c:v>
                </c:pt>
                <c:pt idx="401" formatCode="General">
                  <c:v>1.59687701044476</c:v>
                </c:pt>
                <c:pt idx="402" formatCode="General">
                  <c:v>1.60120613710124</c:v>
                </c:pt>
                <c:pt idx="403" formatCode="General">
                  <c:v>1.6054563375171298</c:v>
                </c:pt>
                <c:pt idx="404" formatCode="General">
                  <c:v>1.6096282161869502</c:v>
                </c:pt>
                <c:pt idx="405" formatCode="General">
                  <c:v>1.6137223975021704</c:v>
                </c:pt>
                <c:pt idx="406" formatCode="General">
                  <c:v>1.6177395250114799</c:v>
                </c:pt>
                <c:pt idx="407" formatCode="General">
                  <c:v>1.6216802606796399</c:v>
                </c:pt>
                <c:pt idx="408" formatCode="General">
                  <c:v>1.62554528414585</c:v>
                </c:pt>
                <c:pt idx="409" formatCode="General">
                  <c:v>1.6293352919819999</c:v>
                </c:pt>
                <c:pt idx="410" formatCode="General">
                  <c:v>1.6330509969519509</c:v>
                </c:pt>
                <c:pt idx="411" formatCode="General">
                  <c:v>1.6366931272721899</c:v>
                </c:pt>
                <c:pt idx="412" formatCode="General">
                  <c:v>1.6402624258749201</c:v>
                </c:pt>
                <c:pt idx="413" formatCode="General">
                  <c:v>1.64375964967392</c:v>
                </c:pt>
                <c:pt idx="414" formatCode="General">
                  <c:v>1.6471855688341301</c:v>
                </c:pt>
                <c:pt idx="415" formatCode="General">
                  <c:v>1.6505409660454509</c:v>
                </c:pt>
                <c:pt idx="416" formatCode="General">
                  <c:v>1.6538266358013898</c:v>
                </c:pt>
                <c:pt idx="417" formatCode="General">
                  <c:v>1.65704338368334</c:v>
                </c:pt>
                <c:pt idx="418" formatCode="General">
                  <c:v>1.6601920256508025</c:v>
                </c:pt>
                <c:pt idx="419" formatCode="General">
                  <c:v>1.6632733873383299</c:v>
                </c:pt>
                <c:pt idx="420" formatCode="General">
                  <c:v>1.6662883033598301</c:v>
                </c:pt>
                <c:pt idx="421" formatCode="General">
                  <c:v>1.6692376166203799</c:v>
                </c:pt>
                <c:pt idx="422" formatCode="General">
                  <c:v>1.6721221776365616</c:v>
                </c:pt>
                <c:pt idx="423" formatCode="General">
                  <c:v>1.6749428438653897</c:v>
                </c:pt>
                <c:pt idx="424" formatCode="General">
                  <c:v>1.6777004790426</c:v>
                </c:pt>
                <c:pt idx="425" formatCode="General">
                  <c:v>1.6803959525305601</c:v>
                </c:pt>
                <c:pt idx="426" formatCode="General">
                  <c:v>1.6830301386763122</c:v>
                </c:pt>
                <c:pt idx="427" formatCode="General">
                  <c:v>1.68560391618011</c:v>
                </c:pt>
                <c:pt idx="428" formatCode="General">
                  <c:v>1.6881181674750445</c:v>
                </c:pt>
                <c:pt idx="429" formatCode="General">
                  <c:v>1.69057377811761</c:v>
                </c:pt>
                <c:pt idx="430" formatCode="General">
                  <c:v>1.69297163619033</c:v>
                </c:pt>
                <c:pt idx="431" formatCode="General">
                  <c:v>1.6953126317158609</c:v>
                </c:pt>
                <c:pt idx="432" formatCode="General">
                  <c:v>1.6975976560836799</c:v>
                </c:pt>
                <c:pt idx="433" formatCode="General">
                  <c:v>1.6998276014892</c:v>
                </c:pt>
                <c:pt idx="434" formatCode="General">
                  <c:v>1.70200336038552</c:v>
                </c:pt>
                <c:pt idx="435" formatCode="General">
                  <c:v>1.7041258249484001</c:v>
                </c:pt>
                <c:pt idx="436" formatCode="General">
                  <c:v>1.7061958865542599</c:v>
                </c:pt>
                <c:pt idx="437" formatCode="General">
                  <c:v>1.7082144352717501</c:v>
                </c:pt>
                <c:pt idx="438" formatCode="General">
                  <c:v>1.7101823593668197</c:v>
                </c:pt>
                <c:pt idx="439" formatCode="General">
                  <c:v>1.7121005448215245</c:v>
                </c:pt>
                <c:pt idx="440" formatCode="General">
                  <c:v>1.71396987486673</c:v>
                </c:pt>
                <c:pt idx="441" formatCode="General">
                  <c:v>1.7157912295288738</c:v>
                </c:pt>
                <c:pt idx="442" formatCode="General">
                  <c:v>1.717565485190599</c:v>
                </c:pt>
                <c:pt idx="443" formatCode="General">
                  <c:v>1.7192935141657499</c:v>
                </c:pt>
                <c:pt idx="444" formatCode="General">
                  <c:v>1.7209761842884199</c:v>
                </c:pt>
                <c:pt idx="445" formatCode="General">
                  <c:v>1.7226143585163798</c:v>
                </c:pt>
                <c:pt idx="446" formatCode="General">
                  <c:v>1.72420889454861</c:v>
                </c:pt>
                <c:pt idx="447" formatCode="General">
                  <c:v>1.7257606444572398</c:v>
                </c:pt>
                <c:pt idx="448" formatCode="General">
                  <c:v>1.7272704543336199</c:v>
                </c:pt>
                <c:pt idx="449" formatCode="General">
                  <c:v>1.72873916394871</c:v>
                </c:pt>
                <c:pt idx="450" formatCode="General">
                  <c:v>1.7301676064274598</c:v>
                </c:pt>
                <c:pt idx="451" formatCode="General">
                  <c:v>1.731556607937599</c:v>
                </c:pt>
                <c:pt idx="452" formatCode="General">
                  <c:v>1.732906987392129</c:v>
                </c:pt>
                <c:pt idx="453" formatCode="General">
                  <c:v>1.7342195561659099</c:v>
                </c:pt>
                <c:pt idx="454" formatCode="General">
                  <c:v>1.7354951178260398</c:v>
                </c:pt>
                <c:pt idx="455" formatCode="General">
                  <c:v>1.7367344678760099</c:v>
                </c:pt>
                <c:pt idx="456" formatCode="General">
                  <c:v>1.7379383935132993</c:v>
                </c:pt>
                <c:pt idx="457" formatCode="General">
                  <c:v>1.7391076734005499</c:v>
                </c:pt>
                <c:pt idx="458" formatCode="General">
                  <c:v>1.7402430774498099</c:v>
                </c:pt>
                <c:pt idx="459" formatCode="General">
                  <c:v>1.74134536662012</c:v>
                </c:pt>
                <c:pt idx="460" formatCode="General">
                  <c:v>1.7424152927278598</c:v>
                </c:pt>
                <c:pt idx="461" formatCode="General">
                  <c:v>1.7434535982698598</c:v>
                </c:pt>
                <c:pt idx="462" formatCode="General">
                  <c:v>1.7444610162590977</c:v>
                </c:pt>
                <c:pt idx="463" formatCode="General">
                  <c:v>1.7454382700727198</c:v>
                </c:pt>
                <c:pt idx="464" formatCode="General">
                  <c:v>1.74638607331202</c:v>
                </c:pt>
                <c:pt idx="465" formatCode="General">
                  <c:v>1.74730512967461</c:v>
                </c:pt>
                <c:pt idx="466" formatCode="General">
                  <c:v>1.7481961328379698</c:v>
                </c:pt>
                <c:pt idx="467" formatCode="General">
                  <c:v>1.74905976635455</c:v>
                </c:pt>
                <c:pt idx="468" formatCode="General">
                  <c:v>1.7498967035580402</c:v>
                </c:pt>
                <c:pt idx="469" formatCode="General">
                  <c:v>1.7507076074805699</c:v>
                </c:pt>
                <c:pt idx="470" formatCode="General">
                  <c:v>1.7514931307804598</c:v>
                </c:pt>
                <c:pt idx="471" formatCode="General">
                  <c:v>1.75225391568065</c:v>
                </c:pt>
                <c:pt idx="472" formatCode="General">
                  <c:v>1.7529905939169699</c:v>
                </c:pt>
                <c:pt idx="473" formatCode="General">
                  <c:v>1.7537037866965199</c:v>
                </c:pt>
                <c:pt idx="474" formatCode="General">
                  <c:v>1.75439410466554</c:v>
                </c:pt>
                <c:pt idx="475" formatCode="General">
                  <c:v>1.7550621478866399</c:v>
                </c:pt>
                <c:pt idx="476" formatCode="General">
                  <c:v>1.7557085058251298</c:v>
                </c:pt>
                <c:pt idx="477" formatCode="General">
                  <c:v>1.7563337573440458</c:v>
                </c:pt>
                <c:pt idx="478" formatCode="General">
                  <c:v>1.7569384707078199</c:v>
                </c:pt>
                <c:pt idx="479" formatCode="General">
                  <c:v>1.7575232035939277</c:v>
                </c:pt>
                <c:pt idx="480" formatCode="General">
                  <c:v>1.7580885031128397</c:v>
                </c:pt>
                <c:pt idx="481" formatCode="General">
                  <c:v>1.7586349058352</c:v>
                </c:pt>
                <c:pt idx="482" formatCode="General">
                  <c:v>1.7591629378267801</c:v>
                </c:pt>
                <c:pt idx="483" formatCode="General">
                  <c:v>1.75967311469028</c:v>
                </c:pt>
                <c:pt idx="484" formatCode="General">
                  <c:v>1.7601659416140301</c:v>
                </c:pt>
                <c:pt idx="485" formatCode="General">
                  <c:v>1.76064191342725</c:v>
                </c:pt>
                <c:pt idx="486" formatCode="General">
                  <c:v>1.7611015146615301</c:v>
                </c:pt>
                <c:pt idx="487" formatCode="General">
                  <c:v>1.7615452196183599</c:v>
                </c:pt>
                <c:pt idx="488" formatCode="General">
                  <c:v>1.7619734924423254</c:v>
                </c:pt>
                <c:pt idx="489" formatCode="General">
                  <c:v>1.7623867871998098</c:v>
                </c:pt>
                <c:pt idx="490" formatCode="General">
                  <c:v>1.7627855479627601</c:v>
                </c:pt>
                <c:pt idx="491" formatCode="General">
                  <c:v>1.7631702088975698</c:v>
                </c:pt>
                <c:pt idx="492" formatCode="General">
                  <c:v>1.7635411943584398</c:v>
                </c:pt>
                <c:pt idx="493" formatCode="General">
                  <c:v>1.7638989189852698</c:v>
                </c:pt>
                <c:pt idx="494" formatCode="General">
                  <c:v>1.7642437878055999</c:v>
                </c:pt>
                <c:pt idx="495" formatCode="General">
                  <c:v>1.76457619634054</c:v>
                </c:pt>
                <c:pt idx="496" formatCode="General">
                  <c:v>1.7648965307143298</c:v>
                </c:pt>
                <c:pt idx="497" formatCode="General">
                  <c:v>1.7652051677673199</c:v>
                </c:pt>
                <c:pt idx="498" formatCode="General">
                  <c:v>1.7655024751721198</c:v>
                </c:pt>
                <c:pt idx="499" formatCode="General">
                  <c:v>1.76578881155274</c:v>
                </c:pt>
                <c:pt idx="500" formatCode="General">
                  <c:v>1.7660645266064401</c:v>
                </c:pt>
                <c:pt idx="501" formatCode="General">
                  <c:v>1.7663299612281</c:v>
                </c:pt>
                <c:pt idx="502" formatCode="General">
                  <c:v>1.7665854476368801</c:v>
                </c:pt>
                <c:pt idx="503" formatCode="General">
                  <c:v>1.766831309504959</c:v>
                </c:pt>
                <c:pt idx="504" formatCode="General">
                  <c:v>1.7670678620882401</c:v>
                </c:pt>
                <c:pt idx="505" formatCode="General">
                  <c:v>1.7672954123584876</c:v>
                </c:pt>
                <c:pt idx="506" formatCode="General">
                  <c:v>1.7675142591373654</c:v>
                </c:pt>
                <c:pt idx="507" formatCode="General">
                  <c:v>1.7677246932313784</c:v>
                </c:pt>
                <c:pt idx="508" formatCode="General">
                  <c:v>1.7679269975681604</c:v>
                </c:pt>
                <c:pt idx="509" formatCode="General">
                  <c:v>1.7681214473336402</c:v>
                </c:pt>
                <c:pt idx="510" formatCode="General">
                  <c:v>1.768308310109969</c:v>
                </c:pt>
                <c:pt idx="511" formatCode="General">
                  <c:v>1.76848784601413</c:v>
                </c:pt>
                <c:pt idx="512" formatCode="General">
                  <c:v>1.7686603078368499</c:v>
                </c:pt>
                <c:pt idx="513" formatCode="General">
                  <c:v>1.76882594118199</c:v>
                </c:pt>
                <c:pt idx="514" formatCode="General">
                  <c:v>1.76898498460591</c:v>
                </c:pt>
                <c:pt idx="515" formatCode="General">
                  <c:v>1.7691376697569701</c:v>
                </c:pt>
                <c:pt idx="516" formatCode="General">
                  <c:v>1.7692842215148199</c:v>
                </c:pt>
                <c:pt idx="517" formatCode="General">
                  <c:v>1.7694248581293979</c:v>
                </c:pt>
                <c:pt idx="518" formatCode="General">
                  <c:v>1.7695597913597698</c:v>
                </c:pt>
                <c:pt idx="519" formatCode="General">
                  <c:v>1.7696892266119899</c:v>
                </c:pt>
                <c:pt idx="520" formatCode="General">
                  <c:v>1.76981336307689</c:v>
                </c:pt>
                <c:pt idx="521" formatCode="General">
                  <c:v>1.76993239386673</c:v>
                </c:pt>
                <c:pt idx="522" formatCode="General">
                  <c:v>1.7700465061512145</c:v>
                </c:pt>
                <c:pt idx="523" formatCode="General">
                  <c:v>1.7701558812924301</c:v>
                </c:pt>
                <c:pt idx="524" formatCode="General">
                  <c:v>1.7702606949789699</c:v>
                </c:pt>
                <c:pt idx="525" formatCode="General">
                  <c:v>1.7703611173586598</c:v>
                </c:pt>
                <c:pt idx="526" formatCode="General">
                  <c:v>1.7704573131703001</c:v>
                </c:pt>
                <c:pt idx="527" formatCode="General">
                  <c:v>1.77054944187403</c:v>
                </c:pt>
                <c:pt idx="528" formatCode="General">
                  <c:v>1.7706376577803702</c:v>
                </c:pt>
                <c:pt idx="529" formatCode="General">
                  <c:v>1.7707221101778399</c:v>
                </c:pt>
                <c:pt idx="530" formatCode="General">
                  <c:v>1.77080294345902</c:v>
                </c:pt>
                <c:pt idx="531" formatCode="General">
                  <c:v>1.7708802972452098</c:v>
                </c:pt>
                <c:pt idx="532" formatCode="General">
                  <c:v>1.7709543065093099</c:v>
                </c:pt>
                <c:pt idx="533" formatCode="General">
                  <c:v>1.7710251016971899</c:v>
                </c:pt>
                <c:pt idx="534" formatCode="General">
                  <c:v>1.7710928088472899</c:v>
                </c:pt>
                <c:pt idx="535" formatCode="General">
                  <c:v>1.7711575497084697</c:v>
                </c:pt>
                <c:pt idx="536" formatCode="General">
                  <c:v>1.7712194418560601</c:v>
                </c:pt>
                <c:pt idx="537" formatCode="General">
                  <c:v>1.7712785988062001</c:v>
                </c:pt>
                <c:pt idx="538" formatCode="General">
                  <c:v>1.7713351301281599</c:v>
                </c:pt>
                <c:pt idx="539" formatCode="General">
                  <c:v>1.7713891415549099</c:v>
                </c:pt>
                <c:pt idx="540" formatCode="General">
                  <c:v>1.7714407350917301</c:v>
                </c:pt>
                <c:pt idx="541" formatCode="General">
                  <c:v>1.7714900091228998</c:v>
                </c:pt>
                <c:pt idx="542" formatCode="General">
                  <c:v>1.7715370585164598</c:v>
                </c:pt>
                <c:pt idx="543" formatCode="General">
                  <c:v>1.7715819747269601</c:v>
                </c:pt>
                <c:pt idx="544" formatCode="General">
                  <c:v>1.7716248458963302</c:v>
                </c:pt>
                <c:pt idx="545" formatCode="General">
                  <c:v>1.771665756952689</c:v>
                </c:pt>
                <c:pt idx="546" formatCode="General">
                  <c:v>1.7717047897071554</c:v>
                </c:pt>
                <c:pt idx="547" formatCode="General">
                  <c:v>1.7717420229488001</c:v>
                </c:pt>
                <c:pt idx="548" formatCode="General">
                  <c:v>1.7717775325373599</c:v>
                </c:pt>
                <c:pt idx="549" formatCode="General">
                  <c:v>1.7718113914942302</c:v>
                </c:pt>
                <c:pt idx="550" formatCode="General">
                  <c:v>1.7718436700913298</c:v>
                </c:pt>
                <c:pt idx="551" formatCode="General">
                  <c:v>1.7718744359379102</c:v>
                </c:pt>
                <c:pt idx="552" formatCode="General">
                  <c:v>1.7719037540656002</c:v>
                </c:pt>
                <c:pt idx="553" formatCode="General">
                  <c:v>1.7719316870112554</c:v>
                </c:pt>
                <c:pt idx="554" formatCode="General">
                  <c:v>1.7719582948980199</c:v>
                </c:pt>
                <c:pt idx="555" formatCode="General">
                  <c:v>1.7719836355143002</c:v>
                </c:pt>
                <c:pt idx="556" formatCode="General">
                  <c:v>1.7720077643910765</c:v>
                </c:pt>
                <c:pt idx="557" formatCode="General">
                  <c:v>1.7720307348768625</c:v>
                </c:pt>
                <c:pt idx="558" formatCode="General">
                  <c:v>1.7720525982112436</c:v>
                </c:pt>
                <c:pt idx="559" formatCode="General">
                  <c:v>1.7720734035962509</c:v>
                </c:pt>
                <c:pt idx="560" formatCode="General">
                  <c:v>1.7720931982659498</c:v>
                </c:pt>
                <c:pt idx="561" formatCode="General">
                  <c:v>1.7721120275542201</c:v>
                </c:pt>
                <c:pt idx="562" formatCode="General">
                  <c:v>1.7721299349607225</c:v>
                </c:pt>
                <c:pt idx="563" formatCode="General">
                  <c:v>1.7721469622150201</c:v>
                </c:pt>
                <c:pt idx="564" formatCode="General">
                  <c:v>1.7721631493390699</c:v>
                </c:pt>
                <c:pt idx="565" formatCode="General">
                  <c:v>1.7721785347078625</c:v>
                </c:pt>
                <c:pt idx="566" formatCode="General">
                  <c:v>1.7721931551083099</c:v>
                </c:pt>
                <c:pt idx="567" formatCode="General">
                  <c:v>1.7722070457967145</c:v>
                </c:pt>
                <c:pt idx="568" formatCode="General">
                  <c:v>1.7722202405541554</c:v>
                </c:pt>
                <c:pt idx="569" formatCode="General">
                  <c:v>1.7722327717407904</c:v>
                </c:pt>
                <c:pt idx="570" formatCode="General">
                  <c:v>1.7722446703479398</c:v>
                </c:pt>
                <c:pt idx="571" formatCode="General">
                  <c:v>1.7722559660491601</c:v>
                </c:pt>
                <c:pt idx="572" formatCode="General">
                  <c:v>1.7722666872494481</c:v>
                </c:pt>
                <c:pt idx="573" formatCode="General">
                  <c:v>1.7722768611331101</c:v>
                </c:pt>
                <c:pt idx="574" formatCode="General">
                  <c:v>1.77228651370989</c:v>
                </c:pt>
                <c:pt idx="575" formatCode="General">
                  <c:v>1.7722956698600401</c:v>
                </c:pt>
                <c:pt idx="576" formatCode="General">
                  <c:v>1.772304353377639</c:v>
                </c:pt>
                <c:pt idx="577" formatCode="General">
                  <c:v>1.7723125870127501</c:v>
                </c:pt>
                <c:pt idx="578" formatCode="General">
                  <c:v>1.7723203925119602</c:v>
                </c:pt>
                <c:pt idx="579" formatCode="General">
                  <c:v>1.7723277906579498</c:v>
                </c:pt>
                <c:pt idx="580" formatCode="General">
                  <c:v>1.7723348013073799</c:v>
                </c:pt>
                <c:pt idx="581" formatCode="General">
                  <c:v>1.77234144342783</c:v>
                </c:pt>
                <c:pt idx="582" formatCode="General">
                  <c:v>1.7723477351333301</c:v>
                </c:pt>
                <c:pt idx="583" formatCode="General">
                  <c:v>1.7723536937187301</c:v>
                </c:pt>
                <c:pt idx="584" formatCode="General">
                  <c:v>1.77235933569288</c:v>
                </c:pt>
                <c:pt idx="585" formatCode="General">
                  <c:v>1.77236467681072</c:v>
                </c:pt>
                <c:pt idx="586" formatCode="General">
                  <c:v>1.7723697321041358</c:v>
                </c:pt>
                <c:pt idx="587" formatCode="General">
                  <c:v>1.77237451591193</c:v>
                </c:pt>
                <c:pt idx="588" formatCode="General">
                  <c:v>1.77237904190845</c:v>
                </c:pt>
                <c:pt idx="589" formatCode="General">
                  <c:v>1.7723833231314801</c:v>
                </c:pt>
                <c:pt idx="590" formatCode="General">
                  <c:v>1.77238737200894</c:v>
                </c:pt>
                <c:pt idx="591" formatCode="General">
                  <c:v>1.7723912003846638</c:v>
                </c:pt>
                <c:pt idx="592" formatCode="General">
                  <c:v>1.7723948195433199</c:v>
                </c:pt>
                <c:pt idx="593" formatCode="General">
                  <c:v>1.7723982402341747</c:v>
                </c:pt>
                <c:pt idx="594" formatCode="General">
                  <c:v>1.7724014726943298</c:v>
                </c:pt>
                <c:pt idx="595" formatCode="General">
                  <c:v>1.77240452667068</c:v>
                </c:pt>
                <c:pt idx="596" formatCode="General">
                  <c:v>1.7724074114414401</c:v>
                </c:pt>
                <c:pt idx="597" formatCode="General">
                  <c:v>1.7724101358365145</c:v>
                </c:pt>
                <c:pt idx="598" formatCode="General">
                  <c:v>1.7724127082572501</c:v>
                </c:pt>
                <c:pt idx="599" formatCode="General">
                  <c:v>1.7724151366955345</c:v>
                </c:pt>
                <c:pt idx="600" formatCode="General">
                  <c:v>1.7724174287518017</c:v>
                </c:pt>
                <c:pt idx="601" formatCode="General">
                  <c:v>1.7724195916526799</c:v>
                </c:pt>
                <c:pt idx="602" formatCode="General">
                  <c:v>1.7724216322678383</c:v>
                </c:pt>
                <c:pt idx="603" formatCode="General">
                  <c:v>1.7724235571260698</c:v>
                </c:pt>
                <c:pt idx="604" formatCode="General">
                  <c:v>1.77242537243073</c:v>
                </c:pt>
                <c:pt idx="605" formatCode="General">
                  <c:v>1.77242708407472</c:v>
                </c:pt>
                <c:pt idx="606" formatCode="General">
                  <c:v>1.772428697654709</c:v>
                </c:pt>
                <c:pt idx="607" formatCode="General">
                  <c:v>1.7724302184848302</c:v>
                </c:pt>
                <c:pt idx="608" formatCode="General">
                  <c:v>1.7724316516097698</c:v>
                </c:pt>
                <c:pt idx="609" formatCode="General">
                  <c:v>1.77243300181735</c:v>
                </c:pt>
                <c:pt idx="610" formatCode="General">
                  <c:v>1.7724342736505898</c:v>
                </c:pt>
                <c:pt idx="611" formatCode="General">
                  <c:v>1.7724354714192501</c:v>
                </c:pt>
                <c:pt idx="612" formatCode="General">
                  <c:v>1.7724365992108699</c:v>
                </c:pt>
                <c:pt idx="613" formatCode="General">
                  <c:v>1.7724376609013401</c:v>
                </c:pt>
                <c:pt idx="614" formatCode="General">
                  <c:v>1.7724386601650699</c:v>
                </c:pt>
                <c:pt idx="615" formatCode="General">
                  <c:v>1.772439600484619</c:v>
                </c:pt>
                <c:pt idx="616" formatCode="General">
                  <c:v>1.7724404851600299</c:v>
                </c:pt>
                <c:pt idx="617" formatCode="General">
                  <c:v>1.772441317317619</c:v>
                </c:pt>
                <c:pt idx="618" formatCode="General">
                  <c:v>1.7724420999185697</c:v>
                </c:pt>
                <c:pt idx="619" formatCode="General">
                  <c:v>1.7724428357668425</c:v>
                </c:pt>
                <c:pt idx="620" formatCode="General">
                  <c:v>1.77244352751708</c:v>
                </c:pt>
              </c:numCache>
            </c:numRef>
          </c:yVal>
          <c:smooth val="0"/>
        </c:ser>
        <c:dLbls>
          <c:showLegendKey val="0"/>
          <c:showVal val="0"/>
          <c:showCatName val="0"/>
          <c:showSerName val="0"/>
          <c:showPercent val="0"/>
          <c:showBubbleSize val="0"/>
        </c:dLbls>
        <c:axId val="115916160"/>
        <c:axId val="115942528"/>
      </c:scatterChart>
      <c:valAx>
        <c:axId val="115916160"/>
        <c:scaling>
          <c:orientation val="minMax"/>
          <c:max val="3"/>
          <c:min val="-3"/>
        </c:scaling>
        <c:delete val="0"/>
        <c:axPos val="b"/>
        <c:numFmt formatCode="General" sourceLinked="1"/>
        <c:majorTickMark val="out"/>
        <c:minorTickMark val="none"/>
        <c:tickLblPos val="nextTo"/>
        <c:crossAx val="115942528"/>
        <c:crosses val="autoZero"/>
        <c:crossBetween val="midCat"/>
      </c:valAx>
      <c:valAx>
        <c:axId val="115942528"/>
        <c:scaling>
          <c:orientation val="minMax"/>
          <c:max val="1.8"/>
        </c:scaling>
        <c:delete val="0"/>
        <c:axPos val="l"/>
        <c:majorGridlines/>
        <c:numFmt formatCode="#,##0.00" sourceLinked="0"/>
        <c:majorTickMark val="out"/>
        <c:minorTickMark val="none"/>
        <c:tickLblPos val="low"/>
        <c:crossAx val="115916160"/>
        <c:crosses val="autoZero"/>
        <c:crossBetween val="midCat"/>
      </c:valAx>
    </c:plotArea>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a:t>World GDP v. Oil Consumption, 1980-2010</a:t>
            </a:r>
          </a:p>
        </c:rich>
      </c:tx>
      <c:layout/>
      <c:overlay val="0"/>
    </c:title>
    <c:autoTitleDeleted val="0"/>
    <c:plotArea>
      <c:layout/>
      <c:barChart>
        <c:barDir val="col"/>
        <c:grouping val="clustered"/>
        <c:varyColors val="0"/>
        <c:ser>
          <c:idx val="1"/>
          <c:order val="1"/>
          <c:tx>
            <c:v>Oil Usage (RHS)</c:v>
          </c:tx>
          <c:spPr>
            <a:solidFill>
              <a:schemeClr val="accent1"/>
            </a:solidFill>
          </c:spPr>
          <c:invertIfNegative val="0"/>
          <c:cat>
            <c:strRef>
              <c:f>Sheet1!$B$5:$B$54</c:f>
              <c:strCache>
                <c:ptCount val="50"/>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strCache>
            </c:strRef>
          </c:cat>
          <c:val>
            <c:numRef>
              <c:f>Sheet1!$G$25:$G$55</c:f>
              <c:numCache>
                <c:formatCode>General</c:formatCode>
                <c:ptCount val="31"/>
                <c:pt idx="0">
                  <c:v>63119.903440000002</c:v>
                </c:pt>
                <c:pt idx="1">
                  <c:v>60953.367509999996</c:v>
                </c:pt>
                <c:pt idx="2">
                  <c:v>59552.02534</c:v>
                </c:pt>
                <c:pt idx="3">
                  <c:v>58782.904419999999</c:v>
                </c:pt>
                <c:pt idx="4">
                  <c:v>59819.798329999998</c:v>
                </c:pt>
                <c:pt idx="5">
                  <c:v>60090.34751</c:v>
                </c:pt>
                <c:pt idx="6">
                  <c:v>61815.397429999997</c:v>
                </c:pt>
                <c:pt idx="7">
                  <c:v>63099.900220000003</c:v>
                </c:pt>
                <c:pt idx="8">
                  <c:v>64972.326289999997</c:v>
                </c:pt>
                <c:pt idx="9">
                  <c:v>66085.459400000007</c:v>
                </c:pt>
                <c:pt idx="10">
                  <c:v>66540.665049999996</c:v>
                </c:pt>
                <c:pt idx="11">
                  <c:v>67204.362500000003</c:v>
                </c:pt>
                <c:pt idx="12">
                  <c:v>67390.692760000005</c:v>
                </c:pt>
                <c:pt idx="13">
                  <c:v>67536.101750000002</c:v>
                </c:pt>
                <c:pt idx="14">
                  <c:v>68857.859429999997</c:v>
                </c:pt>
                <c:pt idx="15">
                  <c:v>70067.510769999993</c:v>
                </c:pt>
                <c:pt idx="16">
                  <c:v>71664.847380000007</c:v>
                </c:pt>
                <c:pt idx="17">
                  <c:v>73435.974730000002</c:v>
                </c:pt>
                <c:pt idx="18">
                  <c:v>74078.612899999993</c:v>
                </c:pt>
                <c:pt idx="19">
                  <c:v>75839.115600000005</c:v>
                </c:pt>
                <c:pt idx="20">
                  <c:v>76772.504579999993</c:v>
                </c:pt>
                <c:pt idx="21">
                  <c:v>77510.918470000004</c:v>
                </c:pt>
                <c:pt idx="22">
                  <c:v>78159.697880000007</c:v>
                </c:pt>
                <c:pt idx="23">
                  <c:v>79721.983640000006</c:v>
                </c:pt>
                <c:pt idx="24">
                  <c:v>82510.353140000007</c:v>
                </c:pt>
                <c:pt idx="25">
                  <c:v>84091.141829999993</c:v>
                </c:pt>
                <c:pt idx="26">
                  <c:v>85164.791190000004</c:v>
                </c:pt>
                <c:pt idx="27">
                  <c:v>85760.644589999996</c:v>
                </c:pt>
                <c:pt idx="28">
                  <c:v>85234.372950000004</c:v>
                </c:pt>
                <c:pt idx="29">
                  <c:v>84269.783920000002</c:v>
                </c:pt>
                <c:pt idx="30">
                  <c:v>86962.198959999994</c:v>
                </c:pt>
              </c:numCache>
            </c:numRef>
          </c:val>
        </c:ser>
        <c:dLbls>
          <c:showLegendKey val="0"/>
          <c:showVal val="0"/>
          <c:showCatName val="0"/>
          <c:showSerName val="0"/>
          <c:showPercent val="0"/>
          <c:showBubbleSize val="0"/>
        </c:dLbls>
        <c:gapWidth val="31"/>
        <c:axId val="80557952"/>
        <c:axId val="80556032"/>
      </c:barChart>
      <c:lineChart>
        <c:grouping val="standard"/>
        <c:varyColors val="0"/>
        <c:ser>
          <c:idx val="0"/>
          <c:order val="0"/>
          <c:tx>
            <c:v>GDP (LHS)</c:v>
          </c:tx>
          <c:spPr>
            <a:ln w="47625">
              <a:solidFill>
                <a:schemeClr val="accent2">
                  <a:lumMod val="75000"/>
                </a:schemeClr>
              </a:solidFill>
            </a:ln>
          </c:spPr>
          <c:marker>
            <c:symbol val="none"/>
          </c:marker>
          <c:cat>
            <c:strRef>
              <c:f>Sheet1!$B$25:$B$55</c:f>
              <c:strCach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strCache>
            </c:strRef>
          </c:cat>
          <c:val>
            <c:numRef>
              <c:f>Sheet1!$D$25:$D$55</c:f>
              <c:numCache>
                <c:formatCode>#,##0.00</c:formatCode>
                <c:ptCount val="31"/>
                <c:pt idx="0">
                  <c:v>17651.775449963305</c:v>
                </c:pt>
                <c:pt idx="1">
                  <c:v>18033.119276292324</c:v>
                </c:pt>
                <c:pt idx="2">
                  <c:v>18109.052912217663</c:v>
                </c:pt>
                <c:pt idx="3">
                  <c:v>18614.007099933249</c:v>
                </c:pt>
                <c:pt idx="4">
                  <c:v>19512.628841417081</c:v>
                </c:pt>
                <c:pt idx="5">
                  <c:v>20275.39820584828</c:v>
                </c:pt>
                <c:pt idx="6">
                  <c:v>20953.292735648436</c:v>
                </c:pt>
                <c:pt idx="7">
                  <c:v>21701.007544299708</c:v>
                </c:pt>
                <c:pt idx="8">
                  <c:v>22726.962111913406</c:v>
                </c:pt>
                <c:pt idx="9">
                  <c:v>23582.020608266805</c:v>
                </c:pt>
                <c:pt idx="10">
                  <c:v>24283.665434127215</c:v>
                </c:pt>
                <c:pt idx="11">
                  <c:v>24661.341563414528</c:v>
                </c:pt>
                <c:pt idx="12">
                  <c:v>25184.610118397319</c:v>
                </c:pt>
                <c:pt idx="13">
                  <c:v>25634.336404804661</c:v>
                </c:pt>
                <c:pt idx="14">
                  <c:v>26480.577810077382</c:v>
                </c:pt>
                <c:pt idx="15">
                  <c:v>27246.678615513931</c:v>
                </c:pt>
                <c:pt idx="16">
                  <c:v>28169.774677486628</c:v>
                </c:pt>
                <c:pt idx="17">
                  <c:v>29213.962374565319</c:v>
                </c:pt>
                <c:pt idx="18">
                  <c:v>29903.56841660841</c:v>
                </c:pt>
                <c:pt idx="19">
                  <c:v>30893.152175767511</c:v>
                </c:pt>
                <c:pt idx="20">
                  <c:v>32212.656820186472</c:v>
                </c:pt>
                <c:pt idx="21">
                  <c:v>32731.071742923672</c:v>
                </c:pt>
                <c:pt idx="22">
                  <c:v>33370.121353537943</c:v>
                </c:pt>
                <c:pt idx="23">
                  <c:v>34259.925124044967</c:v>
                </c:pt>
                <c:pt idx="24">
                  <c:v>35657.567010810482</c:v>
                </c:pt>
                <c:pt idx="25">
                  <c:v>36925.5711379145</c:v>
                </c:pt>
                <c:pt idx="26">
                  <c:v>38410.82337205721</c:v>
                </c:pt>
                <c:pt idx="27">
                  <c:v>39922.818992267574</c:v>
                </c:pt>
                <c:pt idx="28">
                  <c:v>40519.888214066406</c:v>
                </c:pt>
                <c:pt idx="29">
                  <c:v>39690.460207199911</c:v>
                </c:pt>
                <c:pt idx="30">
                  <c:v>41365.019350555784</c:v>
                </c:pt>
              </c:numCache>
            </c:numRef>
          </c:val>
          <c:smooth val="0"/>
        </c:ser>
        <c:dLbls>
          <c:showLegendKey val="0"/>
          <c:showVal val="0"/>
          <c:showCatName val="0"/>
          <c:showSerName val="0"/>
          <c:showPercent val="0"/>
          <c:showBubbleSize val="0"/>
        </c:dLbls>
        <c:marker val="1"/>
        <c:smooth val="0"/>
        <c:axId val="80552320"/>
        <c:axId val="80553856"/>
      </c:lineChart>
      <c:catAx>
        <c:axId val="80552320"/>
        <c:scaling>
          <c:orientation val="minMax"/>
        </c:scaling>
        <c:delete val="0"/>
        <c:axPos val="b"/>
        <c:majorTickMark val="out"/>
        <c:minorTickMark val="none"/>
        <c:tickLblPos val="nextTo"/>
        <c:txPr>
          <a:bodyPr rot="5400000" vert="horz"/>
          <a:lstStyle/>
          <a:p>
            <a:pPr>
              <a:defRPr/>
            </a:pPr>
            <a:endParaRPr lang="en-US"/>
          </a:p>
        </c:txPr>
        <c:crossAx val="80553856"/>
        <c:crosses val="autoZero"/>
        <c:auto val="1"/>
        <c:lblAlgn val="ctr"/>
        <c:lblOffset val="100"/>
        <c:noMultiLvlLbl val="0"/>
      </c:catAx>
      <c:valAx>
        <c:axId val="80553856"/>
        <c:scaling>
          <c:orientation val="minMax"/>
        </c:scaling>
        <c:delete val="0"/>
        <c:axPos val="l"/>
        <c:majorGridlines/>
        <c:title>
          <c:tx>
            <c:rich>
              <a:bodyPr rot="-5400000" vert="horz"/>
              <a:lstStyle/>
              <a:p>
                <a:pPr>
                  <a:defRPr/>
                </a:pPr>
                <a:r>
                  <a:rPr lang="en-US"/>
                  <a:t>Real GDP (2000 US $B)</a:t>
                </a:r>
              </a:p>
            </c:rich>
          </c:tx>
          <c:layout/>
          <c:overlay val="0"/>
        </c:title>
        <c:numFmt formatCode="#,##0" sourceLinked="0"/>
        <c:majorTickMark val="out"/>
        <c:minorTickMark val="none"/>
        <c:tickLblPos val="nextTo"/>
        <c:crossAx val="80552320"/>
        <c:crosses val="autoZero"/>
        <c:crossBetween val="between"/>
      </c:valAx>
      <c:valAx>
        <c:axId val="80556032"/>
        <c:scaling>
          <c:orientation val="minMax"/>
        </c:scaling>
        <c:delete val="0"/>
        <c:axPos val="r"/>
        <c:title>
          <c:tx>
            <c:rich>
              <a:bodyPr rot="-5400000" vert="horz"/>
              <a:lstStyle/>
              <a:p>
                <a:pPr>
                  <a:defRPr/>
                </a:pPr>
                <a:r>
                  <a:rPr lang="en-US"/>
                  <a:t>Oil Consumption (kbpd)</a:t>
                </a:r>
              </a:p>
            </c:rich>
          </c:tx>
          <c:layout/>
          <c:overlay val="0"/>
        </c:title>
        <c:numFmt formatCode="#,##0" sourceLinked="0"/>
        <c:majorTickMark val="out"/>
        <c:minorTickMark val="none"/>
        <c:tickLblPos val="nextTo"/>
        <c:crossAx val="80557952"/>
        <c:crosses val="max"/>
        <c:crossBetween val="between"/>
      </c:valAx>
      <c:catAx>
        <c:axId val="80557952"/>
        <c:scaling>
          <c:orientation val="minMax"/>
        </c:scaling>
        <c:delete val="1"/>
        <c:axPos val="b"/>
        <c:majorTickMark val="out"/>
        <c:minorTickMark val="none"/>
        <c:tickLblPos val="none"/>
        <c:crossAx val="80556032"/>
        <c:crosses val="autoZero"/>
        <c:auto val="1"/>
        <c:lblAlgn val="ctr"/>
        <c:lblOffset val="100"/>
        <c:noMultiLvlLbl val="0"/>
      </c:catAx>
    </c:plotArea>
    <c:legend>
      <c:legendPos val="t"/>
      <c:layout/>
      <c:overlay val="0"/>
    </c:legend>
    <c:plotVisOnly val="1"/>
    <c:dispBlanksAs val="gap"/>
    <c:showDLblsOverMax val="0"/>
  </c:chart>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400"/>
              <a:t>Gaussian</a:t>
            </a:r>
            <a:r>
              <a:rPr lang="en-US" sz="1400" baseline="0"/>
              <a:t> </a:t>
            </a:r>
            <a:r>
              <a:rPr lang="en-US" sz="1400"/>
              <a:t>Distribution</a:t>
            </a:r>
            <a:r>
              <a:rPr lang="en-US" sz="1400" baseline="0"/>
              <a:t> Percentage v. Cumulative Area</a:t>
            </a:r>
            <a:endParaRPr lang="en-US" sz="1400"/>
          </a:p>
        </c:rich>
      </c:tx>
      <c:layout/>
      <c:overlay val="0"/>
    </c:title>
    <c:autoTitleDeleted val="0"/>
    <c:plotArea>
      <c:layout/>
      <c:scatterChart>
        <c:scatterStyle val="lineMarker"/>
        <c:varyColors val="0"/>
        <c:ser>
          <c:idx val="0"/>
          <c:order val="0"/>
          <c:marker>
            <c:symbol val="none"/>
          </c:marker>
          <c:xVal>
            <c:numRef>
              <c:f>gaussian!$B$2:$B$622</c:f>
              <c:numCache>
                <c:formatCode>0.00E+00</c:formatCode>
                <c:ptCount val="621"/>
                <c:pt idx="0">
                  <c:v>1.0323388435096241E-5</c:v>
                </c:pt>
                <c:pt idx="1">
                  <c:v>1.1015138690506788E-5</c:v>
                </c:pt>
                <c:pt idx="2">
                  <c:v>1.1750986956715711E-5</c:v>
                </c:pt>
                <c:pt idx="3">
                  <c:v>1.2533587880780841E-5</c:v>
                </c:pt>
                <c:pt idx="4">
                  <c:v>1.3365745481386367E-5</c:v>
                </c:pt>
                <c:pt idx="5">
                  <c:v>1.4250420888872846E-5</c:v>
                </c:pt>
                <c:pt idx="6">
                  <c:v>1.5190740443649101E-5</c:v>
                </c:pt>
                <c:pt idx="7">
                  <c:v>1.6190004171634503E-5</c:v>
                </c:pt>
                <c:pt idx="8">
                  <c:v>1.725169464794636E-5</c:v>
                </c:pt>
                <c:pt idx="9">
                  <c:v>1.8379486265818496E-5</c:v>
                </c:pt>
                <c:pt idx="10">
                  <c:v>1.9577254926850475E-5</c:v>
                </c:pt>
                <c:pt idx="11">
                  <c:v>2.0849088168462294E-5</c:v>
                </c:pt>
                <c:pt idx="12">
                  <c:v>2.2199295744207653E-5</c:v>
                </c:pt>
                <c:pt idx="13">
                  <c:v>2.3632420676378599E-5</c:v>
                </c:pt>
                <c:pt idx="14">
                  <c:v>2.5153250796661252E-5</c:v>
                </c:pt>
                <c:pt idx="15">
                  <c:v>2.6766830793834011E-5</c:v>
                </c:pt>
                <c:pt idx="16">
                  <c:v>2.8478474786930492E-5</c:v>
                </c:pt>
                <c:pt idx="17">
                  <c:v>3.0293779443857845E-5</c:v>
                </c:pt>
                <c:pt idx="18">
                  <c:v>3.2218637662784733E-5</c:v>
                </c:pt>
                <c:pt idx="19">
                  <c:v>3.4259252839730413E-5</c:v>
                </c:pt>
                <c:pt idx="20">
                  <c:v>3.6422153740778617E-5</c:v>
                </c:pt>
                <c:pt idx="21">
                  <c:v>3.8714209999901605E-5</c:v>
                </c:pt>
                <c:pt idx="22">
                  <c:v>4.1142648266156976E-5</c:v>
                </c:pt>
                <c:pt idx="23">
                  <c:v>4.3715069019235081E-5</c:v>
                </c:pt>
                <c:pt idx="24">
                  <c:v>4.6439464079117834E-5</c:v>
                </c:pt>
                <c:pt idx="25">
                  <c:v>4.9324234830950981E-5</c:v>
                </c:pt>
                <c:pt idx="26">
                  <c:v>5.2378211190085797E-5</c:v>
                </c:pt>
                <c:pt idx="27">
                  <c:v>5.5610671329199253E-5</c:v>
                </c:pt>
                <c:pt idx="28">
                  <c:v>5.9031362194650314E-5</c:v>
                </c:pt>
                <c:pt idx="29">
                  <c:v>6.2650520836317073E-5</c:v>
                </c:pt>
                <c:pt idx="30">
                  <c:v>6.6478896574628812E-5</c:v>
                </c:pt>
                <c:pt idx="31">
                  <c:v>7.0527774033602957E-5</c:v>
                </c:pt>
                <c:pt idx="32">
                  <c:v>7.480899706391447E-5</c:v>
                </c:pt>
                <c:pt idx="33">
                  <c:v>7.9334993584369073E-5</c:v>
                </c:pt>
                <c:pt idx="34">
                  <c:v>8.4118801367051693E-5</c:v>
                </c:pt>
                <c:pt idx="35">
                  <c:v>8.9174094797252727E-5</c:v>
                </c:pt>
                <c:pt idx="36">
                  <c:v>9.4515212631707298E-5</c:v>
                </c:pt>
                <c:pt idx="37" formatCode="General">
                  <c:v>1.0015718678713103E-4</c:v>
                </c:pt>
                <c:pt idx="38" formatCode="General">
                  <c:v>1.0611577218555783E-4</c:v>
                </c:pt>
                <c:pt idx="39" formatCode="General">
                  <c:v>1.1240747768715087E-4</c:v>
                </c:pt>
                <c:pt idx="40" formatCode="General">
                  <c:v>1.1904959813824465E-4</c:v>
                </c:pt>
                <c:pt idx="41" formatCode="General">
                  <c:v>1.2606024756478638E-4</c:v>
                </c:pt>
                <c:pt idx="42" formatCode="General">
                  <c:v>1.3345839354117822E-4</c:v>
                </c:pt>
                <c:pt idx="43" formatCode="General">
                  <c:v>1.4126389276458741E-4</c:v>
                </c:pt>
                <c:pt idx="44" formatCode="General">
                  <c:v>1.4949752786497201E-4</c:v>
                </c:pt>
                <c:pt idx="45" formatCode="General">
                  <c:v>1.5818104548048821E-4</c:v>
                </c:pt>
                <c:pt idx="46" formatCode="General">
                  <c:v>1.6733719562867278E-4</c:v>
                </c:pt>
                <c:pt idx="47" formatCode="General">
                  <c:v>1.7698977240643442E-4</c:v>
                </c:pt>
                <c:pt idx="48" formatCode="General">
                  <c:v>1.8716365604454362E-4</c:v>
                </c:pt>
                <c:pt idx="49" formatCode="General">
                  <c:v>1.9788485635252966E-4</c:v>
                </c:pt>
                <c:pt idx="50" formatCode="General">
                  <c:v>2.0918055758056801E-4</c:v>
                </c:pt>
                <c:pt idx="51" formatCode="General">
                  <c:v>2.2107916473113783E-4</c:v>
                </c:pt>
                <c:pt idx="52" formatCode="General">
                  <c:v>2.33610351348612E-4</c:v>
                </c:pt>
                <c:pt idx="53" formatCode="General">
                  <c:v>2.4680510881925271E-4</c:v>
                </c:pt>
                <c:pt idx="54" formatCode="General">
                  <c:v>2.6069579720888698E-4</c:v>
                </c:pt>
                <c:pt idx="55" formatCode="General">
                  <c:v>2.7531619766996525E-4</c:v>
                </c:pt>
                <c:pt idx="56" formatCode="General">
                  <c:v>2.9070156644561815E-4</c:v>
                </c:pt>
                <c:pt idx="57" formatCode="General">
                  <c:v>3.0688869049988498E-4</c:v>
                </c:pt>
                <c:pt idx="58" formatCode="General">
                  <c:v>3.239159448025252E-4</c:v>
                </c:pt>
                <c:pt idx="59" formatCode="General">
                  <c:v>3.4182335129562675E-4</c:v>
                </c:pt>
                <c:pt idx="60" formatCode="General">
                  <c:v>3.6065263956908252E-4</c:v>
                </c:pt>
                <c:pt idx="61" formatCode="General">
                  <c:v>3.8044730927156274E-4</c:v>
                </c:pt>
                <c:pt idx="62" formatCode="General">
                  <c:v>4.0125269428270495E-4</c:v>
                </c:pt>
                <c:pt idx="63" formatCode="General">
                  <c:v>4.2311602866907495E-4</c:v>
                </c:pt>
                <c:pt idx="64" formatCode="General">
                  <c:v>4.4608651445144531E-4</c:v>
                </c:pt>
                <c:pt idx="65" formatCode="General">
                  <c:v>4.7021539120273748E-4</c:v>
                </c:pt>
                <c:pt idx="66" formatCode="General">
                  <c:v>4.9555600749984403E-4</c:v>
                </c:pt>
                <c:pt idx="67" formatCode="General">
                  <c:v>5.2216389424842484E-4</c:v>
                </c:pt>
                <c:pt idx="68" formatCode="General">
                  <c:v>5.5009683990259422E-4</c:v>
                </c:pt>
                <c:pt idx="69" formatCode="General">
                  <c:v>5.7941496759329064E-4</c:v>
                </c:pt>
                <c:pt idx="70" formatCode="General">
                  <c:v>6.1018081418607499E-4</c:v>
                </c:pt>
                <c:pt idx="71" formatCode="General">
                  <c:v>6.4245941127916845E-4</c:v>
                </c:pt>
                <c:pt idx="72" formatCode="General">
                  <c:v>6.7631836815774113E-4</c:v>
                </c:pt>
                <c:pt idx="73" formatCode="General">
                  <c:v>7.1182795671354004E-4</c:v>
                </c:pt>
                <c:pt idx="74" formatCode="General">
                  <c:v>7.4906119834129508E-4</c:v>
                </c:pt>
                <c:pt idx="75" formatCode="General">
                  <c:v>7.8809395281864703E-4</c:v>
                </c:pt>
                <c:pt idx="76" formatCode="General">
                  <c:v>8.2900500917504284E-4</c:v>
                </c:pt>
                <c:pt idx="77" formatCode="General">
                  <c:v>8.7187617855177639E-4</c:v>
                </c:pt>
                <c:pt idx="78" formatCode="General">
                  <c:v>9.1679238905717497E-4</c:v>
                </c:pt>
                <c:pt idx="79" formatCode="General">
                  <c:v>9.6384178261233247E-4</c:v>
                </c:pt>
                <c:pt idx="80" formatCode="General">
                  <c:v>1.0131158137853841E-3</c:v>
                </c:pt>
                <c:pt idx="81" formatCode="General">
                  <c:v>1.06470935060687E-3</c:v>
                </c:pt>
                <c:pt idx="82" formatCode="General">
                  <c:v>1.1187207773578601E-3</c:v>
                </c:pt>
                <c:pt idx="83" formatCode="General">
                  <c:v>1.1752520993174621E-3</c:v>
                </c:pt>
                <c:pt idx="84" formatCode="General">
                  <c:v>1.2344090494556001E-3</c:v>
                </c:pt>
                <c:pt idx="85" formatCode="General">
                  <c:v>1.2963011970524858E-3</c:v>
                </c:pt>
                <c:pt idx="86" formatCode="General">
                  <c:v>1.3610420582238622E-3</c:v>
                </c:pt>
                <c:pt idx="87" formatCode="General">
                  <c:v>1.4287492083252501E-3</c:v>
                </c:pt>
                <c:pt idx="88" formatCode="General">
                  <c:v>1.4995443962102499E-3</c:v>
                </c:pt>
                <c:pt idx="89" formatCode="General">
                  <c:v>1.5735536603090901E-3</c:v>
                </c:pt>
                <c:pt idx="90" formatCode="General">
                  <c:v>1.6509074464912392E-3</c:v>
                </c:pt>
                <c:pt idx="91" formatCode="General">
                  <c:v>1.7317407276743501E-3</c:v>
                </c:pt>
                <c:pt idx="92" formatCode="General">
                  <c:v>1.8161931251364947E-3</c:v>
                </c:pt>
                <c:pt idx="93" formatCode="General">
                  <c:v>1.9044090314823874E-3</c:v>
                </c:pt>
                <c:pt idx="94" formatCode="General">
                  <c:v>1.9965377352148209E-3</c:v>
                </c:pt>
                <c:pt idx="95" formatCode="General">
                  <c:v>2.0927335468533832E-3</c:v>
                </c:pt>
                <c:pt idx="96" formatCode="General">
                  <c:v>2.1931559265430099E-3</c:v>
                </c:pt>
                <c:pt idx="97" formatCode="General">
                  <c:v>2.2979696130832599E-3</c:v>
                </c:pt>
                <c:pt idx="98" formatCode="General">
                  <c:v>2.4073447543158408E-3</c:v>
                </c:pt>
                <c:pt idx="99" formatCode="General">
                  <c:v>2.5214570387897001E-3</c:v>
                </c:pt>
                <c:pt idx="100" formatCode="General">
                  <c:v>2.6404878286301683E-3</c:v>
                </c:pt>
                <c:pt idx="101" formatCode="General">
                  <c:v>2.7646242935256697E-3</c:v>
                </c:pt>
                <c:pt idx="102" formatCode="General">
                  <c:v>2.8940595457456202E-3</c:v>
                </c:pt>
                <c:pt idx="103" formatCode="General">
                  <c:v>3.0289927760938358E-3</c:v>
                </c:pt>
                <c:pt idx="104" formatCode="General">
                  <c:v>3.1696293906996499E-3</c:v>
                </c:pt>
                <c:pt idx="105" formatCode="General">
                  <c:v>3.3161811485435057E-3</c:v>
                </c:pt>
                <c:pt idx="106" formatCode="General">
                  <c:v>3.4688662996065212E-3</c:v>
                </c:pt>
                <c:pt idx="107" formatCode="General">
                  <c:v>3.6279097235304824E-3</c:v>
                </c:pt>
                <c:pt idx="108" formatCode="General">
                  <c:v>3.7935430686661339E-3</c:v>
                </c:pt>
                <c:pt idx="109" formatCode="General">
                  <c:v>3.9660048913874686E-3</c:v>
                </c:pt>
                <c:pt idx="110" formatCode="General">
                  <c:v>4.1455407955367524E-3</c:v>
                </c:pt>
                <c:pt idx="111" formatCode="General">
                  <c:v>4.3324035718671503E-3</c:v>
                </c:pt>
                <c:pt idx="112" formatCode="General">
                  <c:v>4.5268533373382701E-3</c:v>
                </c:pt>
                <c:pt idx="113" formatCode="General">
                  <c:v>4.7291576741171903E-3</c:v>
                </c:pt>
                <c:pt idx="114" formatCode="General">
                  <c:v>4.9395917681320199E-3</c:v>
                </c:pt>
                <c:pt idx="115" formatCode="General">
                  <c:v>5.1584385470155765E-3</c:v>
                </c:pt>
                <c:pt idx="116" formatCode="General">
                  <c:v>5.3859888172795856E-3</c:v>
                </c:pt>
                <c:pt idx="117" formatCode="General">
                  <c:v>5.6225414005420804E-3</c:v>
                </c:pt>
                <c:pt idx="118" formatCode="General">
                  <c:v>5.8684032686366896E-3</c:v>
                </c:pt>
                <c:pt idx="119" formatCode="General">
                  <c:v>6.1238896774182755E-3</c:v>
                </c:pt>
                <c:pt idx="120" formatCode="General">
                  <c:v>6.3893242990782414E-3</c:v>
                </c:pt>
                <c:pt idx="121" formatCode="General">
                  <c:v>6.6650393527770699E-3</c:v>
                </c:pt>
                <c:pt idx="122" formatCode="General">
                  <c:v>6.9513757333949733E-3</c:v>
                </c:pt>
                <c:pt idx="123" formatCode="General">
                  <c:v>7.2486831381927859E-3</c:v>
                </c:pt>
                <c:pt idx="124" formatCode="General">
                  <c:v>7.5573201911815647E-3</c:v>
                </c:pt>
                <c:pt idx="125" formatCode="General">
                  <c:v>7.8776545649753595E-3</c:v>
                </c:pt>
                <c:pt idx="126" formatCode="General">
                  <c:v>8.2100630999171198E-3</c:v>
                </c:pt>
                <c:pt idx="127" formatCode="General">
                  <c:v>8.5549319202445906E-3</c:v>
                </c:pt>
                <c:pt idx="128" formatCode="General">
                  <c:v>8.9126565470717851E-3</c:v>
                </c:pt>
                <c:pt idx="129" formatCode="General">
                  <c:v>9.2836420079477639E-3</c:v>
                </c:pt>
                <c:pt idx="130" formatCode="General">
                  <c:v>9.6683029427556688E-3</c:v>
                </c:pt>
                <c:pt idx="131" formatCode="General">
                  <c:v>1.00670637057065E-2</c:v>
                </c:pt>
                <c:pt idx="132" formatCode="General">
                  <c:v>1.0480358463178381E-2</c:v>
                </c:pt>
                <c:pt idx="133" formatCode="General">
                  <c:v>1.090863128715234E-2</c:v>
                </c:pt>
                <c:pt idx="134" formatCode="General">
                  <c:v>1.1352336243986601E-2</c:v>
                </c:pt>
                <c:pt idx="135" formatCode="General">
                  <c:v>1.1811937478268801E-2</c:v>
                </c:pt>
                <c:pt idx="136" formatCode="General">
                  <c:v>1.2287909291484201E-2</c:v>
                </c:pt>
                <c:pt idx="137" formatCode="General">
                  <c:v>1.2780736215234643E-2</c:v>
                </c:pt>
                <c:pt idx="138" formatCode="General">
                  <c:v>1.3290913078734099E-2</c:v>
                </c:pt>
                <c:pt idx="139" formatCode="General">
                  <c:v>1.3818945070318099E-2</c:v>
                </c:pt>
                <c:pt idx="140" formatCode="General">
                  <c:v>1.43653477926811E-2</c:v>
                </c:pt>
                <c:pt idx="141" formatCode="General">
                  <c:v>1.4930647311577401E-2</c:v>
                </c:pt>
                <c:pt idx="142" formatCode="General">
                  <c:v>1.55153801976998E-2</c:v>
                </c:pt>
                <c:pt idx="143" formatCode="General">
                  <c:v>1.6120093561458701E-2</c:v>
                </c:pt>
                <c:pt idx="144" formatCode="General">
                  <c:v>1.6745345080385363E-2</c:v>
                </c:pt>
                <c:pt idx="145" formatCode="General">
                  <c:v>1.7391703018872502E-2</c:v>
                </c:pt>
                <c:pt idx="146" formatCode="General">
                  <c:v>1.8059746239975898E-2</c:v>
                </c:pt>
                <c:pt idx="147" formatCode="General">
                  <c:v>1.8750064208993701E-2</c:v>
                </c:pt>
                <c:pt idx="148" formatCode="General">
                  <c:v>1.9463256988545202E-2</c:v>
                </c:pt>
                <c:pt idx="149" formatCode="General">
                  <c:v>2.0199935224867401E-2</c:v>
                </c:pt>
                <c:pt idx="150" formatCode="General">
                  <c:v>2.0960720125052078E-2</c:v>
                </c:pt>
                <c:pt idx="151" formatCode="General">
                  <c:v>2.1746243424950337E-2</c:v>
                </c:pt>
                <c:pt idx="152" formatCode="General">
                  <c:v>2.2557147347464432E-2</c:v>
                </c:pt>
                <c:pt idx="153" formatCode="General">
                  <c:v>2.3394084550962767E-2</c:v>
                </c:pt>
                <c:pt idx="154" formatCode="General">
                  <c:v>2.4257718067548152E-2</c:v>
                </c:pt>
                <c:pt idx="155" formatCode="General">
                  <c:v>2.5148721230906727E-2</c:v>
                </c:pt>
                <c:pt idx="156" formatCode="General">
                  <c:v>2.6067777593497252E-2</c:v>
                </c:pt>
                <c:pt idx="157" formatCode="General">
                  <c:v>2.7015580832800298E-2</c:v>
                </c:pt>
                <c:pt idx="158" formatCode="General">
                  <c:v>2.79928346464027E-2</c:v>
                </c:pt>
                <c:pt idx="159" formatCode="General">
                  <c:v>2.900025263565191E-2</c:v>
                </c:pt>
                <c:pt idx="160" formatCode="General">
                  <c:v>3.0038558177655952E-2</c:v>
                </c:pt>
                <c:pt idx="161" formatCode="General">
                  <c:v>3.1108484285392177E-2</c:v>
                </c:pt>
                <c:pt idx="162" formatCode="General">
                  <c:v>3.2210773455704222E-2</c:v>
                </c:pt>
                <c:pt idx="163" formatCode="General">
                  <c:v>3.3346177504963562E-2</c:v>
                </c:pt>
                <c:pt idx="164" formatCode="General">
                  <c:v>3.4515457392202388E-2</c:v>
                </c:pt>
                <c:pt idx="165" formatCode="General">
                  <c:v>3.5719383029505516E-2</c:v>
                </c:pt>
                <c:pt idx="166" formatCode="General">
                  <c:v>3.6958733079477592E-2</c:v>
                </c:pt>
                <c:pt idx="167" formatCode="General">
                  <c:v>3.8234294739610604E-2</c:v>
                </c:pt>
                <c:pt idx="168" formatCode="General">
                  <c:v>3.9546863513378702E-2</c:v>
                </c:pt>
                <c:pt idx="169" formatCode="General">
                  <c:v>4.0897242967904597E-2</c:v>
                </c:pt>
                <c:pt idx="170" formatCode="General">
                  <c:v>4.2286244478053701E-2</c:v>
                </c:pt>
                <c:pt idx="171" formatCode="General">
                  <c:v>4.3714686956821812E-2</c:v>
                </c:pt>
                <c:pt idx="172" formatCode="General">
                  <c:v>4.5183396571892097E-2</c:v>
                </c:pt>
                <c:pt idx="173" formatCode="General">
                  <c:v>4.6693206448276021E-2</c:v>
                </c:pt>
                <c:pt idx="174" formatCode="General">
                  <c:v>4.8244956356904865E-2</c:v>
                </c:pt>
                <c:pt idx="175" formatCode="General">
                  <c:v>4.9839492389137513E-2</c:v>
                </c:pt>
                <c:pt idx="176" formatCode="General">
                  <c:v>5.1477666617091314E-2</c:v>
                </c:pt>
                <c:pt idx="177" formatCode="General">
                  <c:v>5.3160336739764585E-2</c:v>
                </c:pt>
                <c:pt idx="178" formatCode="General">
                  <c:v>5.48883657149076E-2</c:v>
                </c:pt>
                <c:pt idx="179" formatCode="General">
                  <c:v>5.6662621376635934E-2</c:v>
                </c:pt>
                <c:pt idx="180" formatCode="General">
                  <c:v>5.8483976038782033E-2</c:v>
                </c:pt>
                <c:pt idx="181" formatCode="General">
                  <c:v>6.0353306084005812E-2</c:v>
                </c:pt>
                <c:pt idx="182" formatCode="General">
                  <c:v>6.2271491538704503E-2</c:v>
                </c:pt>
                <c:pt idx="183" formatCode="General">
                  <c:v>6.4239415633767005E-2</c:v>
                </c:pt>
                <c:pt idx="184" formatCode="General">
                  <c:v>6.6257964351258219E-2</c:v>
                </c:pt>
                <c:pt idx="185" formatCode="General">
                  <c:v>6.8328025957118746E-2</c:v>
                </c:pt>
                <c:pt idx="186" formatCode="General">
                  <c:v>7.0450490519991124E-2</c:v>
                </c:pt>
                <c:pt idx="187" formatCode="General">
                  <c:v>7.2626249416317096E-2</c:v>
                </c:pt>
                <c:pt idx="188" formatCode="General">
                  <c:v>7.4856194821834643E-2</c:v>
                </c:pt>
                <c:pt idx="189" formatCode="General">
                  <c:v>7.7141219189665003E-2</c:v>
                </c:pt>
                <c:pt idx="190" formatCode="General">
                  <c:v>7.9482214715191027E-2</c:v>
                </c:pt>
                <c:pt idx="191" formatCode="General">
                  <c:v>8.1880072787901007E-2</c:v>
                </c:pt>
                <c:pt idx="192" formatCode="General">
                  <c:v>8.4335683430487626E-2</c:v>
                </c:pt>
                <c:pt idx="193" formatCode="General">
                  <c:v>8.6849934725408487E-2</c:v>
                </c:pt>
                <c:pt idx="194" formatCode="General">
                  <c:v>8.9423712229218202E-2</c:v>
                </c:pt>
                <c:pt idx="195" formatCode="General">
                  <c:v>9.2057898374957564E-2</c:v>
                </c:pt>
                <c:pt idx="196" formatCode="General">
                  <c:v>9.4753371862914784E-2</c:v>
                </c:pt>
                <c:pt idx="197" formatCode="General">
                  <c:v>9.7511007040131187E-2</c:v>
                </c:pt>
                <c:pt idx="198" formatCode="General">
                  <c:v>0.10033167326896322</c:v>
                </c:pt>
                <c:pt idx="199" formatCode="General">
                  <c:v>0.10321623428514116</c:v>
                </c:pt>
                <c:pt idx="200" formatCode="General">
                  <c:v>0.10616554754569239</c:v>
                </c:pt>
                <c:pt idx="201" formatCode="General">
                  <c:v>0.10918046356718319</c:v>
                </c:pt>
                <c:pt idx="202" formatCode="General">
                  <c:v>0.112261825254721</c:v>
                </c:pt>
                <c:pt idx="203" formatCode="General">
                  <c:v>0.11541046722217298</c:v>
                </c:pt>
                <c:pt idx="204" formatCode="General">
                  <c:v>0.11862721510412598</c:v>
                </c:pt>
                <c:pt idx="205" formatCode="General">
                  <c:v>0.121912884860075</c:v>
                </c:pt>
                <c:pt idx="206" formatCode="General">
                  <c:v>0.12526828207139115</c:v>
                </c:pt>
                <c:pt idx="207" formatCode="General">
                  <c:v>0.128694201231601</c:v>
                </c:pt>
                <c:pt idx="208" formatCode="General">
                  <c:v>0.132191425030601</c:v>
                </c:pt>
                <c:pt idx="209" formatCode="General">
                  <c:v>0.135760723633329</c:v>
                </c:pt>
                <c:pt idx="210" formatCode="General">
                  <c:v>0.13940285395357388</c:v>
                </c:pt>
                <c:pt idx="211" formatCode="General">
                  <c:v>0.14311855892351552</c:v>
                </c:pt>
                <c:pt idx="212" formatCode="General">
                  <c:v>0.14690856675967001</c:v>
                </c:pt>
                <c:pt idx="213" formatCode="General">
                  <c:v>0.150773590225871</c:v>
                </c:pt>
                <c:pt idx="214" formatCode="General">
                  <c:v>0.15471432589403447</c:v>
                </c:pt>
                <c:pt idx="215" formatCode="General">
                  <c:v>0.15873145340333053</c:v>
                </c:pt>
                <c:pt idx="216" formatCode="General">
                  <c:v>0.16282563471855252</c:v>
                </c:pt>
                <c:pt idx="217" formatCode="General">
                  <c:v>0.166997513388386</c:v>
                </c:pt>
                <c:pt idx="218" formatCode="General">
                  <c:v>0.17124771380427731</c:v>
                </c:pt>
                <c:pt idx="219" formatCode="General">
                  <c:v>0.175576840460757</c:v>
                </c:pt>
                <c:pt idx="220" formatCode="General">
                  <c:v>0.17998547721793273</c:v>
                </c:pt>
                <c:pt idx="221" formatCode="General">
                  <c:v>0.18447418656691064</c:v>
                </c:pt>
                <c:pt idx="222" formatCode="General">
                  <c:v>0.18904350889901644</c:v>
                </c:pt>
                <c:pt idx="223" formatCode="General">
                  <c:v>0.19369396177956597</c:v>
                </c:pt>
                <c:pt idx="224" formatCode="General">
                  <c:v>0.19842603922700341</c:v>
                </c:pt>
                <c:pt idx="225" formatCode="General">
                  <c:v>0.20324021099825501</c:v>
                </c:pt>
                <c:pt idx="226" formatCode="General">
                  <c:v>0.20813692188112373</c:v>
                </c:pt>
                <c:pt idx="227" formatCode="General">
                  <c:v>0.21311659099452601</c:v>
                </c:pt>
                <c:pt idx="228" formatCode="General">
                  <c:v>0.21817961109747541</c:v>
                </c:pt>
                <c:pt idx="229" formatCode="General">
                  <c:v>0.22332634790759001</c:v>
                </c:pt>
                <c:pt idx="230" formatCode="General">
                  <c:v>0.22855713943002454</c:v>
                </c:pt>
                <c:pt idx="231" formatCode="General">
                  <c:v>0.23387229529764</c:v>
                </c:pt>
                <c:pt idx="232" formatCode="General">
                  <c:v>0.23927209612330141</c:v>
                </c:pt>
                <c:pt idx="233" formatCode="General">
                  <c:v>0.24475679286509919</c:v>
                </c:pt>
                <c:pt idx="234" formatCode="General">
                  <c:v>0.25032660620538238</c:v>
                </c:pt>
                <c:pt idx="235" formatCode="General">
                  <c:v>0.2559817259444585</c:v>
                </c:pt>
                <c:pt idx="236" formatCode="General">
                  <c:v>0.261722310409718</c:v>
                </c:pt>
                <c:pt idx="237" formatCode="General">
                  <c:v>0.26754848588116897</c:v>
                </c:pt>
                <c:pt idx="238" formatCode="General">
                  <c:v>0.27346034603401398</c:v>
                </c:pt>
                <c:pt idx="239" formatCode="General">
                  <c:v>0.27945795139926943</c:v>
                </c:pt>
                <c:pt idx="240" formatCode="General">
                  <c:v>0.28554132884309774</c:v>
                </c:pt>
                <c:pt idx="241" formatCode="General">
                  <c:v>0.29171047106579173</c:v>
                </c:pt>
                <c:pt idx="242" formatCode="General">
                  <c:v>0.29796533612100601</c:v>
                </c:pt>
                <c:pt idx="243" formatCode="General">
                  <c:v>0.30430584695622998</c:v>
                </c:pt>
                <c:pt idx="244" formatCode="General">
                  <c:v>0.31073189097506598</c:v>
                </c:pt>
                <c:pt idx="245" formatCode="General">
                  <c:v>0.31724331962218799</c:v>
                </c:pt>
                <c:pt idx="246" formatCode="General">
                  <c:v>0.3238399479916455</c:v>
                </c:pt>
                <c:pt idx="247" formatCode="General">
                  <c:v>0.33052155445919901</c:v>
                </c:pt>
                <c:pt idx="248" formatCode="General">
                  <c:v>0.33728788033949947</c:v>
                </c:pt>
                <c:pt idx="249" formatCode="General">
                  <c:v>0.34413862956853603</c:v>
                </c:pt>
                <c:pt idx="250" formatCode="General">
                  <c:v>0.35107346841231701</c:v>
                </c:pt>
                <c:pt idx="251" formatCode="General">
                  <c:v>0.35809202520208838</c:v>
                </c:pt>
                <c:pt idx="252" formatCode="General">
                  <c:v>0.365193890096916</c:v>
                </c:pt>
                <c:pt idx="253" formatCode="General">
                  <c:v>0.37237861487410157</c:v>
                </c:pt>
                <c:pt idx="254" formatCode="General">
                  <c:v>0.37964571274795172</c:v>
                </c:pt>
                <c:pt idx="255" formatCode="General">
                  <c:v>0.38699465821754564</c:v>
                </c:pt>
                <c:pt idx="256" formatCode="General">
                  <c:v>0.39442488694380218</c:v>
                </c:pt>
                <c:pt idx="257" formatCode="General">
                  <c:v>0.40193579565645432</c:v>
                </c:pt>
                <c:pt idx="258" formatCode="General">
                  <c:v>0.40952674209133599</c:v>
                </c:pt>
                <c:pt idx="259" formatCode="General">
                  <c:v>0.41719704495826593</c:v>
                </c:pt>
                <c:pt idx="260" formatCode="General">
                  <c:v>0.42494598394003913</c:v>
                </c:pt>
                <c:pt idx="261" formatCode="General">
                  <c:v>0.43277279972275651</c:v>
                </c:pt>
                <c:pt idx="262" formatCode="General">
                  <c:v>0.44067669405782561</c:v>
                </c:pt>
                <c:pt idx="263" formatCode="General">
                  <c:v>0.44865682985589744</c:v>
                </c:pt>
                <c:pt idx="264" formatCode="General">
                  <c:v>0.45671233131290973</c:v>
                </c:pt>
                <c:pt idx="265" formatCode="General">
                  <c:v>0.46484228406849398</c:v>
                </c:pt>
                <c:pt idx="266" formatCode="General">
                  <c:v>0.47304573539686873</c:v>
                </c:pt>
                <c:pt idx="267" formatCode="General">
                  <c:v>0.48132169443028344</c:v>
                </c:pt>
                <c:pt idx="268" formatCode="General">
                  <c:v>0.48966913241518079</c:v>
                </c:pt>
                <c:pt idx="269" formatCode="General">
                  <c:v>0.49808698300103937</c:v>
                </c:pt>
                <c:pt idx="270" formatCode="General">
                  <c:v>0.50657414256187305</c:v>
                </c:pt>
                <c:pt idx="271" formatCode="General">
                  <c:v>0.51512947055048675</c:v>
                </c:pt>
                <c:pt idx="272" formatCode="General">
                  <c:v>0.52375178988513948</c:v>
                </c:pt>
                <c:pt idx="273" formatCode="General">
                  <c:v>0.53243988736886705</c:v>
                </c:pt>
                <c:pt idx="274" formatCode="General">
                  <c:v>0.54119251414087488</c:v>
                </c:pt>
                <c:pt idx="275" formatCode="General">
                  <c:v>0.55000838616012704</c:v>
                </c:pt>
                <c:pt idx="276" formatCode="General">
                  <c:v>0.55888618472078611</c:v>
                </c:pt>
                <c:pt idx="277" formatCode="General">
                  <c:v>0.56782455699914525</c:v>
                </c:pt>
                <c:pt idx="278" formatCode="General">
                  <c:v>0.57682211663175365</c:v>
                </c:pt>
                <c:pt idx="279" formatCode="General">
                  <c:v>0.58587744432456301</c:v>
                </c:pt>
                <c:pt idx="280" formatCode="General">
                  <c:v>0.5949890884923511</c:v>
                </c:pt>
                <c:pt idx="281" formatCode="General">
                  <c:v>0.60415556592828801</c:v>
                </c:pt>
                <c:pt idx="282" formatCode="General">
                  <c:v>0.613375362502949</c:v>
                </c:pt>
                <c:pt idx="283" formatCode="General">
                  <c:v>0.62264693389242765</c:v>
                </c:pt>
                <c:pt idx="284" formatCode="General">
                  <c:v>0.63196870633484525</c:v>
                </c:pt>
                <c:pt idx="285" formatCode="General">
                  <c:v>0.6413390774147244</c:v>
                </c:pt>
                <c:pt idx="286" formatCode="General">
                  <c:v>0.65075641687463126</c:v>
                </c:pt>
                <c:pt idx="287" formatCode="General">
                  <c:v>0.66021906745334025</c:v>
                </c:pt>
                <c:pt idx="288" formatCode="General">
                  <c:v>0.66972534574984965</c:v>
                </c:pt>
                <c:pt idx="289" formatCode="General">
                  <c:v>0.67927354311255495</c:v>
                </c:pt>
                <c:pt idx="290" formatCode="General">
                  <c:v>0.68886192655270495</c:v>
                </c:pt>
                <c:pt idx="291" formatCode="General">
                  <c:v>0.69848873968144298</c:v>
                </c:pt>
                <c:pt idx="292" formatCode="General">
                  <c:v>0.7081522036695348</c:v>
                </c:pt>
                <c:pt idx="293" formatCode="General">
                  <c:v>0.71785051822890444</c:v>
                </c:pt>
                <c:pt idx="294" formatCode="General">
                  <c:v>0.72758186261514946</c:v>
                </c:pt>
                <c:pt idx="295" formatCode="General">
                  <c:v>0.73734439665002638</c:v>
                </c:pt>
                <c:pt idx="296" formatCode="General">
                  <c:v>0.74713626176298042</c:v>
                </c:pt>
                <c:pt idx="297" formatCode="General">
                  <c:v>0.75695558205083946</c:v>
                </c:pt>
                <c:pt idx="298" formatCode="General">
                  <c:v>0.76680046535438229</c:v>
                </c:pt>
                <c:pt idx="299" formatCode="General">
                  <c:v>0.77666900435118202</c:v>
                </c:pt>
                <c:pt idx="300" formatCode="General">
                  <c:v>0.78655927766325395</c:v>
                </c:pt>
                <c:pt idx="301" formatCode="General">
                  <c:v>0.79646935097876059</c:v>
                </c:pt>
                <c:pt idx="302" formatCode="General">
                  <c:v>0.80639727818639995</c:v>
                </c:pt>
                <c:pt idx="303" formatCode="General">
                  <c:v>0.81634110252162695</c:v>
                </c:pt>
                <c:pt idx="304" formatCode="General">
                  <c:v>0.82629885772343425</c:v>
                </c:pt>
                <c:pt idx="305" formatCode="General">
                  <c:v>0.83626856920054349</c:v>
                </c:pt>
                <c:pt idx="306" formatCode="General">
                  <c:v>0.84624825520600488</c:v>
                </c:pt>
                <c:pt idx="307" formatCode="General">
                  <c:v>0.85623592801878645</c:v>
                </c:pt>
                <c:pt idx="308" formatCode="General">
                  <c:v>0.86622959513145603</c:v>
                </c:pt>
                <c:pt idx="309" formatCode="General">
                  <c:v>0.87622726044259824</c:v>
                </c:pt>
                <c:pt idx="310" formatCode="General">
                  <c:v>0.88622692545275117</c:v>
                </c:pt>
                <c:pt idx="311" formatCode="General">
                  <c:v>0.89622659046291842</c:v>
                </c:pt>
                <c:pt idx="312" formatCode="General">
                  <c:v>0.90622425577405996</c:v>
                </c:pt>
                <c:pt idx="313" formatCode="General">
                  <c:v>0.91621792288672943</c:v>
                </c:pt>
                <c:pt idx="314" formatCode="General">
                  <c:v>0.92620559569952088</c:v>
                </c:pt>
                <c:pt idx="315" formatCode="General">
                  <c:v>0.93618528170497151</c:v>
                </c:pt>
                <c:pt idx="316" formatCode="General">
                  <c:v>0.94615499318208762</c:v>
                </c:pt>
                <c:pt idx="317" formatCode="General">
                  <c:v>0.95611274838388904</c:v>
                </c:pt>
                <c:pt idx="318" formatCode="General">
                  <c:v>0.96605657271911605</c:v>
                </c:pt>
                <c:pt idx="319" formatCode="General">
                  <c:v>0.97598449992675496</c:v>
                </c:pt>
                <c:pt idx="320" formatCode="General">
                  <c:v>0.98589457324226148</c:v>
                </c:pt>
                <c:pt idx="321" formatCode="General">
                  <c:v>0.99578484655434563</c:v>
                </c:pt>
                <c:pt idx="322" formatCode="General">
                  <c:v>1.0056533855511398</c:v>
                </c:pt>
                <c:pt idx="323" formatCode="General">
                  <c:v>1.0154982688546674</c:v>
                </c:pt>
                <c:pt idx="324" formatCode="General">
                  <c:v>1.0253175891425301</c:v>
                </c:pt>
                <c:pt idx="325" formatCode="General">
                  <c:v>1.0351094542554902</c:v>
                </c:pt>
                <c:pt idx="326" formatCode="General">
                  <c:v>1.0448719882903699</c:v>
                </c:pt>
                <c:pt idx="327" formatCode="General">
                  <c:v>1.05460333267662</c:v>
                </c:pt>
                <c:pt idx="328" formatCode="General">
                  <c:v>1.0643016472359774</c:v>
                </c:pt>
                <c:pt idx="329" formatCode="General">
                  <c:v>1.0739651112240698</c:v>
                </c:pt>
                <c:pt idx="330" formatCode="General">
                  <c:v>1.08359192435281</c:v>
                </c:pt>
                <c:pt idx="331" formatCode="General">
                  <c:v>1.0931803077929598</c:v>
                </c:pt>
                <c:pt idx="332" formatCode="General">
                  <c:v>1.1027285051556699</c:v>
                </c:pt>
                <c:pt idx="333" formatCode="General">
                  <c:v>1.1122347834521702</c:v>
                </c:pt>
                <c:pt idx="334" formatCode="General">
                  <c:v>1.1216974340308901</c:v>
                </c:pt>
                <c:pt idx="335" formatCode="General">
                  <c:v>1.1311147734908</c:v>
                </c:pt>
                <c:pt idx="336" formatCode="General">
                  <c:v>1.1404851445706929</c:v>
                </c:pt>
                <c:pt idx="337" formatCode="General">
                  <c:v>1.1498069170130898</c:v>
                </c:pt>
                <c:pt idx="338" formatCode="General">
                  <c:v>1.15907848840257</c:v>
                </c:pt>
                <c:pt idx="339" formatCode="General">
                  <c:v>1.1682982849772301</c:v>
                </c:pt>
                <c:pt idx="340" formatCode="General">
                  <c:v>1.1774647624131598</c:v>
                </c:pt>
                <c:pt idx="341" formatCode="General">
                  <c:v>1.1865764065809501</c:v>
                </c:pt>
                <c:pt idx="342" formatCode="General">
                  <c:v>1.1956317342737601</c:v>
                </c:pt>
                <c:pt idx="343" formatCode="General">
                  <c:v>1.2046292939063674</c:v>
                </c:pt>
                <c:pt idx="344" formatCode="General">
                  <c:v>1.2135676661847199</c:v>
                </c:pt>
                <c:pt idx="345" formatCode="General">
                  <c:v>1.2224454647453997</c:v>
                </c:pt>
                <c:pt idx="346" formatCode="General">
                  <c:v>1.231261336764639</c:v>
                </c:pt>
                <c:pt idx="347" formatCode="General">
                  <c:v>1.2400139635366625</c:v>
                </c:pt>
                <c:pt idx="348" formatCode="General">
                  <c:v>1.2487020610203801</c:v>
                </c:pt>
                <c:pt idx="349" formatCode="General">
                  <c:v>1.2573243803550254</c:v>
                </c:pt>
                <c:pt idx="350" formatCode="General">
                  <c:v>1.2658797083436302</c:v>
                </c:pt>
                <c:pt idx="351" formatCode="General">
                  <c:v>1.2743668679044702</c:v>
                </c:pt>
                <c:pt idx="352" formatCode="General">
                  <c:v>1.2827847184903398</c:v>
                </c:pt>
                <c:pt idx="353" formatCode="General">
                  <c:v>1.29113215647524</c:v>
                </c:pt>
                <c:pt idx="354" formatCode="General">
                  <c:v>1.2994081155086499</c:v>
                </c:pt>
                <c:pt idx="355" formatCode="General">
                  <c:v>1.3076115668370201</c:v>
                </c:pt>
                <c:pt idx="356" formatCode="General">
                  <c:v>1.3157415195926099</c:v>
                </c:pt>
                <c:pt idx="357" formatCode="General">
                  <c:v>1.3237970210496199</c:v>
                </c:pt>
                <c:pt idx="358" formatCode="General">
                  <c:v>1.3317771568476899</c:v>
                </c:pt>
                <c:pt idx="359" formatCode="General">
                  <c:v>1.3396810511827599</c:v>
                </c:pt>
                <c:pt idx="360" formatCode="General">
                  <c:v>1.3475078669654801</c:v>
                </c:pt>
                <c:pt idx="361" formatCode="General">
                  <c:v>1.3552568059472501</c:v>
                </c:pt>
                <c:pt idx="362" formatCode="General">
                  <c:v>1.3629271088141799</c:v>
                </c:pt>
                <c:pt idx="363" formatCode="General">
                  <c:v>1.3705180552490599</c:v>
                </c:pt>
                <c:pt idx="364" formatCode="General">
                  <c:v>1.3780289639617418</c:v>
                </c:pt>
                <c:pt idx="365" formatCode="General">
                  <c:v>1.3854591926879698</c:v>
                </c:pt>
                <c:pt idx="366" formatCode="General">
                  <c:v>1.3928081381575701</c:v>
                </c:pt>
                <c:pt idx="367" formatCode="General">
                  <c:v>1.4000752360314199</c:v>
                </c:pt>
                <c:pt idx="368" formatCode="General">
                  <c:v>1.4072599608086001</c:v>
                </c:pt>
                <c:pt idx="369" formatCode="General">
                  <c:v>1.4143618257034298</c:v>
                </c:pt>
                <c:pt idx="370" formatCode="General">
                  <c:v>1.4213803824931877</c:v>
                </c:pt>
                <c:pt idx="371" formatCode="General">
                  <c:v>1.4283152213369801</c:v>
                </c:pt>
                <c:pt idx="372" formatCode="General">
                  <c:v>1.43516597056602</c:v>
                </c:pt>
                <c:pt idx="373" formatCode="General">
                  <c:v>1.4419322964463102</c:v>
                </c:pt>
                <c:pt idx="374" formatCode="General">
                  <c:v>1.44861390291388</c:v>
                </c:pt>
                <c:pt idx="375" formatCode="General">
                  <c:v>1.4552105312833301</c:v>
                </c:pt>
                <c:pt idx="376" formatCode="General">
                  <c:v>1.4617219599304374</c:v>
                </c:pt>
                <c:pt idx="377" formatCode="General">
                  <c:v>1.46814800394929</c:v>
                </c:pt>
                <c:pt idx="378" formatCode="General">
                  <c:v>1.4744885147845121</c:v>
                </c:pt>
                <c:pt idx="379" formatCode="General">
                  <c:v>1.48074337983973</c:v>
                </c:pt>
                <c:pt idx="380" formatCode="General">
                  <c:v>1.48691252206242</c:v>
                </c:pt>
                <c:pt idx="381" formatCode="General">
                  <c:v>1.49299589950625</c:v>
                </c:pt>
                <c:pt idx="382" formatCode="General">
                  <c:v>1.4989935048715097</c:v>
                </c:pt>
                <c:pt idx="383" formatCode="General">
                  <c:v>1.5049053650243498</c:v>
                </c:pt>
                <c:pt idx="384" formatCode="General">
                  <c:v>1.5107315404957999</c:v>
                </c:pt>
                <c:pt idx="385" formatCode="General">
                  <c:v>1.5164721249610813</c:v>
                </c:pt>
                <c:pt idx="386" formatCode="General">
                  <c:v>1.5221272447001299</c:v>
                </c:pt>
                <c:pt idx="387" formatCode="General">
                  <c:v>1.527697058040409</c:v>
                </c:pt>
                <c:pt idx="388" formatCode="General">
                  <c:v>1.53318175478221</c:v>
                </c:pt>
                <c:pt idx="389" formatCode="General">
                  <c:v>1.5385815556078799</c:v>
                </c:pt>
                <c:pt idx="390" formatCode="General">
                  <c:v>1.5438967114754747</c:v>
                </c:pt>
                <c:pt idx="391" formatCode="General">
                  <c:v>1.5491275029979299</c:v>
                </c:pt>
                <c:pt idx="392" formatCode="General">
                  <c:v>1.55427423980804</c:v>
                </c:pt>
                <c:pt idx="393" formatCode="General">
                  <c:v>1.5593372599109898</c:v>
                </c:pt>
                <c:pt idx="394" formatCode="General">
                  <c:v>1.5643169290243901</c:v>
                </c:pt>
                <c:pt idx="395" formatCode="General">
                  <c:v>1.56921363990726</c:v>
                </c:pt>
                <c:pt idx="396" formatCode="General">
                  <c:v>1.5740278116785222</c:v>
                </c:pt>
                <c:pt idx="397" formatCode="General">
                  <c:v>1.57875988912595</c:v>
                </c:pt>
                <c:pt idx="398" formatCode="General">
                  <c:v>1.5834103420065</c:v>
                </c:pt>
                <c:pt idx="399" formatCode="General">
                  <c:v>1.5879796643386099</c:v>
                </c:pt>
                <c:pt idx="400" formatCode="General">
                  <c:v>1.59246837368758</c:v>
                </c:pt>
                <c:pt idx="401" formatCode="General">
                  <c:v>1.59687701044476</c:v>
                </c:pt>
                <c:pt idx="402" formatCode="General">
                  <c:v>1.60120613710124</c:v>
                </c:pt>
                <c:pt idx="403" formatCode="General">
                  <c:v>1.6054563375171298</c:v>
                </c:pt>
                <c:pt idx="404" formatCode="General">
                  <c:v>1.6096282161869502</c:v>
                </c:pt>
                <c:pt idx="405" formatCode="General">
                  <c:v>1.6137223975021704</c:v>
                </c:pt>
                <c:pt idx="406" formatCode="General">
                  <c:v>1.6177395250114799</c:v>
                </c:pt>
                <c:pt idx="407" formatCode="General">
                  <c:v>1.6216802606796399</c:v>
                </c:pt>
                <c:pt idx="408" formatCode="General">
                  <c:v>1.62554528414585</c:v>
                </c:pt>
                <c:pt idx="409" formatCode="General">
                  <c:v>1.6293352919819999</c:v>
                </c:pt>
                <c:pt idx="410" formatCode="General">
                  <c:v>1.6330509969519509</c:v>
                </c:pt>
                <c:pt idx="411" formatCode="General">
                  <c:v>1.6366931272721899</c:v>
                </c:pt>
                <c:pt idx="412" formatCode="General">
                  <c:v>1.6402624258749201</c:v>
                </c:pt>
                <c:pt idx="413" formatCode="General">
                  <c:v>1.64375964967392</c:v>
                </c:pt>
                <c:pt idx="414" formatCode="General">
                  <c:v>1.6471855688341301</c:v>
                </c:pt>
                <c:pt idx="415" formatCode="General">
                  <c:v>1.6505409660454509</c:v>
                </c:pt>
                <c:pt idx="416" formatCode="General">
                  <c:v>1.6538266358013898</c:v>
                </c:pt>
                <c:pt idx="417" formatCode="General">
                  <c:v>1.65704338368334</c:v>
                </c:pt>
                <c:pt idx="418" formatCode="General">
                  <c:v>1.6601920256508025</c:v>
                </c:pt>
                <c:pt idx="419" formatCode="General">
                  <c:v>1.6632733873383299</c:v>
                </c:pt>
                <c:pt idx="420" formatCode="General">
                  <c:v>1.6662883033598301</c:v>
                </c:pt>
                <c:pt idx="421" formatCode="General">
                  <c:v>1.6692376166203799</c:v>
                </c:pt>
                <c:pt idx="422" formatCode="General">
                  <c:v>1.6721221776365616</c:v>
                </c:pt>
                <c:pt idx="423" formatCode="General">
                  <c:v>1.6749428438653897</c:v>
                </c:pt>
                <c:pt idx="424" formatCode="General">
                  <c:v>1.6777004790426</c:v>
                </c:pt>
                <c:pt idx="425" formatCode="General">
                  <c:v>1.6803959525305601</c:v>
                </c:pt>
                <c:pt idx="426" formatCode="General">
                  <c:v>1.6830301386763122</c:v>
                </c:pt>
                <c:pt idx="427" formatCode="General">
                  <c:v>1.68560391618011</c:v>
                </c:pt>
                <c:pt idx="428" formatCode="General">
                  <c:v>1.6881181674750445</c:v>
                </c:pt>
                <c:pt idx="429" formatCode="General">
                  <c:v>1.69057377811761</c:v>
                </c:pt>
                <c:pt idx="430" formatCode="General">
                  <c:v>1.69297163619033</c:v>
                </c:pt>
                <c:pt idx="431" formatCode="General">
                  <c:v>1.6953126317158609</c:v>
                </c:pt>
                <c:pt idx="432" formatCode="General">
                  <c:v>1.6975976560836799</c:v>
                </c:pt>
                <c:pt idx="433" formatCode="General">
                  <c:v>1.6998276014892</c:v>
                </c:pt>
                <c:pt idx="434" formatCode="General">
                  <c:v>1.70200336038552</c:v>
                </c:pt>
                <c:pt idx="435" formatCode="General">
                  <c:v>1.7041258249484001</c:v>
                </c:pt>
                <c:pt idx="436" formatCode="General">
                  <c:v>1.7061958865542599</c:v>
                </c:pt>
                <c:pt idx="437" formatCode="General">
                  <c:v>1.7082144352717501</c:v>
                </c:pt>
                <c:pt idx="438" formatCode="General">
                  <c:v>1.7101823593668197</c:v>
                </c:pt>
                <c:pt idx="439" formatCode="General">
                  <c:v>1.7121005448215245</c:v>
                </c:pt>
                <c:pt idx="440" formatCode="General">
                  <c:v>1.71396987486673</c:v>
                </c:pt>
                <c:pt idx="441" formatCode="General">
                  <c:v>1.7157912295288738</c:v>
                </c:pt>
                <c:pt idx="442" formatCode="General">
                  <c:v>1.717565485190599</c:v>
                </c:pt>
                <c:pt idx="443" formatCode="General">
                  <c:v>1.7192935141657499</c:v>
                </c:pt>
                <c:pt idx="444" formatCode="General">
                  <c:v>1.7209761842884199</c:v>
                </c:pt>
                <c:pt idx="445" formatCode="General">
                  <c:v>1.7226143585163798</c:v>
                </c:pt>
                <c:pt idx="446" formatCode="General">
                  <c:v>1.72420889454861</c:v>
                </c:pt>
                <c:pt idx="447" formatCode="General">
                  <c:v>1.7257606444572398</c:v>
                </c:pt>
                <c:pt idx="448" formatCode="General">
                  <c:v>1.7272704543336199</c:v>
                </c:pt>
                <c:pt idx="449" formatCode="General">
                  <c:v>1.72873916394871</c:v>
                </c:pt>
                <c:pt idx="450" formatCode="General">
                  <c:v>1.7301676064274598</c:v>
                </c:pt>
                <c:pt idx="451" formatCode="General">
                  <c:v>1.731556607937599</c:v>
                </c:pt>
                <c:pt idx="452" formatCode="General">
                  <c:v>1.732906987392129</c:v>
                </c:pt>
                <c:pt idx="453" formatCode="General">
                  <c:v>1.7342195561659099</c:v>
                </c:pt>
                <c:pt idx="454" formatCode="General">
                  <c:v>1.7354951178260398</c:v>
                </c:pt>
                <c:pt idx="455" formatCode="General">
                  <c:v>1.7367344678760099</c:v>
                </c:pt>
                <c:pt idx="456" formatCode="General">
                  <c:v>1.7379383935132993</c:v>
                </c:pt>
                <c:pt idx="457" formatCode="General">
                  <c:v>1.7391076734005499</c:v>
                </c:pt>
                <c:pt idx="458" formatCode="General">
                  <c:v>1.7402430774498099</c:v>
                </c:pt>
                <c:pt idx="459" formatCode="General">
                  <c:v>1.74134536662012</c:v>
                </c:pt>
                <c:pt idx="460" formatCode="General">
                  <c:v>1.7424152927278598</c:v>
                </c:pt>
                <c:pt idx="461" formatCode="General">
                  <c:v>1.7434535982698598</c:v>
                </c:pt>
                <c:pt idx="462" formatCode="General">
                  <c:v>1.7444610162590977</c:v>
                </c:pt>
                <c:pt idx="463" formatCode="General">
                  <c:v>1.7454382700727198</c:v>
                </c:pt>
                <c:pt idx="464" formatCode="General">
                  <c:v>1.74638607331202</c:v>
                </c:pt>
                <c:pt idx="465" formatCode="General">
                  <c:v>1.74730512967461</c:v>
                </c:pt>
                <c:pt idx="466" formatCode="General">
                  <c:v>1.7481961328379698</c:v>
                </c:pt>
                <c:pt idx="467" formatCode="General">
                  <c:v>1.74905976635455</c:v>
                </c:pt>
                <c:pt idx="468" formatCode="General">
                  <c:v>1.7498967035580402</c:v>
                </c:pt>
                <c:pt idx="469" formatCode="General">
                  <c:v>1.7507076074805699</c:v>
                </c:pt>
                <c:pt idx="470" formatCode="General">
                  <c:v>1.7514931307804598</c:v>
                </c:pt>
                <c:pt idx="471" formatCode="General">
                  <c:v>1.75225391568065</c:v>
                </c:pt>
                <c:pt idx="472" formatCode="General">
                  <c:v>1.7529905939169699</c:v>
                </c:pt>
                <c:pt idx="473" formatCode="General">
                  <c:v>1.7537037866965199</c:v>
                </c:pt>
                <c:pt idx="474" formatCode="General">
                  <c:v>1.75439410466554</c:v>
                </c:pt>
                <c:pt idx="475" formatCode="General">
                  <c:v>1.7550621478866399</c:v>
                </c:pt>
                <c:pt idx="476" formatCode="General">
                  <c:v>1.7557085058251298</c:v>
                </c:pt>
                <c:pt idx="477" formatCode="General">
                  <c:v>1.7563337573440458</c:v>
                </c:pt>
                <c:pt idx="478" formatCode="General">
                  <c:v>1.7569384707078199</c:v>
                </c:pt>
                <c:pt idx="479" formatCode="General">
                  <c:v>1.7575232035939277</c:v>
                </c:pt>
                <c:pt idx="480" formatCode="General">
                  <c:v>1.7580885031128397</c:v>
                </c:pt>
                <c:pt idx="481" formatCode="General">
                  <c:v>1.7586349058352</c:v>
                </c:pt>
                <c:pt idx="482" formatCode="General">
                  <c:v>1.7591629378267801</c:v>
                </c:pt>
                <c:pt idx="483" formatCode="General">
                  <c:v>1.75967311469028</c:v>
                </c:pt>
                <c:pt idx="484" formatCode="General">
                  <c:v>1.7601659416140301</c:v>
                </c:pt>
                <c:pt idx="485" formatCode="General">
                  <c:v>1.76064191342725</c:v>
                </c:pt>
                <c:pt idx="486" formatCode="General">
                  <c:v>1.7611015146615301</c:v>
                </c:pt>
                <c:pt idx="487" formatCode="General">
                  <c:v>1.7615452196183599</c:v>
                </c:pt>
                <c:pt idx="488" formatCode="General">
                  <c:v>1.7619734924423254</c:v>
                </c:pt>
                <c:pt idx="489" formatCode="General">
                  <c:v>1.7623867871998098</c:v>
                </c:pt>
                <c:pt idx="490" formatCode="General">
                  <c:v>1.7627855479627601</c:v>
                </c:pt>
                <c:pt idx="491" formatCode="General">
                  <c:v>1.7631702088975698</c:v>
                </c:pt>
                <c:pt idx="492" formatCode="General">
                  <c:v>1.7635411943584398</c:v>
                </c:pt>
                <c:pt idx="493" formatCode="General">
                  <c:v>1.7638989189852698</c:v>
                </c:pt>
                <c:pt idx="494" formatCode="General">
                  <c:v>1.7642437878055999</c:v>
                </c:pt>
                <c:pt idx="495" formatCode="General">
                  <c:v>1.76457619634054</c:v>
                </c:pt>
                <c:pt idx="496" formatCode="General">
                  <c:v>1.7648965307143298</c:v>
                </c:pt>
                <c:pt idx="497" formatCode="General">
                  <c:v>1.7652051677673199</c:v>
                </c:pt>
                <c:pt idx="498" formatCode="General">
                  <c:v>1.7655024751721198</c:v>
                </c:pt>
                <c:pt idx="499" formatCode="General">
                  <c:v>1.76578881155274</c:v>
                </c:pt>
                <c:pt idx="500" formatCode="General">
                  <c:v>1.7660645266064401</c:v>
                </c:pt>
                <c:pt idx="501" formatCode="General">
                  <c:v>1.7663299612281</c:v>
                </c:pt>
                <c:pt idx="502" formatCode="General">
                  <c:v>1.7665854476368801</c:v>
                </c:pt>
                <c:pt idx="503" formatCode="General">
                  <c:v>1.766831309504959</c:v>
                </c:pt>
                <c:pt idx="504" formatCode="General">
                  <c:v>1.7670678620882401</c:v>
                </c:pt>
                <c:pt idx="505" formatCode="General">
                  <c:v>1.7672954123584876</c:v>
                </c:pt>
                <c:pt idx="506" formatCode="General">
                  <c:v>1.7675142591373654</c:v>
                </c:pt>
                <c:pt idx="507" formatCode="General">
                  <c:v>1.7677246932313784</c:v>
                </c:pt>
                <c:pt idx="508" formatCode="General">
                  <c:v>1.7679269975681604</c:v>
                </c:pt>
                <c:pt idx="509" formatCode="General">
                  <c:v>1.7681214473336402</c:v>
                </c:pt>
                <c:pt idx="510" formatCode="General">
                  <c:v>1.768308310109969</c:v>
                </c:pt>
                <c:pt idx="511" formatCode="General">
                  <c:v>1.76848784601413</c:v>
                </c:pt>
                <c:pt idx="512" formatCode="General">
                  <c:v>1.7686603078368499</c:v>
                </c:pt>
                <c:pt idx="513" formatCode="General">
                  <c:v>1.76882594118199</c:v>
                </c:pt>
                <c:pt idx="514" formatCode="General">
                  <c:v>1.76898498460591</c:v>
                </c:pt>
                <c:pt idx="515" formatCode="General">
                  <c:v>1.7691376697569701</c:v>
                </c:pt>
                <c:pt idx="516" formatCode="General">
                  <c:v>1.7692842215148199</c:v>
                </c:pt>
                <c:pt idx="517" formatCode="General">
                  <c:v>1.7694248581293979</c:v>
                </c:pt>
                <c:pt idx="518" formatCode="General">
                  <c:v>1.7695597913597698</c:v>
                </c:pt>
                <c:pt idx="519" formatCode="General">
                  <c:v>1.7696892266119899</c:v>
                </c:pt>
                <c:pt idx="520" formatCode="General">
                  <c:v>1.76981336307689</c:v>
                </c:pt>
                <c:pt idx="521" formatCode="General">
                  <c:v>1.76993239386673</c:v>
                </c:pt>
                <c:pt idx="522" formatCode="General">
                  <c:v>1.7700465061512145</c:v>
                </c:pt>
                <c:pt idx="523" formatCode="General">
                  <c:v>1.7701558812924301</c:v>
                </c:pt>
                <c:pt idx="524" formatCode="General">
                  <c:v>1.7702606949789699</c:v>
                </c:pt>
                <c:pt idx="525" formatCode="General">
                  <c:v>1.7703611173586598</c:v>
                </c:pt>
                <c:pt idx="526" formatCode="General">
                  <c:v>1.7704573131703001</c:v>
                </c:pt>
                <c:pt idx="527" formatCode="General">
                  <c:v>1.77054944187403</c:v>
                </c:pt>
                <c:pt idx="528" formatCode="General">
                  <c:v>1.7706376577803702</c:v>
                </c:pt>
                <c:pt idx="529" formatCode="General">
                  <c:v>1.7707221101778399</c:v>
                </c:pt>
                <c:pt idx="530" formatCode="General">
                  <c:v>1.77080294345902</c:v>
                </c:pt>
                <c:pt idx="531" formatCode="General">
                  <c:v>1.7708802972452098</c:v>
                </c:pt>
                <c:pt idx="532" formatCode="General">
                  <c:v>1.7709543065093099</c:v>
                </c:pt>
                <c:pt idx="533" formatCode="General">
                  <c:v>1.7710251016971899</c:v>
                </c:pt>
                <c:pt idx="534" formatCode="General">
                  <c:v>1.7710928088472899</c:v>
                </c:pt>
                <c:pt idx="535" formatCode="General">
                  <c:v>1.7711575497084697</c:v>
                </c:pt>
                <c:pt idx="536" formatCode="General">
                  <c:v>1.7712194418560601</c:v>
                </c:pt>
                <c:pt idx="537" formatCode="General">
                  <c:v>1.7712785988062001</c:v>
                </c:pt>
                <c:pt idx="538" formatCode="General">
                  <c:v>1.7713351301281599</c:v>
                </c:pt>
                <c:pt idx="539" formatCode="General">
                  <c:v>1.7713891415549099</c:v>
                </c:pt>
                <c:pt idx="540" formatCode="General">
                  <c:v>1.7714407350917301</c:v>
                </c:pt>
                <c:pt idx="541" formatCode="General">
                  <c:v>1.7714900091228998</c:v>
                </c:pt>
                <c:pt idx="542" formatCode="General">
                  <c:v>1.7715370585164598</c:v>
                </c:pt>
                <c:pt idx="543" formatCode="General">
                  <c:v>1.7715819747269601</c:v>
                </c:pt>
                <c:pt idx="544" formatCode="General">
                  <c:v>1.7716248458963302</c:v>
                </c:pt>
                <c:pt idx="545" formatCode="General">
                  <c:v>1.771665756952689</c:v>
                </c:pt>
                <c:pt idx="546" formatCode="General">
                  <c:v>1.7717047897071554</c:v>
                </c:pt>
                <c:pt idx="547" formatCode="General">
                  <c:v>1.7717420229488001</c:v>
                </c:pt>
                <c:pt idx="548" formatCode="General">
                  <c:v>1.7717775325373599</c:v>
                </c:pt>
                <c:pt idx="549" formatCode="General">
                  <c:v>1.7718113914942302</c:v>
                </c:pt>
                <c:pt idx="550" formatCode="General">
                  <c:v>1.7718436700913298</c:v>
                </c:pt>
                <c:pt idx="551" formatCode="General">
                  <c:v>1.7718744359379102</c:v>
                </c:pt>
                <c:pt idx="552" formatCode="General">
                  <c:v>1.7719037540656002</c:v>
                </c:pt>
                <c:pt idx="553" formatCode="General">
                  <c:v>1.7719316870112554</c:v>
                </c:pt>
                <c:pt idx="554" formatCode="General">
                  <c:v>1.7719582948980199</c:v>
                </c:pt>
                <c:pt idx="555" formatCode="General">
                  <c:v>1.7719836355143002</c:v>
                </c:pt>
                <c:pt idx="556" formatCode="General">
                  <c:v>1.7720077643910765</c:v>
                </c:pt>
                <c:pt idx="557" formatCode="General">
                  <c:v>1.7720307348768625</c:v>
                </c:pt>
                <c:pt idx="558" formatCode="General">
                  <c:v>1.7720525982112436</c:v>
                </c:pt>
                <c:pt idx="559" formatCode="General">
                  <c:v>1.7720734035962509</c:v>
                </c:pt>
                <c:pt idx="560" formatCode="General">
                  <c:v>1.7720931982659498</c:v>
                </c:pt>
                <c:pt idx="561" formatCode="General">
                  <c:v>1.7721120275542201</c:v>
                </c:pt>
                <c:pt idx="562" formatCode="General">
                  <c:v>1.7721299349607225</c:v>
                </c:pt>
                <c:pt idx="563" formatCode="General">
                  <c:v>1.7721469622150201</c:v>
                </c:pt>
                <c:pt idx="564" formatCode="General">
                  <c:v>1.7721631493390699</c:v>
                </c:pt>
                <c:pt idx="565" formatCode="General">
                  <c:v>1.7721785347078625</c:v>
                </c:pt>
                <c:pt idx="566" formatCode="General">
                  <c:v>1.7721931551083099</c:v>
                </c:pt>
                <c:pt idx="567" formatCode="General">
                  <c:v>1.7722070457967145</c:v>
                </c:pt>
                <c:pt idx="568" formatCode="General">
                  <c:v>1.7722202405541554</c:v>
                </c:pt>
                <c:pt idx="569" formatCode="General">
                  <c:v>1.7722327717407904</c:v>
                </c:pt>
                <c:pt idx="570" formatCode="General">
                  <c:v>1.7722446703479398</c:v>
                </c:pt>
                <c:pt idx="571" formatCode="General">
                  <c:v>1.7722559660491601</c:v>
                </c:pt>
                <c:pt idx="572" formatCode="General">
                  <c:v>1.7722666872494481</c:v>
                </c:pt>
                <c:pt idx="573" formatCode="General">
                  <c:v>1.7722768611331101</c:v>
                </c:pt>
                <c:pt idx="574" formatCode="General">
                  <c:v>1.77228651370989</c:v>
                </c:pt>
                <c:pt idx="575" formatCode="General">
                  <c:v>1.7722956698600401</c:v>
                </c:pt>
                <c:pt idx="576" formatCode="General">
                  <c:v>1.772304353377639</c:v>
                </c:pt>
                <c:pt idx="577" formatCode="General">
                  <c:v>1.7723125870127501</c:v>
                </c:pt>
                <c:pt idx="578" formatCode="General">
                  <c:v>1.7723203925119602</c:v>
                </c:pt>
                <c:pt idx="579" formatCode="General">
                  <c:v>1.7723277906579498</c:v>
                </c:pt>
                <c:pt idx="580" formatCode="General">
                  <c:v>1.7723348013073799</c:v>
                </c:pt>
                <c:pt idx="581" formatCode="General">
                  <c:v>1.77234144342783</c:v>
                </c:pt>
                <c:pt idx="582" formatCode="General">
                  <c:v>1.7723477351333301</c:v>
                </c:pt>
                <c:pt idx="583" formatCode="General">
                  <c:v>1.7723536937187301</c:v>
                </c:pt>
                <c:pt idx="584" formatCode="General">
                  <c:v>1.77235933569288</c:v>
                </c:pt>
                <c:pt idx="585" formatCode="General">
                  <c:v>1.77236467681072</c:v>
                </c:pt>
                <c:pt idx="586" formatCode="General">
                  <c:v>1.7723697321041358</c:v>
                </c:pt>
                <c:pt idx="587" formatCode="General">
                  <c:v>1.77237451591193</c:v>
                </c:pt>
                <c:pt idx="588" formatCode="General">
                  <c:v>1.77237904190845</c:v>
                </c:pt>
                <c:pt idx="589" formatCode="General">
                  <c:v>1.7723833231314801</c:v>
                </c:pt>
                <c:pt idx="590" formatCode="General">
                  <c:v>1.77238737200894</c:v>
                </c:pt>
                <c:pt idx="591" formatCode="General">
                  <c:v>1.7723912003846638</c:v>
                </c:pt>
                <c:pt idx="592" formatCode="General">
                  <c:v>1.7723948195433199</c:v>
                </c:pt>
                <c:pt idx="593" formatCode="General">
                  <c:v>1.7723982402341747</c:v>
                </c:pt>
                <c:pt idx="594" formatCode="General">
                  <c:v>1.7724014726943298</c:v>
                </c:pt>
                <c:pt idx="595" formatCode="General">
                  <c:v>1.77240452667068</c:v>
                </c:pt>
                <c:pt idx="596" formatCode="General">
                  <c:v>1.7724074114414401</c:v>
                </c:pt>
                <c:pt idx="597" formatCode="General">
                  <c:v>1.7724101358365145</c:v>
                </c:pt>
                <c:pt idx="598" formatCode="General">
                  <c:v>1.7724127082572501</c:v>
                </c:pt>
                <c:pt idx="599" formatCode="General">
                  <c:v>1.7724151366955345</c:v>
                </c:pt>
                <c:pt idx="600" formatCode="General">
                  <c:v>1.7724174287518017</c:v>
                </c:pt>
                <c:pt idx="601" formatCode="General">
                  <c:v>1.7724195916526799</c:v>
                </c:pt>
                <c:pt idx="602" formatCode="General">
                  <c:v>1.7724216322678383</c:v>
                </c:pt>
                <c:pt idx="603" formatCode="General">
                  <c:v>1.7724235571260698</c:v>
                </c:pt>
                <c:pt idx="604" formatCode="General">
                  <c:v>1.77242537243073</c:v>
                </c:pt>
                <c:pt idx="605" formatCode="General">
                  <c:v>1.77242708407472</c:v>
                </c:pt>
                <c:pt idx="606" formatCode="General">
                  <c:v>1.772428697654709</c:v>
                </c:pt>
                <c:pt idx="607" formatCode="General">
                  <c:v>1.7724302184848302</c:v>
                </c:pt>
                <c:pt idx="608" formatCode="General">
                  <c:v>1.7724316516097698</c:v>
                </c:pt>
                <c:pt idx="609" formatCode="General">
                  <c:v>1.77243300181735</c:v>
                </c:pt>
                <c:pt idx="610" formatCode="General">
                  <c:v>1.7724342736505898</c:v>
                </c:pt>
                <c:pt idx="611" formatCode="General">
                  <c:v>1.7724354714192501</c:v>
                </c:pt>
                <c:pt idx="612" formatCode="General">
                  <c:v>1.7724365992108699</c:v>
                </c:pt>
                <c:pt idx="613" formatCode="General">
                  <c:v>1.7724376609013401</c:v>
                </c:pt>
                <c:pt idx="614" formatCode="General">
                  <c:v>1.7724386601650699</c:v>
                </c:pt>
                <c:pt idx="615" formatCode="General">
                  <c:v>1.772439600484619</c:v>
                </c:pt>
                <c:pt idx="616" formatCode="General">
                  <c:v>1.7724404851600299</c:v>
                </c:pt>
                <c:pt idx="617" formatCode="General">
                  <c:v>1.772441317317619</c:v>
                </c:pt>
                <c:pt idx="618" formatCode="General">
                  <c:v>1.7724420999185697</c:v>
                </c:pt>
                <c:pt idx="619" formatCode="General">
                  <c:v>1.7724428357668425</c:v>
                </c:pt>
                <c:pt idx="620" formatCode="General">
                  <c:v>1.77244352751708</c:v>
                </c:pt>
              </c:numCache>
            </c:numRef>
          </c:xVal>
          <c:yVal>
            <c:numRef>
              <c:f>gaussian!$D$2:$D$622</c:f>
              <c:numCache>
                <c:formatCode>General</c:formatCode>
                <c:ptCount val="621"/>
                <c:pt idx="0">
                  <c:v>6.4954278069055675</c:v>
                </c:pt>
                <c:pt idx="1">
                  <c:v>6.4762392985505643</c:v>
                </c:pt>
                <c:pt idx="2">
                  <c:v>6.4570549553801797</c:v>
                </c:pt>
                <c:pt idx="3">
                  <c:v>6.4378748074146204</c:v>
                </c:pt>
                <c:pt idx="4">
                  <c:v>6.4186988851587223</c:v>
                </c:pt>
                <c:pt idx="5">
                  <c:v>6.3995272191205697</c:v>
                </c:pt>
                <c:pt idx="6">
                  <c:v>6.3803598403644797</c:v>
                </c:pt>
                <c:pt idx="7">
                  <c:v>6.3611967800108324</c:v>
                </c:pt>
                <c:pt idx="8">
                  <c:v>6.3420380694619665</c:v>
                </c:pt>
                <c:pt idx="9">
                  <c:v>6.3228837404981375</c:v>
                </c:pt>
                <c:pt idx="10">
                  <c:v>6.3037338251861303</c:v>
                </c:pt>
                <c:pt idx="11">
                  <c:v>6.2845883557922697</c:v>
                </c:pt>
                <c:pt idx="12">
                  <c:v>6.2654473650081499</c:v>
                </c:pt>
                <c:pt idx="13">
                  <c:v>6.2463108857701783</c:v>
                </c:pt>
                <c:pt idx="14">
                  <c:v>6.2271789513113065</c:v>
                </c:pt>
                <c:pt idx="15">
                  <c:v>6.2080515951687802</c:v>
                </c:pt>
                <c:pt idx="16">
                  <c:v>6.1889288512131797</c:v>
                </c:pt>
                <c:pt idx="17">
                  <c:v>6.1698107535213698</c:v>
                </c:pt>
                <c:pt idx="18">
                  <c:v>6.1506973366041704</c:v>
                </c:pt>
                <c:pt idx="19">
                  <c:v>6.1315886352567555</c:v>
                </c:pt>
                <c:pt idx="20">
                  <c:v>6.1124846845513865</c:v>
                </c:pt>
                <c:pt idx="21">
                  <c:v>6.0933855199465246</c:v>
                </c:pt>
                <c:pt idx="22">
                  <c:v>6.0742911771503003</c:v>
                </c:pt>
                <c:pt idx="23">
                  <c:v>6.0552016922726937</c:v>
                </c:pt>
                <c:pt idx="24">
                  <c:v>6.0361171017463899</c:v>
                </c:pt>
                <c:pt idx="25">
                  <c:v>6.0170374423522945</c:v>
                </c:pt>
                <c:pt idx="26">
                  <c:v>5.9979627511524898</c:v>
                </c:pt>
                <c:pt idx="27">
                  <c:v>5.9788930656082924</c:v>
                </c:pt>
                <c:pt idx="28">
                  <c:v>5.9598284235427919</c:v>
                </c:pt>
                <c:pt idx="29">
                  <c:v>5.9407688630847124</c:v>
                </c:pt>
                <c:pt idx="30">
                  <c:v>5.9217144227587095</c:v>
                </c:pt>
                <c:pt idx="31">
                  <c:v>5.9026651414287024</c:v>
                </c:pt>
                <c:pt idx="32">
                  <c:v>5.8836210583298501</c:v>
                </c:pt>
                <c:pt idx="33">
                  <c:v>5.864582213045149</c:v>
                </c:pt>
                <c:pt idx="34">
                  <c:v>5.8455486455798704</c:v>
                </c:pt>
                <c:pt idx="35">
                  <c:v>5.8265203962668695</c:v>
                </c:pt>
                <c:pt idx="36">
                  <c:v>5.8074975058438003</c:v>
                </c:pt>
                <c:pt idx="37">
                  <c:v>5.7884800154260097</c:v>
                </c:pt>
                <c:pt idx="38">
                  <c:v>5.7694679665316801</c:v>
                </c:pt>
                <c:pt idx="39">
                  <c:v>5.7504614010556434</c:v>
                </c:pt>
                <c:pt idx="40">
                  <c:v>5.7314603612857997</c:v>
                </c:pt>
                <c:pt idx="41">
                  <c:v>5.7124648899184445</c:v>
                </c:pt>
                <c:pt idx="42">
                  <c:v>5.69347503006452</c:v>
                </c:pt>
                <c:pt idx="43">
                  <c:v>5.6744908252474255</c:v>
                </c:pt>
                <c:pt idx="44">
                  <c:v>5.6555123193955454</c:v>
                </c:pt>
                <c:pt idx="45">
                  <c:v>5.6365395568532355</c:v>
                </c:pt>
                <c:pt idx="46">
                  <c:v>5.6175725824078775</c:v>
                </c:pt>
                <c:pt idx="47">
                  <c:v>5.5986114412462875</c:v>
                </c:pt>
                <c:pt idx="48">
                  <c:v>5.5796561790132024</c:v>
                </c:pt>
                <c:pt idx="49">
                  <c:v>5.5607068417816095</c:v>
                </c:pt>
                <c:pt idx="50">
                  <c:v>5.5417634760727514</c:v>
                </c:pt>
                <c:pt idx="51">
                  <c:v>5.5228261288479255</c:v>
                </c:pt>
                <c:pt idx="52">
                  <c:v>5.503894847529387</c:v>
                </c:pt>
                <c:pt idx="53">
                  <c:v>5.4849696799909475</c:v>
                </c:pt>
                <c:pt idx="54">
                  <c:v>5.4660506745745101</c:v>
                </c:pt>
                <c:pt idx="55">
                  <c:v>5.4471378800876895</c:v>
                </c:pt>
                <c:pt idx="56">
                  <c:v>5.4282313458093734</c:v>
                </c:pt>
                <c:pt idx="57">
                  <c:v>5.4093311214981918</c:v>
                </c:pt>
                <c:pt idx="58">
                  <c:v>5.3904372573944199</c:v>
                </c:pt>
                <c:pt idx="59">
                  <c:v>5.37154980422725</c:v>
                </c:pt>
                <c:pt idx="60">
                  <c:v>5.3526688132219196</c:v>
                </c:pt>
                <c:pt idx="61">
                  <c:v>5.3337943361043703</c:v>
                </c:pt>
                <c:pt idx="62">
                  <c:v>5.3149264250990385</c:v>
                </c:pt>
                <c:pt idx="63">
                  <c:v>5.2960651329513961</c:v>
                </c:pt>
                <c:pt idx="64">
                  <c:v>5.2772105129179785</c:v>
                </c:pt>
                <c:pt idx="65">
                  <c:v>5.2583626187769399</c:v>
                </c:pt>
                <c:pt idx="66">
                  <c:v>5.2395215048314014</c:v>
                </c:pt>
                <c:pt idx="67">
                  <c:v>5.2206872259241424</c:v>
                </c:pt>
                <c:pt idx="68">
                  <c:v>5.20185983743169</c:v>
                </c:pt>
                <c:pt idx="69">
                  <c:v>5.1830393952828713</c:v>
                </c:pt>
                <c:pt idx="70">
                  <c:v>5.1642259559529755</c:v>
                </c:pt>
                <c:pt idx="71">
                  <c:v>5.1454195764772512</c:v>
                </c:pt>
                <c:pt idx="72">
                  <c:v>5.1266203144523903</c:v>
                </c:pt>
                <c:pt idx="73">
                  <c:v>5.1078282280473655</c:v>
                </c:pt>
                <c:pt idx="74">
                  <c:v>5.0890433760087399</c:v>
                </c:pt>
                <c:pt idx="75">
                  <c:v>5.0702658176642998</c:v>
                </c:pt>
                <c:pt idx="76">
                  <c:v>5.0514956129298314</c:v>
                </c:pt>
                <c:pt idx="77">
                  <c:v>5.0327328223205203</c:v>
                </c:pt>
                <c:pt idx="78">
                  <c:v>5.0139775069520445</c:v>
                </c:pt>
                <c:pt idx="79">
                  <c:v>4.9952297285498934</c:v>
                </c:pt>
                <c:pt idx="80">
                  <c:v>4.9764895494550299</c:v>
                </c:pt>
                <c:pt idx="81">
                  <c:v>4.9577570326325002</c:v>
                </c:pt>
                <c:pt idx="82">
                  <c:v>4.9390322416761503</c:v>
                </c:pt>
                <c:pt idx="83">
                  <c:v>4.9203152408172208</c:v>
                </c:pt>
                <c:pt idx="84">
                  <c:v>4.9016060949314522</c:v>
                </c:pt>
                <c:pt idx="85">
                  <c:v>4.8829048695453823</c:v>
                </c:pt>
                <c:pt idx="86">
                  <c:v>4.8642116308433945</c:v>
                </c:pt>
                <c:pt idx="87">
                  <c:v>4.8455264456769145</c:v>
                </c:pt>
                <c:pt idx="88">
                  <c:v>4.8268493815708924</c:v>
                </c:pt>
                <c:pt idx="89">
                  <c:v>4.8081805067291645</c:v>
                </c:pt>
                <c:pt idx="90">
                  <c:v>4.7895198900448523</c:v>
                </c:pt>
                <c:pt idx="91">
                  <c:v>4.7708676011073434</c:v>
                </c:pt>
                <c:pt idx="92">
                  <c:v>4.7522237102094902</c:v>
                </c:pt>
                <c:pt idx="93">
                  <c:v>4.7335882883563603</c:v>
                </c:pt>
                <c:pt idx="94">
                  <c:v>4.7149614072723995</c:v>
                </c:pt>
                <c:pt idx="95">
                  <c:v>4.6963431394104402</c:v>
                </c:pt>
                <c:pt idx="96">
                  <c:v>4.6777335579570742</c:v>
                </c:pt>
                <c:pt idx="97">
                  <c:v>4.6591327368456366</c:v>
                </c:pt>
                <c:pt idx="98">
                  <c:v>4.6405407507595875</c:v>
                </c:pt>
                <c:pt idx="99">
                  <c:v>4.62195767514417</c:v>
                </c:pt>
                <c:pt idx="100">
                  <c:v>4.6033835862140204</c:v>
                </c:pt>
                <c:pt idx="101">
                  <c:v>4.5848185609616765</c:v>
                </c:pt>
                <c:pt idx="102">
                  <c:v>4.5662626771657955</c:v>
                </c:pt>
                <c:pt idx="103">
                  <c:v>4.5477160134003496</c:v>
                </c:pt>
                <c:pt idx="104">
                  <c:v>4.52917864904372</c:v>
                </c:pt>
                <c:pt idx="105">
                  <c:v>4.5106506642877298</c:v>
                </c:pt>
                <c:pt idx="106">
                  <c:v>4.4921321401463699</c:v>
                </c:pt>
                <c:pt idx="107">
                  <c:v>4.4736231584649522</c:v>
                </c:pt>
                <c:pt idx="108">
                  <c:v>4.4551238019296724</c:v>
                </c:pt>
                <c:pt idx="109">
                  <c:v>4.4366341540766934</c:v>
                </c:pt>
                <c:pt idx="110">
                  <c:v>4.4181542993019765</c:v>
                </c:pt>
                <c:pt idx="111">
                  <c:v>4.3996843228707396</c:v>
                </c:pt>
                <c:pt idx="112">
                  <c:v>4.3812243109268314</c:v>
                </c:pt>
                <c:pt idx="113">
                  <c:v>4.3627743505029297</c:v>
                </c:pt>
                <c:pt idx="114">
                  <c:v>4.3443345295300633</c:v>
                </c:pt>
                <c:pt idx="115">
                  <c:v>4.3259049368484055</c:v>
                </c:pt>
                <c:pt idx="116">
                  <c:v>4.3074856622166546</c:v>
                </c:pt>
                <c:pt idx="117">
                  <c:v>4.2890767963224024</c:v>
                </c:pt>
                <c:pt idx="118">
                  <c:v>4.2706784307921595</c:v>
                </c:pt>
                <c:pt idx="119">
                  <c:v>4.2522906582021598</c:v>
                </c:pt>
                <c:pt idx="120">
                  <c:v>4.2339135720894046</c:v>
                </c:pt>
                <c:pt idx="121">
                  <c:v>4.2155472669615355</c:v>
                </c:pt>
                <c:pt idx="122">
                  <c:v>4.197191838307508</c:v>
                </c:pt>
                <c:pt idx="123">
                  <c:v>4.1788473826097023</c:v>
                </c:pt>
                <c:pt idx="124">
                  <c:v>4.1605139973529255</c:v>
                </c:pt>
                <c:pt idx="125">
                  <c:v>4.1421917810374698</c:v>
                </c:pt>
                <c:pt idx="126">
                  <c:v>4.1238808331888936</c:v>
                </c:pt>
                <c:pt idx="127">
                  <c:v>4.1055812543704633</c:v>
                </c:pt>
                <c:pt idx="128">
                  <c:v>4.0872931461938924</c:v>
                </c:pt>
                <c:pt idx="129">
                  <c:v>4.0690166113309445</c:v>
                </c:pt>
                <c:pt idx="130">
                  <c:v>4.0507517535255495</c:v>
                </c:pt>
                <c:pt idx="131">
                  <c:v>4.0324986776049965</c:v>
                </c:pt>
                <c:pt idx="132">
                  <c:v>4.0142574894924303</c:v>
                </c:pt>
                <c:pt idx="133">
                  <c:v>3.9960282962185167</c:v>
                </c:pt>
                <c:pt idx="134">
                  <c:v>3.9778112059337101</c:v>
                </c:pt>
                <c:pt idx="135">
                  <c:v>3.9596063279205587</c:v>
                </c:pt>
                <c:pt idx="136">
                  <c:v>3.9414137726061202</c:v>
                </c:pt>
                <c:pt idx="137">
                  <c:v>3.9232336515740212</c:v>
                </c:pt>
                <c:pt idx="138">
                  <c:v>3.9050660775779202</c:v>
                </c:pt>
                <c:pt idx="139">
                  <c:v>3.88691116455337</c:v>
                </c:pt>
                <c:pt idx="140">
                  <c:v>3.8687690276314801</c:v>
                </c:pt>
                <c:pt idx="141">
                  <c:v>3.8506397831512267</c:v>
                </c:pt>
                <c:pt idx="142">
                  <c:v>3.832523548672977</c:v>
                </c:pt>
                <c:pt idx="143">
                  <c:v>3.8144204429915902</c:v>
                </c:pt>
                <c:pt idx="144">
                  <c:v>3.7963305861497898</c:v>
                </c:pt>
                <c:pt idx="145">
                  <c:v>3.7782540994514902</c:v>
                </c:pt>
                <c:pt idx="146">
                  <c:v>3.7601911054756649</c:v>
                </c:pt>
                <c:pt idx="147">
                  <c:v>3.7421417280897802</c:v>
                </c:pt>
                <c:pt idx="148">
                  <c:v>3.72410609246386</c:v>
                </c:pt>
                <c:pt idx="149">
                  <c:v>3.7060843250842277</c:v>
                </c:pt>
                <c:pt idx="150">
                  <c:v>3.6880765537678202</c:v>
                </c:pt>
                <c:pt idx="151">
                  <c:v>3.6700829076761399</c:v>
                </c:pt>
                <c:pt idx="152">
                  <c:v>3.6521035173296998</c:v>
                </c:pt>
                <c:pt idx="153">
                  <c:v>3.6341385146224812</c:v>
                </c:pt>
                <c:pt idx="154">
                  <c:v>3.61618803283638</c:v>
                </c:pt>
                <c:pt idx="155">
                  <c:v>3.5982522066560798</c:v>
                </c:pt>
                <c:pt idx="156">
                  <c:v>3.5803311721835849</c:v>
                </c:pt>
                <c:pt idx="157">
                  <c:v>3.5624250669533102</c:v>
                </c:pt>
                <c:pt idx="158">
                  <c:v>3.5445340299471151</c:v>
                </c:pt>
                <c:pt idx="159">
                  <c:v>3.5266582016092767</c:v>
                </c:pt>
                <c:pt idx="160">
                  <c:v>3.5087977238620849</c:v>
                </c:pt>
                <c:pt idx="161">
                  <c:v>3.4909527401208198</c:v>
                </c:pt>
                <c:pt idx="162">
                  <c:v>3.4731233953095502</c:v>
                </c:pt>
                <c:pt idx="163">
                  <c:v>3.4553098358765797</c:v>
                </c:pt>
                <c:pt idx="164">
                  <c:v>3.4375122098102198</c:v>
                </c:pt>
                <c:pt idx="165">
                  <c:v>3.4197306666545999</c:v>
                </c:pt>
                <c:pt idx="166">
                  <c:v>3.4019653575256399</c:v>
                </c:pt>
                <c:pt idx="167">
                  <c:v>3.3842164351270667</c:v>
                </c:pt>
                <c:pt idx="168">
                  <c:v>3.3664840537665901</c:v>
                </c:pt>
                <c:pt idx="169">
                  <c:v>3.34876836937209</c:v>
                </c:pt>
                <c:pt idx="170">
                  <c:v>3.3310695395080301</c:v>
                </c:pt>
                <c:pt idx="171">
                  <c:v>3.3133877233921001</c:v>
                </c:pt>
                <c:pt idx="172">
                  <c:v>3.2957230819113663</c:v>
                </c:pt>
                <c:pt idx="173">
                  <c:v>3.2780757776392302</c:v>
                </c:pt>
                <c:pt idx="174">
                  <c:v>3.2604459748522587</c:v>
                </c:pt>
                <c:pt idx="175">
                  <c:v>3.2428338395467997</c:v>
                </c:pt>
                <c:pt idx="176">
                  <c:v>3.2252395394559898</c:v>
                </c:pt>
                <c:pt idx="177">
                  <c:v>3.2076632440668802</c:v>
                </c:pt>
                <c:pt idx="178">
                  <c:v>3.1901051246374799</c:v>
                </c:pt>
                <c:pt idx="179">
                  <c:v>3.1725653542139467</c:v>
                </c:pt>
                <c:pt idx="180">
                  <c:v>3.1550441076478877</c:v>
                </c:pt>
                <c:pt idx="181">
                  <c:v>3.1375415616137299</c:v>
                </c:pt>
                <c:pt idx="182">
                  <c:v>3.1200578946260902</c:v>
                </c:pt>
                <c:pt idx="183">
                  <c:v>3.1025932870573687</c:v>
                </c:pt>
                <c:pt idx="184">
                  <c:v>3.0851479211550901</c:v>
                </c:pt>
                <c:pt idx="185">
                  <c:v>3.067721981059977</c:v>
                </c:pt>
                <c:pt idx="186">
                  <c:v>3.0503156528230901</c:v>
                </c:pt>
                <c:pt idx="187">
                  <c:v>3.0329291244239767</c:v>
                </c:pt>
                <c:pt idx="188">
                  <c:v>3.0155625857883477</c:v>
                </c:pt>
                <c:pt idx="189">
                  <c:v>2.9982162288057599</c:v>
                </c:pt>
                <c:pt idx="190">
                  <c:v>2.9808902473477596</c:v>
                </c:pt>
                <c:pt idx="191">
                  <c:v>2.9635848372855369</c:v>
                </c:pt>
                <c:pt idx="192">
                  <c:v>2.9463001965080977</c:v>
                </c:pt>
                <c:pt idx="193">
                  <c:v>2.9290365249401598</c:v>
                </c:pt>
                <c:pt idx="194">
                  <c:v>2.91179402456005</c:v>
                </c:pt>
                <c:pt idx="195">
                  <c:v>2.8945728994178377</c:v>
                </c:pt>
                <c:pt idx="196">
                  <c:v>2.8773733556533299</c:v>
                </c:pt>
                <c:pt idx="197">
                  <c:v>2.86019560151402</c:v>
                </c:pt>
                <c:pt idx="198">
                  <c:v>2.8430398473731899</c:v>
                </c:pt>
                <c:pt idx="199">
                  <c:v>2.8259063057479201</c:v>
                </c:pt>
                <c:pt idx="200">
                  <c:v>2.808795191317</c:v>
                </c:pt>
                <c:pt idx="201">
                  <c:v>2.7917067209389699</c:v>
                </c:pt>
                <c:pt idx="202">
                  <c:v>2.7746411136700377</c:v>
                </c:pt>
                <c:pt idx="203">
                  <c:v>2.757598590782004</c:v>
                </c:pt>
                <c:pt idx="204">
                  <c:v>2.7405793757799612</c:v>
                </c:pt>
                <c:pt idx="205">
                  <c:v>2.7235836944203622</c:v>
                </c:pt>
                <c:pt idx="206">
                  <c:v>2.7066117747284499</c:v>
                </c:pt>
                <c:pt idx="207">
                  <c:v>2.6896638470162002</c:v>
                </c:pt>
                <c:pt idx="208">
                  <c:v>2.6727401438996177</c:v>
                </c:pt>
                <c:pt idx="209">
                  <c:v>2.6558409003164867</c:v>
                </c:pt>
                <c:pt idx="210">
                  <c:v>2.6389663535435477</c:v>
                </c:pt>
                <c:pt idx="211">
                  <c:v>2.6221167432138501</c:v>
                </c:pt>
                <c:pt idx="212">
                  <c:v>2.6052923113339101</c:v>
                </c:pt>
                <c:pt idx="213">
                  <c:v>2.5884933023007402</c:v>
                </c:pt>
                <c:pt idx="214">
                  <c:v>2.57171996291867</c:v>
                </c:pt>
                <c:pt idx="215">
                  <c:v>2.5549725424161012</c:v>
                </c:pt>
                <c:pt idx="216">
                  <c:v>2.5382512924620699</c:v>
                </c:pt>
                <c:pt idx="217">
                  <c:v>2.5215564671825801</c:v>
                </c:pt>
                <c:pt idx="218">
                  <c:v>2.5048883231767975</c:v>
                </c:pt>
                <c:pt idx="219">
                  <c:v>2.4882471195330975</c:v>
                </c:pt>
                <c:pt idx="220">
                  <c:v>2.4716331178446977</c:v>
                </c:pt>
                <c:pt idx="221">
                  <c:v>2.4550465822252767</c:v>
                </c:pt>
                <c:pt idx="222">
                  <c:v>2.4384877793241877</c:v>
                </c:pt>
                <c:pt idx="223">
                  <c:v>2.4219569783415702</c:v>
                </c:pt>
                <c:pt idx="224">
                  <c:v>2.4054544510429996</c:v>
                </c:pt>
                <c:pt idx="225">
                  <c:v>2.3889804717740102</c:v>
                </c:pt>
                <c:pt idx="226">
                  <c:v>2.3725353174741777</c:v>
                </c:pt>
                <c:pt idx="227">
                  <c:v>2.3561192676910201</c:v>
                </c:pt>
                <c:pt idx="228">
                  <c:v>2.3397326045933977</c:v>
                </c:pt>
                <c:pt idx="229">
                  <c:v>2.3233756129847101</c:v>
                </c:pt>
                <c:pt idx="230">
                  <c:v>2.3070485803155987</c:v>
                </c:pt>
                <c:pt idx="231">
                  <c:v>2.2907517966963735</c:v>
                </c:pt>
                <c:pt idx="232">
                  <c:v>2.2744855549087597</c:v>
                </c:pt>
                <c:pt idx="233">
                  <c:v>2.2582501504177701</c:v>
                </c:pt>
                <c:pt idx="234">
                  <c:v>2.2420458813824302</c:v>
                </c:pt>
                <c:pt idx="235">
                  <c:v>2.2258730486665796</c:v>
                </c:pt>
                <c:pt idx="236">
                  <c:v>2.2097319558487802</c:v>
                </c:pt>
                <c:pt idx="237">
                  <c:v>2.1936229092321997</c:v>
                </c:pt>
                <c:pt idx="238">
                  <c:v>2.1775462178534202</c:v>
                </c:pt>
                <c:pt idx="239">
                  <c:v>2.1615021934909797</c:v>
                </c:pt>
                <c:pt idx="240">
                  <c:v>2.1454911506734402</c:v>
                </c:pt>
                <c:pt idx="241">
                  <c:v>2.1295134066865002</c:v>
                </c:pt>
                <c:pt idx="242">
                  <c:v>2.1135692815798799</c:v>
                </c:pt>
                <c:pt idx="243">
                  <c:v>2.0976590981732577</c:v>
                </c:pt>
                <c:pt idx="244">
                  <c:v>2.0817831820616699</c:v>
                </c:pt>
                <c:pt idx="245">
                  <c:v>2.0659418616201601</c:v>
                </c:pt>
                <c:pt idx="246">
                  <c:v>2.0501354680077801</c:v>
                </c:pt>
                <c:pt idx="247">
                  <c:v>2.0343643351707277</c:v>
                </c:pt>
                <c:pt idx="248">
                  <c:v>2.0186287998447767</c:v>
                </c:pt>
                <c:pt idx="249">
                  <c:v>2.0029292015569626</c:v>
                </c:pt>
                <c:pt idx="250">
                  <c:v>1.98726588262611</c:v>
                </c:pt>
                <c:pt idx="251">
                  <c:v>1.9716391881630899</c:v>
                </c:pt>
                <c:pt idx="252">
                  <c:v>1.9560494660695709</c:v>
                </c:pt>
                <c:pt idx="253">
                  <c:v>1.9404970670361701</c:v>
                </c:pt>
                <c:pt idx="254">
                  <c:v>1.9249823445396801</c:v>
                </c:pt>
                <c:pt idx="255">
                  <c:v>1.9095056548391098</c:v>
                </c:pt>
                <c:pt idx="256">
                  <c:v>1.8940673569708901</c:v>
                </c:pt>
                <c:pt idx="257">
                  <c:v>1.8786678127429399</c:v>
                </c:pt>
                <c:pt idx="258">
                  <c:v>1.8633073867276999</c:v>
                </c:pt>
                <c:pt idx="259">
                  <c:v>1.8479864462540099</c:v>
                </c:pt>
                <c:pt idx="260">
                  <c:v>1.8327053613978501</c:v>
                </c:pt>
                <c:pt idx="261">
                  <c:v>1.81746450497196</c:v>
                </c:pt>
                <c:pt idx="262">
                  <c:v>1.8022642525141281</c:v>
                </c:pt>
                <c:pt idx="263">
                  <c:v>1.7871049822744254</c:v>
                </c:pt>
                <c:pt idx="264">
                  <c:v>1.77198707520084</c:v>
                </c:pt>
                <c:pt idx="265">
                  <c:v>1.7569109149239097</c:v>
                </c:pt>
                <c:pt idx="266">
                  <c:v>1.7418768877398074</c:v>
                </c:pt>
                <c:pt idx="267">
                  <c:v>1.7268853825921802</c:v>
                </c:pt>
                <c:pt idx="268">
                  <c:v>1.7119367910523025</c:v>
                </c:pt>
                <c:pt idx="269">
                  <c:v>1.6970315072980899</c:v>
                </c:pt>
                <c:pt idx="270">
                  <c:v>1.6821699280912745</c:v>
                </c:pt>
                <c:pt idx="271">
                  <c:v>1.6673524527532761</c:v>
                </c:pt>
                <c:pt idx="272">
                  <c:v>1.6525794831394598</c:v>
                </c:pt>
                <c:pt idx="273">
                  <c:v>1.6378514236116197</c:v>
                </c:pt>
                <c:pt idx="274">
                  <c:v>1.6231686810088799</c:v>
                </c:pt>
                <c:pt idx="275">
                  <c:v>1.60853166461702</c:v>
                </c:pt>
                <c:pt idx="276">
                  <c:v>1.5939407861357999</c:v>
                </c:pt>
                <c:pt idx="277">
                  <c:v>1.5793964596447199</c:v>
                </c:pt>
                <c:pt idx="278">
                  <c:v>1.5648991015668701</c:v>
                </c:pt>
                <c:pt idx="279">
                  <c:v>1.5504491306308701</c:v>
                </c:pt>
                <c:pt idx="280">
                  <c:v>1.5360469678310125</c:v>
                </c:pt>
                <c:pt idx="281">
                  <c:v>1.5216930363853198</c:v>
                </c:pt>
                <c:pt idx="282">
                  <c:v>1.5073877616917875</c:v>
                </c:pt>
                <c:pt idx="283">
                  <c:v>1.4931315712823598</c:v>
                </c:pt>
                <c:pt idx="284">
                  <c:v>1.4789248947751383</c:v>
                </c:pt>
                <c:pt idx="285">
                  <c:v>1.46476816382421</c:v>
                </c:pt>
                <c:pt idx="286">
                  <c:v>1.4506618120673722</c:v>
                </c:pt>
                <c:pt idx="287">
                  <c:v>1.4366062750719202</c:v>
                </c:pt>
                <c:pt idx="288">
                  <c:v>1.4226019902777698</c:v>
                </c:pt>
                <c:pt idx="289">
                  <c:v>1.4086493969386702</c:v>
                </c:pt>
                <c:pt idx="290">
                  <c:v>1.3947489360610172</c:v>
                </c:pt>
                <c:pt idx="291">
                  <c:v>1.3809010503400598</c:v>
                </c:pt>
                <c:pt idx="292">
                  <c:v>1.36710618409421</c:v>
                </c:pt>
                <c:pt idx="293">
                  <c:v>1.3533647831964102</c:v>
                </c:pt>
                <c:pt idx="294">
                  <c:v>1.3396772950033802</c:v>
                </c:pt>
                <c:pt idx="295">
                  <c:v>1.3260441682822297</c:v>
                </c:pt>
                <c:pt idx="296">
                  <c:v>1.3124658531344298</c:v>
                </c:pt>
                <c:pt idx="297">
                  <c:v>1.2989428009174999</c:v>
                </c:pt>
                <c:pt idx="298">
                  <c:v>1.2854754641638204</c:v>
                </c:pt>
                <c:pt idx="299">
                  <c:v>1.2720642964967899</c:v>
                </c:pt>
                <c:pt idx="300">
                  <c:v>1.2587097525445763</c:v>
                </c:pt>
                <c:pt idx="301">
                  <c:v>1.2454122878508798</c:v>
                </c:pt>
                <c:pt idx="302">
                  <c:v>1.23217235878302</c:v>
                </c:pt>
                <c:pt idx="303">
                  <c:v>1.2189904224373698</c:v>
                </c:pt>
                <c:pt idx="304">
                  <c:v>1.2058669365418599</c:v>
                </c:pt>
                <c:pt idx="305">
                  <c:v>1.1928023593557497</c:v>
                </c:pt>
                <c:pt idx="306">
                  <c:v>1.1797971495664301</c:v>
                </c:pt>
                <c:pt idx="307">
                  <c:v>1.1668517661835616</c:v>
                </c:pt>
                <c:pt idx="308">
                  <c:v>1.1539666684300198</c:v>
                </c:pt>
                <c:pt idx="309">
                  <c:v>1.14114231563028</c:v>
                </c:pt>
                <c:pt idx="310">
                  <c:v>1.1283791670955101</c:v>
                </c:pt>
                <c:pt idx="311">
                  <c:v>1.1156776820060199</c:v>
                </c:pt>
                <c:pt idx="312">
                  <c:v>1.10303831929054</c:v>
                </c:pt>
                <c:pt idx="313">
                  <c:v>1.0904615375026199</c:v>
                </c:pt>
                <c:pt idx="314">
                  <c:v>1.0779477946940799</c:v>
                </c:pt>
                <c:pt idx="315">
                  <c:v>1.0654975482853299</c:v>
                </c:pt>
                <c:pt idx="316">
                  <c:v>1.0531112549328798</c:v>
                </c:pt>
                <c:pt idx="317">
                  <c:v>1.0407893703936699</c:v>
                </c:pt>
                <c:pt idx="318">
                  <c:v>1.0285323493865901</c:v>
                </c:pt>
                <c:pt idx="319">
                  <c:v>1.0163406454508399</c:v>
                </c:pt>
                <c:pt idx="320">
                  <c:v>1.0042147108014199</c:v>
                </c:pt>
                <c:pt idx="321">
                  <c:v>0.99215499618162151</c:v>
                </c:pt>
                <c:pt idx="322">
                  <c:v>0.98016195071250956</c:v>
                </c:pt>
                <c:pt idx="323">
                  <c:v>0.96823602173955359</c:v>
                </c:pt>
                <c:pt idx="324">
                  <c:v>0.95637765467624503</c:v>
                </c:pt>
                <c:pt idx="325">
                  <c:v>0.94458729284488263</c:v>
                </c:pt>
                <c:pt idx="326">
                  <c:v>0.93286537731445363</c:v>
                </c:pt>
                <c:pt idx="327">
                  <c:v>0.92121234673568142</c:v>
                </c:pt>
                <c:pt idx="328">
                  <c:v>0.90962863717331199</c:v>
                </c:pt>
                <c:pt idx="329">
                  <c:v>0.89811468193549149</c:v>
                </c:pt>
                <c:pt idx="330">
                  <c:v>0.88667091140068865</c:v>
                </c:pt>
                <c:pt idx="331">
                  <c:v>0.87529775284164701</c:v>
                </c:pt>
                <c:pt idx="332">
                  <c:v>0.86399563024693138</c:v>
                </c:pt>
                <c:pt idx="333">
                  <c:v>0.85276496413977865</c:v>
                </c:pt>
                <c:pt idx="334">
                  <c:v>0.84160617139456495</c:v>
                </c:pt>
                <c:pt idx="335">
                  <c:v>0.83051966505070796</c:v>
                </c:pt>
                <c:pt idx="336">
                  <c:v>0.81950585412429688</c:v>
                </c:pt>
                <c:pt idx="337">
                  <c:v>0.80856514341735797</c:v>
                </c:pt>
                <c:pt idx="338">
                  <c:v>0.79769793332503125</c:v>
                </c:pt>
                <c:pt idx="339">
                  <c:v>0.78690461964040026</c:v>
                </c:pt>
                <c:pt idx="340">
                  <c:v>0.77618559335753445</c:v>
                </c:pt>
                <c:pt idx="341">
                  <c:v>0.76554124047241845</c:v>
                </c:pt>
                <c:pt idx="342">
                  <c:v>0.75497194178209304</c:v>
                </c:pt>
                <c:pt idx="343">
                  <c:v>0.74447807268209321</c:v>
                </c:pt>
                <c:pt idx="344">
                  <c:v>0.73406000296214502</c:v>
                </c:pt>
                <c:pt idx="345">
                  <c:v>0.72371809660054975</c:v>
                </c:pt>
                <c:pt idx="346">
                  <c:v>0.71345271155692758</c:v>
                </c:pt>
                <c:pt idx="347">
                  <c:v>0.70326419956395858</c:v>
                </c:pt>
                <c:pt idx="348">
                  <c:v>0.69315290591775935</c:v>
                </c:pt>
                <c:pt idx="349">
                  <c:v>0.6831191692674583</c:v>
                </c:pt>
                <c:pt idx="350">
                  <c:v>0.67316332140375701</c:v>
                </c:pt>
                <c:pt idx="351">
                  <c:v>0.66328568704690305</c:v>
                </c:pt>
                <c:pt idx="352">
                  <c:v>0.65348658363407663</c:v>
                </c:pt>
                <c:pt idx="353">
                  <c:v>0.64376632110636156</c:v>
                </c:pt>
                <c:pt idx="354">
                  <c:v>0.63412520169553088</c:v>
                </c:pt>
                <c:pt idx="355">
                  <c:v>0.62456351971067858</c:v>
                </c:pt>
                <c:pt idx="356">
                  <c:v>0.61508156132515102</c:v>
                </c:pt>
                <c:pt idx="357">
                  <c:v>0.60567960436354551</c:v>
                </c:pt>
                <c:pt idx="358">
                  <c:v>0.59635791808928851</c:v>
                </c:pt>
                <c:pt idx="359">
                  <c:v>0.58711676299297944</c:v>
                </c:pt>
                <c:pt idx="360">
                  <c:v>0.57795639058140802</c:v>
                </c:pt>
                <c:pt idx="361">
                  <c:v>0.56887704316766996</c:v>
                </c:pt>
                <c:pt idx="362">
                  <c:v>0.55987895366265705</c:v>
                </c:pt>
                <c:pt idx="363">
                  <c:v>0.55096234536787358</c:v>
                </c:pt>
                <c:pt idx="364">
                  <c:v>0.54212743176998002</c:v>
                </c:pt>
                <c:pt idx="365">
                  <c:v>0.53337441633720395</c:v>
                </c:pt>
                <c:pt idx="366">
                  <c:v>0.52470349231786695</c:v>
                </c:pt>
                <c:pt idx="367">
                  <c:v>0.51611484254121498</c:v>
                </c:pt>
                <c:pt idx="368">
                  <c:v>0.50760863922080945</c:v>
                </c:pt>
                <c:pt idx="369">
                  <c:v>0.49918504376065315</c:v>
                </c:pt>
                <c:pt idx="370">
                  <c:v>0.49084420656438038</c:v>
                </c:pt>
                <c:pt idx="371">
                  <c:v>0.48258626684762457</c:v>
                </c:pt>
                <c:pt idx="372">
                  <c:v>0.47441135245383176</c:v>
                </c:pt>
                <c:pt idx="373">
                  <c:v>0.46631957967387289</c:v>
                </c:pt>
                <c:pt idx="374">
                  <c:v>0.45831105306944464</c:v>
                </c:pt>
                <c:pt idx="375">
                  <c:v>0.450385865300791</c:v>
                </c:pt>
                <c:pt idx="376">
                  <c:v>0.44254409695871799</c:v>
                </c:pt>
                <c:pt idx="377">
                  <c:v>0.43478581640134401</c:v>
                </c:pt>
                <c:pt idx="378">
                  <c:v>0.42711107959566913</c:v>
                </c:pt>
                <c:pt idx="379">
                  <c:v>0.41951992996430826</c:v>
                </c:pt>
                <c:pt idx="380">
                  <c:v>0.41201239823758873</c:v>
                </c:pt>
                <c:pt idx="381">
                  <c:v>0.40458850231123344</c:v>
                </c:pt>
                <c:pt idx="382">
                  <c:v>0.39724824710987766</c:v>
                </c:pt>
                <c:pt idx="383">
                  <c:v>0.38999162445663899</c:v>
                </c:pt>
                <c:pt idx="384">
                  <c:v>0.38281861294904218</c:v>
                </c:pt>
                <c:pt idx="385">
                  <c:v>0.37572917784135013</c:v>
                </c:pt>
                <c:pt idx="386">
                  <c:v>0.36872327093377832</c:v>
                </c:pt>
                <c:pt idx="387">
                  <c:v>0.36180083046856798</c:v>
                </c:pt>
                <c:pt idx="388">
                  <c:v>0.35496178103328413</c:v>
                </c:pt>
                <c:pt idx="389">
                  <c:v>0.34820603347148299</c:v>
                </c:pt>
                <c:pt idx="390">
                  <c:v>0.34153348480102375</c:v>
                </c:pt>
                <c:pt idx="391">
                  <c:v>0.33494401814010338</c:v>
                </c:pt>
                <c:pt idx="392">
                  <c:v>0.32843750264133176</c:v>
                </c:pt>
                <c:pt idx="393">
                  <c:v>0.32201379343396913</c:v>
                </c:pt>
                <c:pt idx="394">
                  <c:v>0.31567273157450437</c:v>
                </c:pt>
                <c:pt idx="395">
                  <c:v>0.30941414400577932</c:v>
                </c:pt>
                <c:pt idx="396">
                  <c:v>0.30323784352480698</c:v>
                </c:pt>
                <c:pt idx="397">
                  <c:v>0.29714362875940598</c:v>
                </c:pt>
                <c:pt idx="398">
                  <c:v>0.29113128415385697</c:v>
                </c:pt>
                <c:pt idx="399">
                  <c:v>0.28520057996369064</c:v>
                </c:pt>
                <c:pt idx="400">
                  <c:v>0.27935127225970036</c:v>
                </c:pt>
                <c:pt idx="401">
                  <c:v>0.27358310294138499</c:v>
                </c:pt>
                <c:pt idx="402">
                  <c:v>0.26789579975983613</c:v>
                </c:pt>
                <c:pt idx="403">
                  <c:v>0.262289076350191</c:v>
                </c:pt>
                <c:pt idx="404">
                  <c:v>0.25676263227380902</c:v>
                </c:pt>
                <c:pt idx="405">
                  <c:v>0.25131615307011801</c:v>
                </c:pt>
                <c:pt idx="406">
                  <c:v>0.24594931031829775</c:v>
                </c:pt>
                <c:pt idx="407">
                  <c:v>0.240661761708793</c:v>
                </c:pt>
                <c:pt idx="408">
                  <c:v>0.23545315112473231</c:v>
                </c:pt>
                <c:pt idx="409">
                  <c:v>0.23032310873320797</c:v>
                </c:pt>
                <c:pt idx="410">
                  <c:v>0.22527125108652299</c:v>
                </c:pt>
                <c:pt idx="411">
                  <c:v>0.22029718123330799</c:v>
                </c:pt>
                <c:pt idx="412">
                  <c:v>0.21540048883955948</c:v>
                </c:pt>
                <c:pt idx="413">
                  <c:v>0.210580750319526</c:v>
                </c:pt>
                <c:pt idx="414">
                  <c:v>0.20583752897643301</c:v>
                </c:pt>
                <c:pt idx="415">
                  <c:v>0.201170375152951</c:v>
                </c:pt>
                <c:pt idx="416">
                  <c:v>0.19657882639136101</c:v>
                </c:pt>
                <c:pt idx="417">
                  <c:v>0.19206240760332599</c:v>
                </c:pt>
                <c:pt idx="418">
                  <c:v>0.18762063124915887</c:v>
                </c:pt>
                <c:pt idx="419">
                  <c:v>0.18325299752648047</c:v>
                </c:pt>
                <c:pt idx="420">
                  <c:v>0.17895899456812747</c:v>
                </c:pt>
                <c:pt idx="421">
                  <c:v>0.17473809864919773</c:v>
                </c:pt>
                <c:pt idx="422">
                  <c:v>0.170589774403028</c:v>
                </c:pt>
                <c:pt idx="423">
                  <c:v>0.16651347504597541</c:v>
                </c:pt>
                <c:pt idx="424">
                  <c:v>0.16250864261079301</c:v>
                </c:pt>
                <c:pt idx="425">
                  <c:v>0.15857470818842251</c:v>
                </c:pt>
                <c:pt idx="426">
                  <c:v>0.15471109217796863</c:v>
                </c:pt>
                <c:pt idx="427">
                  <c:v>0.15091720454465199</c:v>
                </c:pt>
                <c:pt idx="428">
                  <c:v>0.14719244508550799</c:v>
                </c:pt>
                <c:pt idx="429">
                  <c:v>0.14353620370255199</c:v>
                </c:pt>
                <c:pt idx="430">
                  <c:v>0.13994786068317699</c:v>
                </c:pt>
                <c:pt idx="431">
                  <c:v>0.13642678698751401</c:v>
                </c:pt>
                <c:pt idx="432">
                  <c:v>0.13297234454245976</c:v>
                </c:pt>
                <c:pt idx="433">
                  <c:v>0.12958388654207056</c:v>
                </c:pt>
                <c:pt idx="434">
                  <c:v>0.12626075775404988</c:v>
                </c:pt>
                <c:pt idx="435">
                  <c:v>0.12300229483199016</c:v>
                </c:pt>
                <c:pt idx="436">
                  <c:v>0.11980782663302585</c:v>
                </c:pt>
                <c:pt idx="437">
                  <c:v>0.11667667454064594</c:v>
                </c:pt>
                <c:pt idx="438">
                  <c:v>0.113608152792217</c:v>
                </c:pt>
                <c:pt idx="439">
                  <c:v>0.11060156881097501</c:v>
                </c:pt>
                <c:pt idx="440">
                  <c:v>0.10765622354205485</c:v>
                </c:pt>
                <c:pt idx="441">
                  <c:v>0.10477141179223599</c:v>
                </c:pt>
                <c:pt idx="442">
                  <c:v>0.10194642257304699</c:v>
                </c:pt>
                <c:pt idx="443">
                  <c:v>9.91805394468218E-2</c:v>
                </c:pt>
                <c:pt idx="444">
                  <c:v>9.64730408753703E-2</c:v>
                </c:pt>
                <c:pt idx="445">
                  <c:v>9.3823200570874551E-2</c:v>
                </c:pt>
                <c:pt idx="446">
                  <c:v>9.1230287848614589E-2</c:v>
                </c:pt>
                <c:pt idx="447">
                  <c:v>8.8693567981184745E-2</c:v>
                </c:pt>
                <c:pt idx="448">
                  <c:v>8.6212302553745804E-2</c:v>
                </c:pt>
                <c:pt idx="449">
                  <c:v>8.3785749820019795E-2</c:v>
                </c:pt>
                <c:pt idx="450">
                  <c:v>8.141316505856025E-2</c:v>
                </c:pt>
                <c:pt idx="451">
                  <c:v>7.9093800928971628E-2</c:v>
                </c:pt>
                <c:pt idx="452">
                  <c:v>7.6826907827663923E-2</c:v>
                </c:pt>
                <c:pt idx="453">
                  <c:v>7.4611734242790315E-2</c:v>
                </c:pt>
                <c:pt idx="454">
                  <c:v>7.2447527107960694E-2</c:v>
                </c:pt>
                <c:pt idx="455">
                  <c:v>7.0333532154392114E-2</c:v>
                </c:pt>
                <c:pt idx="456">
                  <c:v>6.8268994261093993E-2</c:v>
                </c:pt>
                <c:pt idx="457">
                  <c:v>6.6253157802761697E-2</c:v>
                </c:pt>
                <c:pt idx="458">
                  <c:v>6.4285266994984699E-2</c:v>
                </c:pt>
                <c:pt idx="459">
                  <c:v>6.2364566236447191E-2</c:v>
                </c:pt>
                <c:pt idx="460">
                  <c:v>6.0490300447754802E-2</c:v>
                </c:pt>
                <c:pt idx="461">
                  <c:v>5.86617154065752E-2</c:v>
                </c:pt>
                <c:pt idx="462">
                  <c:v>5.6878058078731877E-2</c:v>
                </c:pt>
                <c:pt idx="463">
                  <c:v>5.5138576944961132E-2</c:v>
                </c:pt>
                <c:pt idx="464">
                  <c:v>5.34425223230027E-2</c:v>
                </c:pt>
                <c:pt idx="465">
                  <c:v>5.1789146684731287E-2</c:v>
                </c:pt>
                <c:pt idx="466">
                  <c:v>5.0177704968032102E-2</c:v>
                </c:pt>
                <c:pt idx="467">
                  <c:v>4.8607454883143934E-2</c:v>
                </c:pt>
                <c:pt idx="468">
                  <c:v>4.7077657213196934E-2</c:v>
                </c:pt>
                <c:pt idx="469">
                  <c:v>4.5587576108691234E-2</c:v>
                </c:pt>
                <c:pt idx="470">
                  <c:v>4.4136479375661834E-2</c:v>
                </c:pt>
                <c:pt idx="471">
                  <c:v>4.2723638757302534E-2</c:v>
                </c:pt>
                <c:pt idx="472">
                  <c:v>4.1348330208823995E-2</c:v>
                </c:pt>
                <c:pt idx="473">
                  <c:v>4.0009834165334997E-2</c:v>
                </c:pt>
                <c:pt idx="474">
                  <c:v>3.8707435802550302E-2</c:v>
                </c:pt>
                <c:pt idx="475">
                  <c:v>3.7440425290142798E-2</c:v>
                </c:pt>
                <c:pt idx="476">
                  <c:v>3.6208098037568297E-2</c:v>
                </c:pt>
                <c:pt idx="477">
                  <c:v>3.5009754932204998E-2</c:v>
                </c:pt>
                <c:pt idx="478">
                  <c:v>3.3844702569664903E-2</c:v>
                </c:pt>
                <c:pt idx="479">
                  <c:v>3.2712253476143496E-2</c:v>
                </c:pt>
                <c:pt idx="480">
                  <c:v>3.1611726322699402E-2</c:v>
                </c:pt>
                <c:pt idx="481">
                  <c:v>3.0542446131346587E-2</c:v>
                </c:pt>
                <c:pt idx="482">
                  <c:v>2.9503744472884164E-2</c:v>
                </c:pt>
                <c:pt idx="483">
                  <c:v>2.8494959656374601E-2</c:v>
                </c:pt>
                <c:pt idx="484">
                  <c:v>2.7515436910219411E-2</c:v>
                </c:pt>
                <c:pt idx="485">
                  <c:v>2.6564528554769599E-2</c:v>
                </c:pt>
                <c:pt idx="486">
                  <c:v>2.5641594166446E-2</c:v>
                </c:pt>
                <c:pt idx="487">
                  <c:v>2.4746000733336677E-2</c:v>
                </c:pt>
                <c:pt idx="488">
                  <c:v>2.3877122802267402E-2</c:v>
                </c:pt>
                <c:pt idx="489">
                  <c:v>2.3034342617340279E-2</c:v>
                </c:pt>
                <c:pt idx="490">
                  <c:v>2.2217050249958889E-2</c:v>
                </c:pt>
                <c:pt idx="491">
                  <c:v>2.142464372036661E-2</c:v>
                </c:pt>
                <c:pt idx="492">
                  <c:v>2.0656529110727198E-2</c:v>
                </c:pt>
                <c:pt idx="493">
                  <c:v>1.9912120669807916E-2</c:v>
                </c:pt>
                <c:pt idx="494">
                  <c:v>1.9190840909315703E-2</c:v>
                </c:pt>
                <c:pt idx="495">
                  <c:v>1.8492120691965673E-2</c:v>
                </c:pt>
                <c:pt idx="496">
                  <c:v>1.7815399311350903E-2</c:v>
                </c:pt>
                <c:pt idx="497">
                  <c:v>1.7160124563719521E-2</c:v>
                </c:pt>
                <c:pt idx="498">
                  <c:v>1.6525752811745401E-2</c:v>
                </c:pt>
                <c:pt idx="499">
                  <c:v>1.5911749040412568E-2</c:v>
                </c:pt>
                <c:pt idx="500">
                  <c:v>1.5317586905125E-2</c:v>
                </c:pt>
                <c:pt idx="501">
                  <c:v>1.4742748772174599E-2</c:v>
                </c:pt>
                <c:pt idx="502">
                  <c:v>1.4186725751695601E-2</c:v>
                </c:pt>
                <c:pt idx="503">
                  <c:v>1.36490177232526E-2</c:v>
                </c:pt>
                <c:pt idx="504">
                  <c:v>1.3129133354210181E-2</c:v>
                </c:pt>
                <c:pt idx="505">
                  <c:v>1.2626590111037816E-2</c:v>
                </c:pt>
                <c:pt idx="506">
                  <c:v>1.2140914263715843E-2</c:v>
                </c:pt>
                <c:pt idx="507">
                  <c:v>1.16716408834063E-2</c:v>
                </c:pt>
                <c:pt idx="508">
                  <c:v>1.1218313833563899E-2</c:v>
                </c:pt>
                <c:pt idx="509">
                  <c:v>1.0780485754664247E-2</c:v>
                </c:pt>
                <c:pt idx="510">
                  <c:v>1.0357718042730101E-2</c:v>
                </c:pt>
                <c:pt idx="511">
                  <c:v>9.9495808218448764E-3</c:v>
                </c:pt>
                <c:pt idx="512">
                  <c:v>9.5556529108368725E-3</c:v>
                </c:pt>
                <c:pt idx="513">
                  <c:v>9.1755217843329691E-3</c:v>
                </c:pt>
                <c:pt idx="514">
                  <c:v>8.8087835283731028E-3</c:v>
                </c:pt>
                <c:pt idx="515">
                  <c:v>8.4550427907817294E-3</c:v>
                </c:pt>
                <c:pt idx="516">
                  <c:v>8.1139127264978402E-3</c:v>
                </c:pt>
                <c:pt idx="517">
                  <c:v>7.7850149380634314E-3</c:v>
                </c:pt>
                <c:pt idx="518">
                  <c:v>7.4679794114678524E-3</c:v>
                </c:pt>
                <c:pt idx="519">
                  <c:v>7.1624444475546414E-3</c:v>
                </c:pt>
                <c:pt idx="520">
                  <c:v>6.8680565891896502E-3</c:v>
                </c:pt>
                <c:pt idx="521">
                  <c:v>6.5844705443930404E-3</c:v>
                </c:pt>
                <c:pt idx="522">
                  <c:v>6.3113491056363208E-3</c:v>
                </c:pt>
                <c:pt idx="523">
                  <c:v>6.0483630655046288E-3</c:v>
                </c:pt>
                <c:pt idx="524">
                  <c:v>5.7951911289239088E-3</c:v>
                </c:pt>
                <c:pt idx="525">
                  <c:v>5.5515198221502502E-3</c:v>
                </c:pt>
                <c:pt idx="526">
                  <c:v>5.3170433987171683E-3</c:v>
                </c:pt>
                <c:pt idx="527">
                  <c:v>5.0914637425348202E-3</c:v>
                </c:pt>
                <c:pt idx="528">
                  <c:v>4.8744902683331703E-3</c:v>
                </c:pt>
                <c:pt idx="529">
                  <c:v>4.6658398196379675E-3</c:v>
                </c:pt>
                <c:pt idx="530">
                  <c:v>4.4652365644643434E-3</c:v>
                </c:pt>
                <c:pt idx="531">
                  <c:v>4.2724118889128923E-3</c:v>
                </c:pt>
                <c:pt idx="532">
                  <c:v>4.0871042888473898E-3</c:v>
                </c:pt>
                <c:pt idx="533">
                  <c:v>3.9090592598303216E-3</c:v>
                </c:pt>
                <c:pt idx="534">
                  <c:v>3.7380291854889852E-3</c:v>
                </c:pt>
                <c:pt idx="535">
                  <c:v>3.5737732244815914E-3</c:v>
                </c:pt>
                <c:pt idx="536">
                  <c:v>3.4160571962279299E-3</c:v>
                </c:pt>
                <c:pt idx="537">
                  <c:v>3.2646534655658812E-3</c:v>
                </c:pt>
                <c:pt idx="538">
                  <c:v>3.1193408264899212E-3</c:v>
                </c:pt>
                <c:pt idx="539">
                  <c:v>2.9799043851247752E-3</c:v>
                </c:pt>
                <c:pt idx="540">
                  <c:v>2.8461354420815997E-3</c:v>
                </c:pt>
                <c:pt idx="541">
                  <c:v>2.7178313743402892E-3</c:v>
                </c:pt>
                <c:pt idx="542">
                  <c:v>2.5947955167971415E-3</c:v>
                </c:pt>
                <c:pt idx="543">
                  <c:v>2.4768370436113354E-3</c:v>
                </c:pt>
                <c:pt idx="544">
                  <c:v>2.3637708494806692E-3</c:v>
                </c:pt>
                <c:pt idx="545">
                  <c:v>2.2554174309707799E-3</c:v>
                </c:pt>
                <c:pt idx="546">
                  <c:v>2.1516027680180006E-3</c:v>
                </c:pt>
                <c:pt idx="547">
                  <c:v>2.0521582057211997E-3</c:v>
                </c:pt>
                <c:pt idx="548">
                  <c:v>1.9569203365334821E-3</c:v>
                </c:pt>
                <c:pt idx="549">
                  <c:v>1.865730882958582E-3</c:v>
                </c:pt>
                <c:pt idx="550">
                  <c:v>1.7784365808539327E-3</c:v>
                </c:pt>
                <c:pt idx="551">
                  <c:v>1.6948890634360956E-3</c:v>
                </c:pt>
                <c:pt idx="552">
                  <c:v>1.61494474608017E-3</c:v>
                </c:pt>
                <c:pt idx="553">
                  <c:v>1.53846471200035E-3</c:v>
                </c:pt>
                <c:pt idx="554">
                  <c:v>1.46531459889343E-3</c:v>
                </c:pt>
                <c:pt idx="555">
                  <c:v>1.39536448662343E-3</c:v>
                </c:pt>
                <c:pt idx="556">
                  <c:v>1.3284887860203801E-3</c:v>
                </c:pt>
                <c:pt idx="557">
                  <c:v>1.2645661288619449E-3</c:v>
                </c:pt>
                <c:pt idx="558">
                  <c:v>1.2034792591024378E-3</c:v>
                </c:pt>
                <c:pt idx="559">
                  <c:v>1.1451149254094821E-3</c:v>
                </c:pt>
                <c:pt idx="560">
                  <c:v>1.0893637750638799E-3</c:v>
                </c:pt>
                <c:pt idx="561">
                  <c:v>1.0361202492749999E-3</c:v>
                </c:pt>
                <c:pt idx="562">
                  <c:v>9.8528247995921699E-4</c:v>
                </c:pt>
                <c:pt idx="563">
                  <c:v>9.3675218802524523E-4</c:v>
                </c:pt>
                <c:pt idx="564">
                  <c:v>8.9043458320688768E-4</c:v>
                </c:pt>
                <c:pt idx="565">
                  <c:v>8.4623826547891492E-4</c:v>
                </c:pt>
                <c:pt idx="566">
                  <c:v>8.0407512808930491E-4</c:v>
                </c:pt>
                <c:pt idx="567">
                  <c:v>7.6386026223713619E-4</c:v>
                </c:pt>
                <c:pt idx="568">
                  <c:v>7.2551186342134069E-4</c:v>
                </c:pt>
                <c:pt idx="569">
                  <c:v>6.8895113948374534E-4</c:v>
                </c:pt>
                <c:pt idx="570">
                  <c:v>6.5410222036510479E-4</c:v>
                </c:pt>
                <c:pt idx="571">
                  <c:v>6.2089206959069134E-4</c:v>
                </c:pt>
                <c:pt idx="572">
                  <c:v>5.8925039749893138E-4</c:v>
                </c:pt>
                <c:pt idx="573">
                  <c:v>5.5910957622329024E-4</c:v>
                </c:pt>
                <c:pt idx="574">
                  <c:v>5.3040455643546904E-4</c:v>
                </c:pt>
                <c:pt idx="575">
                  <c:v>5.0307278585507917E-4</c:v>
                </c:pt>
                <c:pt idx="576">
                  <c:v>4.7705412952827903E-4</c:v>
                </c:pt>
                <c:pt idx="577">
                  <c:v>4.5229079187587395E-4</c:v>
                </c:pt>
                <c:pt idx="578">
                  <c:v>4.2872724050894913E-4</c:v>
                </c:pt>
                <c:pt idx="579">
                  <c:v>4.0631013180755977E-4</c:v>
                </c:pt>
                <c:pt idx="580">
                  <c:v>3.8498823825678052E-4</c:v>
                </c:pt>
                <c:pt idx="581">
                  <c:v>3.6471237753147841E-4</c:v>
                </c:pt>
                <c:pt idx="582">
                  <c:v>3.45435343320156E-4</c:v>
                </c:pt>
                <c:pt idx="583">
                  <c:v>3.2711183787605282E-4</c:v>
                </c:pt>
                <c:pt idx="584">
                  <c:v>3.0969840628197948E-4</c:v>
                </c:pt>
                <c:pt idx="585">
                  <c:v>2.93153372414247E-4</c:v>
                </c:pt>
                <c:pt idx="586">
                  <c:v>2.7743677658911668E-4</c:v>
                </c:pt>
                <c:pt idx="587">
                  <c:v>2.6251031487420893E-4</c:v>
                </c:pt>
                <c:pt idx="588">
                  <c:v>2.4833728004588899E-4</c:v>
                </c:pt>
                <c:pt idx="589">
                  <c:v>2.3488250417256205E-4</c:v>
                </c:pt>
                <c:pt idx="590">
                  <c:v>2.22112302802609E-4</c:v>
                </c:pt>
                <c:pt idx="591">
                  <c:v>2.0999442073495956E-4</c:v>
                </c:pt>
                <c:pt idx="592">
                  <c:v>1.9849797934913042E-4</c:v>
                </c:pt>
                <c:pt idx="593">
                  <c:v>1.8759342547085503E-4</c:v>
                </c:pt>
                <c:pt idx="594">
                  <c:v>1.77252481748749E-4</c:v>
                </c:pt>
                <c:pt idx="595">
                  <c:v>1.6744809851663406E-4</c:v>
                </c:pt>
                <c:pt idx="596">
                  <c:v>1.5815440711568871E-4</c:v>
                </c:pt>
                <c:pt idx="597">
                  <c:v>1.49346674650009E-4</c:v>
                </c:pt>
                <c:pt idx="598">
                  <c:v>1.410012601486659E-4</c:v>
                </c:pt>
                <c:pt idx="599">
                  <c:v>1.3309557210702146E-4</c:v>
                </c:pt>
                <c:pt idx="600">
                  <c:v>1.2560802737971707E-4</c:v>
                </c:pt>
                <c:pt idx="601">
                  <c:v>1.1851801139743774E-4</c:v>
                </c:pt>
                <c:pt idx="602">
                  <c:v>1.1180583967935338E-4</c:v>
                </c:pt>
                <c:pt idx="603">
                  <c:v>1.0545272061302741E-4</c:v>
                </c:pt>
                <c:pt idx="604" formatCode="0.00E+00">
                  <c:v>9.9440719473403296E-5</c:v>
                </c:pt>
                <c:pt idx="605" formatCode="0.00E+00">
                  <c:v>9.3752723652418688E-5</c:v>
                </c:pt>
                <c:pt idx="606" formatCode="0.00E+00">
                  <c:v>8.8372409070855139E-5</c:v>
                </c:pt>
                <c:pt idx="607" formatCode="0.00E+00">
                  <c:v>8.3284207743980246E-5</c:v>
                </c:pt>
                <c:pt idx="608" formatCode="0.00E+00">
                  <c:v>7.8473276472632134E-5</c:v>
                </c:pt>
                <c:pt idx="609" formatCode="0.00E+00">
                  <c:v>7.3925466631510824E-5</c:v>
                </c:pt>
                <c:pt idx="610" formatCode="0.00E+00">
                  <c:v>6.9627295026591715E-5</c:v>
                </c:pt>
                <c:pt idx="611" formatCode="0.00E+00">
                  <c:v>6.5565915793722594E-5</c:v>
                </c:pt>
                <c:pt idx="612" formatCode="0.00E+00">
                  <c:v>6.1729093310727924E-5</c:v>
                </c:pt>
                <c:pt idx="613" formatCode="0.00E+00">
                  <c:v>5.8105176095512413E-5</c:v>
                </c:pt>
                <c:pt idx="614" formatCode="0.00E+00">
                  <c:v>5.4683071663004034E-5</c:v>
                </c:pt>
                <c:pt idx="615" formatCode="0.00E+00">
                  <c:v>5.1452222314010545E-5</c:v>
                </c:pt>
                <c:pt idx="616" formatCode="0.00E+00">
                  <c:v>4.8402581829407728E-5</c:v>
                </c:pt>
                <c:pt idx="617" formatCode="0.00E+00">
                  <c:v>4.5524593043414134E-5</c:v>
                </c:pt>
                <c:pt idx="618" formatCode="0.00E+00">
                  <c:v>4.2809166270071804E-5</c:v>
                </c:pt>
                <c:pt idx="619" formatCode="0.00E+00">
                  <c:v>4.0247658557405402E-5</c:v>
                </c:pt>
                <c:pt idx="620" formatCode="0.00E+00">
                  <c:v>3.7831853744172076E-5</c:v>
                </c:pt>
              </c:numCache>
            </c:numRef>
          </c:yVal>
          <c:smooth val="0"/>
        </c:ser>
        <c:dLbls>
          <c:showLegendKey val="0"/>
          <c:showVal val="0"/>
          <c:showCatName val="0"/>
          <c:showSerName val="0"/>
          <c:showPercent val="0"/>
          <c:showBubbleSize val="0"/>
        </c:dLbls>
        <c:axId val="115989888"/>
        <c:axId val="116393472"/>
      </c:scatterChart>
      <c:valAx>
        <c:axId val="115989888"/>
        <c:scaling>
          <c:orientation val="minMax"/>
        </c:scaling>
        <c:delete val="0"/>
        <c:axPos val="b"/>
        <c:title>
          <c:tx>
            <c:rich>
              <a:bodyPr/>
              <a:lstStyle/>
              <a:p>
                <a:pPr>
                  <a:defRPr/>
                </a:pPr>
                <a:r>
                  <a:rPr lang="en-US"/>
                  <a:t>Cumulative Area Under Gaussian</a:t>
                </a:r>
                <a:r>
                  <a:rPr lang="en-US" baseline="0"/>
                  <a:t> (Q)</a:t>
                </a:r>
                <a:endParaRPr lang="en-US"/>
              </a:p>
            </c:rich>
          </c:tx>
          <c:layout/>
          <c:overlay val="0"/>
        </c:title>
        <c:numFmt formatCode="#,##0.00" sourceLinked="0"/>
        <c:majorTickMark val="out"/>
        <c:minorTickMark val="none"/>
        <c:tickLblPos val="nextTo"/>
        <c:crossAx val="116393472"/>
        <c:crosses val="autoZero"/>
        <c:crossBetween val="midCat"/>
      </c:valAx>
      <c:valAx>
        <c:axId val="116393472"/>
        <c:scaling>
          <c:orientation val="minMax"/>
        </c:scaling>
        <c:delete val="0"/>
        <c:axPos val="l"/>
        <c:majorGridlines/>
        <c:title>
          <c:tx>
            <c:rich>
              <a:bodyPr rot="-5400000" vert="horz"/>
              <a:lstStyle/>
              <a:p>
                <a:pPr>
                  <a:defRPr/>
                </a:pPr>
                <a:r>
                  <a:rPr lang="en-US" dirty="0" smtClean="0"/>
                  <a:t>Gaussian (</a:t>
                </a:r>
                <a:r>
                  <a:rPr lang="en-US" dirty="0" err="1" smtClean="0"/>
                  <a:t>dQ</a:t>
                </a:r>
                <a:r>
                  <a:rPr lang="en-US" dirty="0" smtClean="0"/>
                  <a:t> / </a:t>
                </a:r>
                <a:r>
                  <a:rPr lang="en-US" dirty="0"/>
                  <a:t>Q) </a:t>
                </a:r>
              </a:p>
            </c:rich>
          </c:tx>
          <c:layout/>
          <c:overlay val="0"/>
        </c:title>
        <c:numFmt formatCode="General" sourceLinked="1"/>
        <c:majorTickMark val="out"/>
        <c:minorTickMark val="none"/>
        <c:tickLblPos val="nextTo"/>
        <c:crossAx val="115989888"/>
        <c:crosses val="autoZero"/>
        <c:crossBetween val="midCat"/>
      </c:valAx>
    </c:plotArea>
    <c:plotVisOnly val="1"/>
    <c:dispBlanksAs val="gap"/>
    <c:showDLblsOverMax val="0"/>
  </c:chart>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 Percentage Production v. Quantity</a:t>
            </a:r>
          </a:p>
        </c:rich>
      </c:tx>
      <c:layout/>
      <c:overlay val="0"/>
    </c:title>
    <c:autoTitleDeleted val="0"/>
    <c:plotArea>
      <c:layout/>
      <c:scatterChart>
        <c:scatterStyle val="lineMarker"/>
        <c:varyColors val="0"/>
        <c:ser>
          <c:idx val="0"/>
          <c:order val="0"/>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3"/>
          <c:order val="1"/>
          <c:tx>
            <c:v>1956 Prediction</c:v>
          </c:tx>
          <c:spPr>
            <a:ln w="28575">
              <a:noFill/>
            </a:ln>
          </c:spPr>
          <c:marker>
            <c:symbol val="none"/>
          </c:marker>
          <c:trendline>
            <c:spPr>
              <a:ln>
                <a:solidFill>
                  <a:srgbClr val="9900CC"/>
                </a:solidFill>
              </a:ln>
            </c:spPr>
            <c:trendlineType val="linear"/>
            <c:dispRSqr val="0"/>
            <c:dispEq val="0"/>
          </c:trendline>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dLbls>
          <c:showLegendKey val="0"/>
          <c:showVal val="0"/>
          <c:showCatName val="0"/>
          <c:showSerName val="0"/>
          <c:showPercent val="0"/>
          <c:showBubbleSize val="0"/>
        </c:dLbls>
        <c:axId val="116447872"/>
        <c:axId val="116458240"/>
      </c:scatterChart>
      <c:valAx>
        <c:axId val="116447872"/>
        <c:scaling>
          <c:orientation val="minMax"/>
          <c:max val="230"/>
          <c:min val="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16458240"/>
        <c:crosses val="autoZero"/>
        <c:crossBetween val="midCat"/>
      </c:valAx>
      <c:valAx>
        <c:axId val="116458240"/>
        <c:scaling>
          <c:orientation val="minMax"/>
          <c:min val="0"/>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6447872"/>
        <c:crosses val="autoZero"/>
        <c:crossBetween val="midCat"/>
      </c:valAx>
    </c:plotArea>
    <c:plotVisOnly val="1"/>
    <c:dispBlanksAs val="gap"/>
    <c:showDLblsOverMax val="0"/>
  </c:chart>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 Percentage Production v. Quantity</a:t>
            </a:r>
          </a:p>
        </c:rich>
      </c:tx>
      <c:layout/>
      <c:overlay val="0"/>
    </c:title>
    <c:autoTitleDeleted val="0"/>
    <c:plotArea>
      <c:layout/>
      <c:scatterChart>
        <c:scatterStyle val="lineMarker"/>
        <c:varyColors val="0"/>
        <c:ser>
          <c:idx val="2"/>
          <c:order val="3"/>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4"/>
          <c:order val="4"/>
          <c:tx>
            <c:v>1956 Prediction</c:v>
          </c:tx>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0"/>
          <c:order val="0"/>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3"/>
          <c:order val="1"/>
          <c:tx>
            <c:v>1956 Prediction</c:v>
          </c:tx>
          <c:spPr>
            <a:ln w="28575">
              <a:noFill/>
            </a:ln>
          </c:spPr>
          <c:marker>
            <c:symbol val="none"/>
          </c:marker>
          <c:trendline>
            <c:spPr>
              <a:ln>
                <a:solidFill>
                  <a:srgbClr val="9900CC"/>
                </a:solidFill>
              </a:ln>
            </c:spPr>
            <c:trendlineType val="linear"/>
            <c:dispRSqr val="0"/>
            <c:dispEq val="0"/>
          </c:trendline>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1"/>
          <c:order val="2"/>
          <c:tx>
            <c:v>1970 Prediction</c:v>
          </c:tx>
          <c:spPr>
            <a:ln w="28575">
              <a:noFill/>
            </a:ln>
          </c:spPr>
          <c:marker>
            <c:symbol val="none"/>
          </c:marker>
          <c:trendline>
            <c:spPr>
              <a:ln>
                <a:solidFill>
                  <a:srgbClr val="008000"/>
                </a:solidFill>
              </a:ln>
            </c:spPr>
            <c:trendlineType val="linear"/>
            <c:dispRSqr val="0"/>
            <c:dispEq val="0"/>
          </c:trendline>
          <c:xVal>
            <c:numRef>
              <c:f>'Data 1'!$R$21:$S$21</c:f>
              <c:numCache>
                <c:formatCode>General</c:formatCode>
                <c:ptCount val="2"/>
                <c:pt idx="0">
                  <c:v>0</c:v>
                </c:pt>
                <c:pt idx="1">
                  <c:v>190.67076415921616</c:v>
                </c:pt>
              </c:numCache>
            </c:numRef>
          </c:xVal>
          <c:yVal>
            <c:numRef>
              <c:f>'Data 1'!$R$20:$S$20</c:f>
              <c:numCache>
                <c:formatCode>General</c:formatCode>
                <c:ptCount val="2"/>
                <c:pt idx="0">
                  <c:v>6.5034652231435994E-2</c:v>
                </c:pt>
                <c:pt idx="1">
                  <c:v>0</c:v>
                </c:pt>
              </c:numCache>
            </c:numRef>
          </c:yVal>
          <c:smooth val="0"/>
        </c:ser>
        <c:dLbls>
          <c:showLegendKey val="0"/>
          <c:showVal val="0"/>
          <c:showCatName val="0"/>
          <c:showSerName val="0"/>
          <c:showPercent val="0"/>
          <c:showBubbleSize val="0"/>
        </c:dLbls>
        <c:axId val="116558080"/>
        <c:axId val="116564352"/>
      </c:scatterChart>
      <c:valAx>
        <c:axId val="116558080"/>
        <c:scaling>
          <c:orientation val="minMax"/>
          <c:max val="230"/>
          <c:min val="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16564352"/>
        <c:crosses val="autoZero"/>
        <c:crossBetween val="midCat"/>
      </c:valAx>
      <c:valAx>
        <c:axId val="116564352"/>
        <c:scaling>
          <c:orientation val="minMax"/>
          <c:min val="0"/>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6558080"/>
        <c:crosses val="autoZero"/>
        <c:crossBetween val="midCat"/>
      </c:valAx>
    </c:plotArea>
    <c:plotVisOnly val="1"/>
    <c:dispBlanksAs val="gap"/>
    <c:showDLblsOverMax val="0"/>
  </c:chart>
  <c:externalData r:id="rId2">
    <c:autoUpdate val="0"/>
  </c:externalData>
  <c:userShapes r:id="rId3"/>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 Percentage Production v. Quantity</a:t>
            </a:r>
          </a:p>
        </c:rich>
      </c:tx>
      <c:layout/>
      <c:overlay val="0"/>
    </c:title>
    <c:autoTitleDeleted val="0"/>
    <c:plotArea>
      <c:layout/>
      <c:scatterChart>
        <c:scatterStyle val="lineMarker"/>
        <c:varyColors val="0"/>
        <c:ser>
          <c:idx val="4"/>
          <c:order val="4"/>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5"/>
          <c:order val="5"/>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6"/>
          <c:order val="6"/>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7"/>
          <c:order val="7"/>
          <c:tx>
            <c:v>1956 Prediction</c:v>
          </c:tx>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8"/>
          <c:order val="8"/>
          <c:tx>
            <c:v>1970 Prediction</c:v>
          </c:tx>
          <c:spPr>
            <a:ln w="28575">
              <a:noFill/>
            </a:ln>
          </c:spPr>
          <c:xVal>
            <c:numRef>
              <c:f>'Data 1'!$R$21:$S$21</c:f>
              <c:numCache>
                <c:formatCode>General</c:formatCode>
                <c:ptCount val="2"/>
                <c:pt idx="0">
                  <c:v>0</c:v>
                </c:pt>
                <c:pt idx="1">
                  <c:v>190.67076415921616</c:v>
                </c:pt>
              </c:numCache>
            </c:numRef>
          </c:xVal>
          <c:yVal>
            <c:numRef>
              <c:f>'Data 1'!$R$20:$S$20</c:f>
              <c:numCache>
                <c:formatCode>General</c:formatCode>
                <c:ptCount val="2"/>
                <c:pt idx="0">
                  <c:v>6.5034652231435994E-2</c:v>
                </c:pt>
                <c:pt idx="1">
                  <c:v>0</c:v>
                </c:pt>
              </c:numCache>
            </c:numRef>
          </c:yVal>
          <c:smooth val="0"/>
        </c:ser>
        <c:ser>
          <c:idx val="0"/>
          <c:order val="0"/>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3"/>
          <c:order val="1"/>
          <c:tx>
            <c:v>1956 Prediction</c:v>
          </c:tx>
          <c:spPr>
            <a:ln w="28575">
              <a:noFill/>
            </a:ln>
          </c:spPr>
          <c:marker>
            <c:symbol val="none"/>
          </c:marker>
          <c:trendline>
            <c:spPr>
              <a:ln>
                <a:solidFill>
                  <a:srgbClr val="9900CC"/>
                </a:solidFill>
              </a:ln>
            </c:spPr>
            <c:trendlineType val="linear"/>
            <c:dispRSqr val="0"/>
            <c:dispEq val="0"/>
          </c:trendline>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2"/>
          <c:order val="2"/>
          <c:tx>
            <c:v>1970 Prediction</c:v>
          </c:tx>
          <c:spPr>
            <a:ln w="28575">
              <a:noFill/>
            </a:ln>
          </c:spPr>
          <c:marker>
            <c:symbol val="none"/>
          </c:marker>
          <c:trendline>
            <c:spPr>
              <a:ln>
                <a:solidFill>
                  <a:srgbClr val="008000"/>
                </a:solidFill>
              </a:ln>
            </c:spPr>
            <c:trendlineType val="linear"/>
            <c:dispRSqr val="0"/>
            <c:dispEq val="0"/>
          </c:trendline>
          <c:xVal>
            <c:numRef>
              <c:f>'Data 1'!$S$20:$S$21</c:f>
              <c:numCache>
                <c:formatCode>General</c:formatCode>
                <c:ptCount val="2"/>
                <c:pt idx="0">
                  <c:v>0</c:v>
                </c:pt>
                <c:pt idx="1">
                  <c:v>190.67076415921616</c:v>
                </c:pt>
              </c:numCache>
            </c:numRef>
          </c:xVal>
          <c:yVal>
            <c:numRef>
              <c:f>'Data 1'!$R$20:$R$21</c:f>
              <c:numCache>
                <c:formatCode>General</c:formatCode>
                <c:ptCount val="2"/>
                <c:pt idx="0">
                  <c:v>6.5034652231435994E-2</c:v>
                </c:pt>
                <c:pt idx="1">
                  <c:v>0</c:v>
                </c:pt>
              </c:numCache>
            </c:numRef>
          </c:yVal>
          <c:smooth val="0"/>
        </c:ser>
        <c:ser>
          <c:idx val="1"/>
          <c:order val="3"/>
          <c:tx>
            <c:v>Max Data Prediction</c:v>
          </c:tx>
          <c:spPr>
            <a:ln w="28575">
              <a:noFill/>
            </a:ln>
          </c:spPr>
          <c:marker>
            <c:symbol val="none"/>
          </c:marker>
          <c:trendline>
            <c:trendlineType val="linear"/>
            <c:dispRSqr val="0"/>
            <c:dispEq val="0"/>
          </c:trendline>
          <c:xVal>
            <c:numRef>
              <c:f>'Data 1'!$S$6:$S$7</c:f>
              <c:numCache>
                <c:formatCode>General</c:formatCode>
                <c:ptCount val="2"/>
                <c:pt idx="0">
                  <c:v>0</c:v>
                </c:pt>
                <c:pt idx="1">
                  <c:v>217.01036165260024</c:v>
                </c:pt>
              </c:numCache>
            </c:numRef>
          </c:xVal>
          <c:yVal>
            <c:numRef>
              <c:f>'Data 1'!$R$6:$R$7</c:f>
              <c:numCache>
                <c:formatCode>General</c:formatCode>
                <c:ptCount val="2"/>
                <c:pt idx="0">
                  <c:v>6.4080734008107557E-2</c:v>
                </c:pt>
                <c:pt idx="1">
                  <c:v>0</c:v>
                </c:pt>
              </c:numCache>
            </c:numRef>
          </c:yVal>
          <c:smooth val="0"/>
        </c:ser>
        <c:dLbls>
          <c:showLegendKey val="0"/>
          <c:showVal val="0"/>
          <c:showCatName val="0"/>
          <c:showSerName val="0"/>
          <c:showPercent val="0"/>
          <c:showBubbleSize val="0"/>
        </c:dLbls>
        <c:axId val="116215168"/>
        <c:axId val="116233728"/>
      </c:scatterChart>
      <c:valAx>
        <c:axId val="116215168"/>
        <c:scaling>
          <c:orientation val="minMax"/>
          <c:max val="230"/>
          <c:min val="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16233728"/>
        <c:crosses val="autoZero"/>
        <c:crossBetween val="midCat"/>
      </c:valAx>
      <c:valAx>
        <c:axId val="116233728"/>
        <c:scaling>
          <c:orientation val="minMax"/>
          <c:min val="0"/>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6215168"/>
        <c:crosses val="autoZero"/>
        <c:crossBetween val="midCat"/>
      </c:valAx>
    </c:plotArea>
    <c:plotVisOnly val="1"/>
    <c:dispBlanksAs val="gap"/>
    <c:showDLblsOverMax val="0"/>
  </c:chart>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US Percentage Production v. Quantity</a:t>
            </a:r>
          </a:p>
        </c:rich>
      </c:tx>
      <c:layout/>
      <c:overlay val="0"/>
    </c:title>
    <c:autoTitleDeleted val="0"/>
    <c:plotArea>
      <c:layout/>
      <c:scatterChart>
        <c:scatterStyle val="lineMarker"/>
        <c:varyColors val="0"/>
        <c:ser>
          <c:idx val="5"/>
          <c:order val="5"/>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6"/>
          <c:order val="6"/>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7"/>
          <c:order val="7"/>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8"/>
          <c:order val="8"/>
          <c:tx>
            <c:v>1956 Prediction</c:v>
          </c:tx>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9"/>
          <c:order val="9"/>
          <c:tx>
            <c:v>1970 Prediction</c:v>
          </c:tx>
          <c:spPr>
            <a:ln w="28575">
              <a:noFill/>
            </a:ln>
          </c:spPr>
          <c:xVal>
            <c:numRef>
              <c:f>'Data 1'!$R$21:$S$21</c:f>
              <c:numCache>
                <c:formatCode>General</c:formatCode>
                <c:ptCount val="2"/>
                <c:pt idx="0">
                  <c:v>0</c:v>
                </c:pt>
                <c:pt idx="1">
                  <c:v>190.67076415921616</c:v>
                </c:pt>
              </c:numCache>
            </c:numRef>
          </c:xVal>
          <c:yVal>
            <c:numRef>
              <c:f>'Data 1'!$R$20:$S$20</c:f>
              <c:numCache>
                <c:formatCode>General</c:formatCode>
                <c:ptCount val="2"/>
                <c:pt idx="0">
                  <c:v>6.5034652231435994E-2</c:v>
                </c:pt>
                <c:pt idx="1">
                  <c:v>0</c:v>
                </c:pt>
              </c:numCache>
            </c:numRef>
          </c:yVal>
          <c:smooth val="0"/>
        </c:ser>
        <c:ser>
          <c:idx val="10"/>
          <c:order val="10"/>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11"/>
          <c:order val="11"/>
          <c:tx>
            <c:v>1956 Prediction</c:v>
          </c:tx>
          <c:spPr>
            <a:ln w="28575">
              <a:noFill/>
            </a:ln>
          </c:spPr>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12"/>
          <c:order val="12"/>
          <c:tx>
            <c:v>1970 Prediction</c:v>
          </c:tx>
          <c:spPr>
            <a:ln w="28575">
              <a:noFill/>
            </a:ln>
          </c:spPr>
          <c:xVal>
            <c:numRef>
              <c:f>'Data 1'!$S$20:$S$21</c:f>
              <c:numCache>
                <c:formatCode>General</c:formatCode>
                <c:ptCount val="2"/>
                <c:pt idx="0">
                  <c:v>0</c:v>
                </c:pt>
                <c:pt idx="1">
                  <c:v>190.67076415921616</c:v>
                </c:pt>
              </c:numCache>
            </c:numRef>
          </c:xVal>
          <c:yVal>
            <c:numRef>
              <c:f>'Data 1'!$R$20:$R$21</c:f>
              <c:numCache>
                <c:formatCode>General</c:formatCode>
                <c:ptCount val="2"/>
                <c:pt idx="0">
                  <c:v>6.5034652231435994E-2</c:v>
                </c:pt>
                <c:pt idx="1">
                  <c:v>0</c:v>
                </c:pt>
              </c:numCache>
            </c:numRef>
          </c:yVal>
          <c:smooth val="0"/>
        </c:ser>
        <c:ser>
          <c:idx val="13"/>
          <c:order val="13"/>
          <c:tx>
            <c:v>Max Data Prediction</c:v>
          </c:tx>
          <c:spPr>
            <a:ln w="28575">
              <a:noFill/>
            </a:ln>
          </c:spPr>
          <c:xVal>
            <c:numRef>
              <c:f>'Data 1'!$S$6:$S$7</c:f>
              <c:numCache>
                <c:formatCode>General</c:formatCode>
                <c:ptCount val="2"/>
                <c:pt idx="0">
                  <c:v>0</c:v>
                </c:pt>
                <c:pt idx="1">
                  <c:v>217.01036165260024</c:v>
                </c:pt>
              </c:numCache>
            </c:numRef>
          </c:xVal>
          <c:yVal>
            <c:numRef>
              <c:f>'Data 1'!$R$6:$R$7</c:f>
              <c:numCache>
                <c:formatCode>General</c:formatCode>
                <c:ptCount val="2"/>
                <c:pt idx="0">
                  <c:v>6.4080734008107557E-2</c:v>
                </c:pt>
                <c:pt idx="1">
                  <c:v>0</c:v>
                </c:pt>
              </c:numCache>
            </c:numRef>
          </c:yVal>
          <c:smooth val="0"/>
        </c:ser>
        <c:ser>
          <c:idx val="0"/>
          <c:order val="0"/>
          <c:tx>
            <c:v>dQ/dt / Q</c:v>
          </c:tx>
          <c:spPr>
            <a:ln w="28575">
              <a:noFill/>
            </a:ln>
          </c:spPr>
          <c:xVal>
            <c:numRef>
              <c:f>'Data 1'!$H$21:$H$114</c:f>
              <c:numCache>
                <c:formatCode>General</c:formatCode>
                <c:ptCount val="94"/>
                <c:pt idx="0">
                  <c:v>2.9751149999999997</c:v>
                </c:pt>
                <c:pt idx="1">
                  <c:v>3.3105499999999575</c:v>
                </c:pt>
                <c:pt idx="2">
                  <c:v>3.64635</c:v>
                </c:pt>
                <c:pt idx="3">
                  <c:v>4.0248549999999002</c:v>
                </c:pt>
                <c:pt idx="4">
                  <c:v>4.4665049999999855</c:v>
                </c:pt>
                <c:pt idx="5">
                  <c:v>4.938815</c:v>
                </c:pt>
                <c:pt idx="6">
                  <c:v>5.4961700000000002</c:v>
                </c:pt>
                <c:pt idx="7">
                  <c:v>6.2287250000000007</c:v>
                </c:pt>
                <c:pt idx="8">
                  <c:v>6.9408400000000023</c:v>
                </c:pt>
                <c:pt idx="9">
                  <c:v>7.5613400000000004</c:v>
                </c:pt>
                <c:pt idx="10">
                  <c:v>8.3322200000000013</c:v>
                </c:pt>
                <c:pt idx="11">
                  <c:v>9.2334050000000012</c:v>
                </c:pt>
                <c:pt idx="12">
                  <c:v>10.132400000000002</c:v>
                </c:pt>
                <c:pt idx="13">
                  <c:v>11.139800000000001</c:v>
                </c:pt>
                <c:pt idx="14">
                  <c:v>12.037700000000001</c:v>
                </c:pt>
                <c:pt idx="15">
                  <c:v>12.88888</c:v>
                </c:pt>
                <c:pt idx="16">
                  <c:v>13.671805000000001</c:v>
                </c:pt>
                <c:pt idx="17">
                  <c:v>14.577369999999998</c:v>
                </c:pt>
                <c:pt idx="18">
                  <c:v>15.485490000000151</c:v>
                </c:pt>
                <c:pt idx="19">
                  <c:v>16.479384999999986</c:v>
                </c:pt>
                <c:pt idx="20">
                  <c:v>17.574750000000005</c:v>
                </c:pt>
                <c:pt idx="21">
                  <c:v>18.852250000000005</c:v>
                </c:pt>
                <c:pt idx="22">
                  <c:v>20.065509999999627</c:v>
                </c:pt>
                <c:pt idx="23">
                  <c:v>21.329870000000035</c:v>
                </c:pt>
                <c:pt idx="24">
                  <c:v>22.828924999999987</c:v>
                </c:pt>
                <c:pt idx="25">
                  <c:v>24.233080000000001</c:v>
                </c:pt>
                <c:pt idx="26">
                  <c:v>25.61862</c:v>
                </c:pt>
                <c:pt idx="27">
                  <c:v>27.124244999999988</c:v>
                </c:pt>
                <c:pt idx="28">
                  <c:v>28.797404999999987</c:v>
                </c:pt>
                <c:pt idx="29">
                  <c:v>30.511080000000035</c:v>
                </c:pt>
                <c:pt idx="30">
                  <c:v>32.244464999999998</c:v>
                </c:pt>
                <c:pt idx="31">
                  <c:v>34.101585</c:v>
                </c:pt>
                <c:pt idx="32">
                  <c:v>36.116385000000001</c:v>
                </c:pt>
                <c:pt idx="33">
                  <c:v>37.958175000000011</c:v>
                </c:pt>
                <c:pt idx="34">
                  <c:v>39.931730000000002</c:v>
                </c:pt>
                <c:pt idx="35">
                  <c:v>42.179400000000001</c:v>
                </c:pt>
                <c:pt idx="36">
                  <c:v>44.46284</c:v>
                </c:pt>
                <c:pt idx="37">
                  <c:v>46.820010000000003</c:v>
                </c:pt>
                <c:pt idx="38">
                  <c:v>49.134840000000004</c:v>
                </c:pt>
                <c:pt idx="39">
                  <c:v>51.619395000000011</c:v>
                </c:pt>
                <c:pt idx="40">
                  <c:v>54.22951000000068</c:v>
                </c:pt>
                <c:pt idx="41">
                  <c:v>56.846560000000004</c:v>
                </c:pt>
                <c:pt idx="42">
                  <c:v>59.295710000000845</c:v>
                </c:pt>
                <c:pt idx="43">
                  <c:v>61.870420000000003</c:v>
                </c:pt>
                <c:pt idx="44">
                  <c:v>64.438194999999993</c:v>
                </c:pt>
                <c:pt idx="45">
                  <c:v>67.059989999999999</c:v>
                </c:pt>
                <c:pt idx="46">
                  <c:v>69.736170000000001</c:v>
                </c:pt>
                <c:pt idx="47">
                  <c:v>72.489000000000004</c:v>
                </c:pt>
                <c:pt idx="48">
                  <c:v>75.268110000000007</c:v>
                </c:pt>
                <c:pt idx="49">
                  <c:v>78.11657000000001</c:v>
                </c:pt>
                <c:pt idx="50">
                  <c:v>81.144245000000026</c:v>
                </c:pt>
                <c:pt idx="51">
                  <c:v>84.359895000000009</c:v>
                </c:pt>
                <c:pt idx="52">
                  <c:v>87.679934999999958</c:v>
                </c:pt>
                <c:pt idx="53">
                  <c:v>91.051804999999987</c:v>
                </c:pt>
                <c:pt idx="54">
                  <c:v>94.569310000000002</c:v>
                </c:pt>
                <c:pt idx="55">
                  <c:v>98.023304999999979</c:v>
                </c:pt>
                <c:pt idx="56">
                  <c:v>101.46927000000002</c:v>
                </c:pt>
                <c:pt idx="57">
                  <c:v>104.83019</c:v>
                </c:pt>
                <c:pt idx="58">
                  <c:v>108.03269999999999</c:v>
                </c:pt>
                <c:pt idx="59">
                  <c:v>111.089575</c:v>
                </c:pt>
                <c:pt idx="60">
                  <c:v>114.057755</c:v>
                </c:pt>
                <c:pt idx="61">
                  <c:v>117.06717999999999</c:v>
                </c:pt>
                <c:pt idx="62">
                  <c:v>120.24523499999999</c:v>
                </c:pt>
                <c:pt idx="63">
                  <c:v>123.366715</c:v>
                </c:pt>
                <c:pt idx="64">
                  <c:v>126.50462000000095</c:v>
                </c:pt>
                <c:pt idx="65">
                  <c:v>129.63339999999999</c:v>
                </c:pt>
                <c:pt idx="66">
                  <c:v>132.79028499999998</c:v>
                </c:pt>
                <c:pt idx="67">
                  <c:v>135.96140500000001</c:v>
                </c:pt>
                <c:pt idx="68">
                  <c:v>139.20224000000007</c:v>
                </c:pt>
                <c:pt idx="69">
                  <c:v>142.47665499999752</c:v>
                </c:pt>
                <c:pt idx="70">
                  <c:v>145.64485499999651</c:v>
                </c:pt>
                <c:pt idx="71">
                  <c:v>148.69224000000187</c:v>
                </c:pt>
                <c:pt idx="72">
                  <c:v>151.66334000000001</c:v>
                </c:pt>
                <c:pt idx="73">
                  <c:v>154.44208499999999</c:v>
                </c:pt>
                <c:pt idx="74">
                  <c:v>157.12666000000002</c:v>
                </c:pt>
                <c:pt idx="75">
                  <c:v>159.83386499999995</c:v>
                </c:pt>
                <c:pt idx="76">
                  <c:v>162.45128000000147</c:v>
                </c:pt>
                <c:pt idx="77">
                  <c:v>164.95043500000187</c:v>
                </c:pt>
                <c:pt idx="78">
                  <c:v>167.38206500000001</c:v>
                </c:pt>
                <c:pt idx="79">
                  <c:v>169.77646499999992</c:v>
                </c:pt>
                <c:pt idx="80">
                  <c:v>172.13619</c:v>
                </c:pt>
                <c:pt idx="81">
                  <c:v>174.49117000000001</c:v>
                </c:pt>
                <c:pt idx="82">
                  <c:v>176.77314999999999</c:v>
                </c:pt>
                <c:pt idx="83">
                  <c:v>178.91971499999912</c:v>
                </c:pt>
                <c:pt idx="84">
                  <c:v>181.04474499999998</c:v>
                </c:pt>
                <c:pt idx="85">
                  <c:v>183.16211000000001</c:v>
                </c:pt>
                <c:pt idx="86">
                  <c:v>185.2594</c:v>
                </c:pt>
                <c:pt idx="87">
                  <c:v>187.332965</c:v>
                </c:pt>
                <c:pt idx="88">
                  <c:v>189.3109</c:v>
                </c:pt>
                <c:pt idx="89">
                  <c:v>191.20086999999998</c:v>
                </c:pt>
                <c:pt idx="90">
                  <c:v>193.06310000000002</c:v>
                </c:pt>
                <c:pt idx="91">
                  <c:v>194.91146000000001</c:v>
                </c:pt>
                <c:pt idx="92">
                  <c:v>196.71821</c:v>
                </c:pt>
                <c:pt idx="93">
                  <c:v>198.67497499999729</c:v>
                </c:pt>
              </c:numCache>
            </c:numRef>
          </c:xVal>
          <c:yVal>
            <c:numRef>
              <c:f>'Data 1'!$G$21:$G$114</c:f>
              <c:numCache>
                <c:formatCode>General</c:formatCode>
                <c:ptCount val="94"/>
                <c:pt idx="0">
                  <c:v>0.10084652189915348</c:v>
                </c:pt>
                <c:pt idx="1">
                  <c:v>0.10132304299889749</c:v>
                </c:pt>
                <c:pt idx="2">
                  <c:v>9.2092092092094041E-2</c:v>
                </c:pt>
                <c:pt idx="3">
                  <c:v>9.4041897161512747E-2</c:v>
                </c:pt>
                <c:pt idx="4">
                  <c:v>9.8880444553403765E-2</c:v>
                </c:pt>
                <c:pt idx="5">
                  <c:v>9.5632251866085233E-2</c:v>
                </c:pt>
                <c:pt idx="6">
                  <c:v>0.10140788949395645</c:v>
                </c:pt>
                <c:pt idx="7">
                  <c:v>0.11760914151772632</c:v>
                </c:pt>
                <c:pt idx="8">
                  <c:v>0.10259781236853176</c:v>
                </c:pt>
                <c:pt idx="9">
                  <c:v>8.2062174164896723E-2</c:v>
                </c:pt>
                <c:pt idx="10">
                  <c:v>9.2517960399510268E-2</c:v>
                </c:pt>
                <c:pt idx="11">
                  <c:v>9.7600505988854516E-2</c:v>
                </c:pt>
                <c:pt idx="12">
                  <c:v>8.8724783861671708E-2</c:v>
                </c:pt>
                <c:pt idx="13">
                  <c:v>9.0432503276539997E-2</c:v>
                </c:pt>
                <c:pt idx="14">
                  <c:v>7.4590661006672096E-2</c:v>
                </c:pt>
                <c:pt idx="15">
                  <c:v>6.6039873130946988E-2</c:v>
                </c:pt>
                <c:pt idx="16">
                  <c:v>5.7265664628774332E-2</c:v>
                </c:pt>
                <c:pt idx="17">
                  <c:v>6.2121287996394423E-2</c:v>
                </c:pt>
                <c:pt idx="18">
                  <c:v>5.8643284778202048E-2</c:v>
                </c:pt>
                <c:pt idx="19">
                  <c:v>6.0311413320340318E-2</c:v>
                </c:pt>
                <c:pt idx="20">
                  <c:v>6.2326064382139834E-2</c:v>
                </c:pt>
                <c:pt idx="21">
                  <c:v>6.7763794772507532E-2</c:v>
                </c:pt>
                <c:pt idx="22">
                  <c:v>6.0464947065885712E-2</c:v>
                </c:pt>
                <c:pt idx="23">
                  <c:v>5.9276498168999624E-2</c:v>
                </c:pt>
                <c:pt idx="24">
                  <c:v>6.5664721400591583E-2</c:v>
                </c:pt>
                <c:pt idx="25">
                  <c:v>5.7943728160019282E-2</c:v>
                </c:pt>
                <c:pt idx="26">
                  <c:v>5.4083319085883833E-2</c:v>
                </c:pt>
                <c:pt idx="27">
                  <c:v>5.5508457470429116E-2</c:v>
                </c:pt>
                <c:pt idx="28">
                  <c:v>5.8101068481691297E-2</c:v>
                </c:pt>
                <c:pt idx="29">
                  <c:v>5.616566178581682E-2</c:v>
                </c:pt>
                <c:pt idx="30">
                  <c:v>5.3757598397120313E-2</c:v>
                </c:pt>
                <c:pt idx="31">
                  <c:v>5.4458465786854156E-2</c:v>
                </c:pt>
                <c:pt idx="32">
                  <c:v>5.578631416184205E-2</c:v>
                </c:pt>
                <c:pt idx="33">
                  <c:v>4.8521563536708487E-2</c:v>
                </c:pt>
                <c:pt idx="34">
                  <c:v>4.9423228094550374E-2</c:v>
                </c:pt>
                <c:pt idx="35">
                  <c:v>5.3288335064035956E-2</c:v>
                </c:pt>
                <c:pt idx="36">
                  <c:v>5.1356143692125815E-2</c:v>
                </c:pt>
                <c:pt idx="37">
                  <c:v>5.0345354475575685E-2</c:v>
                </c:pt>
                <c:pt idx="38">
                  <c:v>4.7111784631842124E-2</c:v>
                </c:pt>
                <c:pt idx="39">
                  <c:v>4.8132199147239131E-2</c:v>
                </c:pt>
                <c:pt idx="40">
                  <c:v>4.8130897734462282E-2</c:v>
                </c:pt>
                <c:pt idx="41">
                  <c:v>4.6037086500924598E-2</c:v>
                </c:pt>
                <c:pt idx="42">
                  <c:v>4.1303999901511651E-2</c:v>
                </c:pt>
                <c:pt idx="43">
                  <c:v>4.1614555065247659E-2</c:v>
                </c:pt>
                <c:pt idx="44">
                  <c:v>3.9848648771121292E-2</c:v>
                </c:pt>
                <c:pt idx="45">
                  <c:v>3.9096262913251252E-2</c:v>
                </c:pt>
                <c:pt idx="46">
                  <c:v>3.8375781176396694E-2</c:v>
                </c:pt>
                <c:pt idx="47">
                  <c:v>3.7975830815710709E-2</c:v>
                </c:pt>
                <c:pt idx="48">
                  <c:v>3.6922808344729281E-2</c:v>
                </c:pt>
                <c:pt idx="49">
                  <c:v>3.6464222635479292E-2</c:v>
                </c:pt>
                <c:pt idx="50">
                  <c:v>3.731225794263044E-2</c:v>
                </c:pt>
                <c:pt idx="51">
                  <c:v>3.8118231417903041E-2</c:v>
                </c:pt>
                <c:pt idx="52">
                  <c:v>3.7865447778902363E-2</c:v>
                </c:pt>
                <c:pt idx="53">
                  <c:v>3.7032434447620242E-2</c:v>
                </c:pt>
                <c:pt idx="54">
                  <c:v>3.7194994866727914E-2</c:v>
                </c:pt>
                <c:pt idx="55">
                  <c:v>3.523646749107269E-2</c:v>
                </c:pt>
                <c:pt idx="56">
                  <c:v>3.3960675976086159E-2</c:v>
                </c:pt>
                <c:pt idx="57">
                  <c:v>3.2060611547112546E-2</c:v>
                </c:pt>
                <c:pt idx="58">
                  <c:v>2.9643894857760682E-2</c:v>
                </c:pt>
                <c:pt idx="59">
                  <c:v>2.7517208522942413E-2</c:v>
                </c:pt>
                <c:pt idx="60">
                  <c:v>2.6023482576875659E-2</c:v>
                </c:pt>
                <c:pt idx="61">
                  <c:v>2.5706820647768233E-2</c:v>
                </c:pt>
                <c:pt idx="62">
                  <c:v>2.6429779109334396E-2</c:v>
                </c:pt>
                <c:pt idx="63">
                  <c:v>2.5302448881775012E-2</c:v>
                </c:pt>
                <c:pt idx="64">
                  <c:v>2.4804667212944491E-2</c:v>
                </c:pt>
                <c:pt idx="65">
                  <c:v>2.413560085595225E-2</c:v>
                </c:pt>
                <c:pt idx="66">
                  <c:v>2.3773463548180506E-2</c:v>
                </c:pt>
                <c:pt idx="67">
                  <c:v>2.3323677774586112E-2</c:v>
                </c:pt>
                <c:pt idx="68">
                  <c:v>2.3281485987581813E-2</c:v>
                </c:pt>
                <c:pt idx="69">
                  <c:v>2.2982115912252452E-2</c:v>
                </c:pt>
                <c:pt idx="70">
                  <c:v>2.1752913963215652E-2</c:v>
                </c:pt>
                <c:pt idx="71">
                  <c:v>2.0494579945799462E-2</c:v>
                </c:pt>
                <c:pt idx="72">
                  <c:v>1.9590100020216095E-2</c:v>
                </c:pt>
                <c:pt idx="73">
                  <c:v>1.7992148966390866E-2</c:v>
                </c:pt>
                <c:pt idx="74">
                  <c:v>1.7085420131758681E-2</c:v>
                </c:pt>
                <c:pt idx="75">
                  <c:v>1.6937618320122586E-2</c:v>
                </c:pt>
                <c:pt idx="76">
                  <c:v>1.6111999856203041E-2</c:v>
                </c:pt>
                <c:pt idx="77">
                  <c:v>1.515094519150556E-2</c:v>
                </c:pt>
                <c:pt idx="78">
                  <c:v>1.452742263634996E-2</c:v>
                </c:pt>
                <c:pt idx="79">
                  <c:v>1.410325041224059E-2</c:v>
                </c:pt>
                <c:pt idx="80">
                  <c:v>1.3708476991386881E-2</c:v>
                </c:pt>
                <c:pt idx="81">
                  <c:v>1.3496270327031447E-2</c:v>
                </c:pt>
                <c:pt idx="82">
                  <c:v>1.2909087154921435E-2</c:v>
                </c:pt>
                <c:pt idx="83">
                  <c:v>1.1997364292694081E-2</c:v>
                </c:pt>
                <c:pt idx="84">
                  <c:v>1.173759558721265E-2</c:v>
                </c:pt>
                <c:pt idx="85">
                  <c:v>1.1560060101950143E-2</c:v>
                </c:pt>
                <c:pt idx="86">
                  <c:v>1.1320829064544348E-2</c:v>
                </c:pt>
                <c:pt idx="87">
                  <c:v>1.1068874076700978E-2</c:v>
                </c:pt>
                <c:pt idx="88">
                  <c:v>1.0448077738788615E-2</c:v>
                </c:pt>
                <c:pt idx="89">
                  <c:v>9.8847353571144391E-3</c:v>
                </c:pt>
                <c:pt idx="90">
                  <c:v>9.6457065073544748E-3</c:v>
                </c:pt>
                <c:pt idx="91">
                  <c:v>9.4830750331458546E-3</c:v>
                </c:pt>
                <c:pt idx="92">
                  <c:v>9.1844573006230768E-3</c:v>
                </c:pt>
                <c:pt idx="93">
                  <c:v>9.8490763620330147E-3</c:v>
                </c:pt>
              </c:numCache>
            </c:numRef>
          </c:yVal>
          <c:smooth val="0"/>
        </c:ser>
        <c:ser>
          <c:idx val="3"/>
          <c:order val="1"/>
          <c:tx>
            <c:v>1956 Prediction</c:v>
          </c:tx>
          <c:spPr>
            <a:ln w="28575">
              <a:noFill/>
            </a:ln>
          </c:spPr>
          <c:marker>
            <c:symbol val="none"/>
          </c:marker>
          <c:trendline>
            <c:spPr>
              <a:ln>
                <a:solidFill>
                  <a:srgbClr val="9900CC"/>
                </a:solidFill>
              </a:ln>
            </c:spPr>
            <c:trendlineType val="linear"/>
            <c:dispRSqr val="0"/>
            <c:dispEq val="0"/>
          </c:trendline>
          <c:xVal>
            <c:numRef>
              <c:f>'Data 1'!$S$15:$S$16</c:f>
              <c:numCache>
                <c:formatCode>General</c:formatCode>
                <c:ptCount val="2"/>
                <c:pt idx="0">
                  <c:v>0</c:v>
                </c:pt>
                <c:pt idx="1">
                  <c:v>158.22959764902672</c:v>
                </c:pt>
              </c:numCache>
            </c:numRef>
          </c:xVal>
          <c:yVal>
            <c:numRef>
              <c:f>'Data 1'!$R$15:$R$16</c:f>
              <c:numCache>
                <c:formatCode>General</c:formatCode>
                <c:ptCount val="2"/>
                <c:pt idx="0">
                  <c:v>6.9839168488954065E-2</c:v>
                </c:pt>
                <c:pt idx="1">
                  <c:v>0</c:v>
                </c:pt>
              </c:numCache>
            </c:numRef>
          </c:yVal>
          <c:smooth val="0"/>
        </c:ser>
        <c:ser>
          <c:idx val="4"/>
          <c:order val="2"/>
          <c:tx>
            <c:v>1970 Prediction</c:v>
          </c:tx>
          <c:spPr>
            <a:ln w="28575">
              <a:noFill/>
            </a:ln>
          </c:spPr>
          <c:marker>
            <c:symbol val="none"/>
          </c:marker>
          <c:trendline>
            <c:spPr>
              <a:ln>
                <a:solidFill>
                  <a:srgbClr val="008000"/>
                </a:solidFill>
              </a:ln>
            </c:spPr>
            <c:trendlineType val="linear"/>
            <c:dispRSqr val="0"/>
            <c:dispEq val="0"/>
          </c:trendline>
          <c:xVal>
            <c:numRef>
              <c:f>'Data 1'!$S$20:$S$21</c:f>
              <c:numCache>
                <c:formatCode>General</c:formatCode>
                <c:ptCount val="2"/>
                <c:pt idx="0">
                  <c:v>0</c:v>
                </c:pt>
                <c:pt idx="1">
                  <c:v>190.67076415921616</c:v>
                </c:pt>
              </c:numCache>
            </c:numRef>
          </c:xVal>
          <c:yVal>
            <c:numRef>
              <c:f>'Data 1'!$R$20:$R$21</c:f>
              <c:numCache>
                <c:formatCode>General</c:formatCode>
                <c:ptCount val="2"/>
                <c:pt idx="0">
                  <c:v>6.5034652231435994E-2</c:v>
                </c:pt>
                <c:pt idx="1">
                  <c:v>0</c:v>
                </c:pt>
              </c:numCache>
            </c:numRef>
          </c:yVal>
          <c:smooth val="0"/>
        </c:ser>
        <c:ser>
          <c:idx val="1"/>
          <c:order val="3"/>
          <c:tx>
            <c:v>Max Data Prediction</c:v>
          </c:tx>
          <c:spPr>
            <a:ln w="28575">
              <a:noFill/>
            </a:ln>
          </c:spPr>
          <c:marker>
            <c:symbol val="none"/>
          </c:marker>
          <c:trendline>
            <c:trendlineType val="linear"/>
            <c:dispRSqr val="0"/>
            <c:dispEq val="0"/>
          </c:trendline>
          <c:xVal>
            <c:numRef>
              <c:f>'Data 1'!$S$6:$S$7</c:f>
              <c:numCache>
                <c:formatCode>General</c:formatCode>
                <c:ptCount val="2"/>
                <c:pt idx="0">
                  <c:v>0</c:v>
                </c:pt>
                <c:pt idx="1">
                  <c:v>217.01036165260024</c:v>
                </c:pt>
              </c:numCache>
            </c:numRef>
          </c:xVal>
          <c:yVal>
            <c:numRef>
              <c:f>'Data 1'!$R$6:$R$7</c:f>
              <c:numCache>
                <c:formatCode>General</c:formatCode>
                <c:ptCount val="2"/>
                <c:pt idx="0">
                  <c:v>6.4080734008107557E-2</c:v>
                </c:pt>
                <c:pt idx="1">
                  <c:v>0</c:v>
                </c:pt>
              </c:numCache>
            </c:numRef>
          </c:yVal>
          <c:smooth val="0"/>
        </c:ser>
        <c:ser>
          <c:idx val="2"/>
          <c:order val="4"/>
          <c:tx>
            <c:v>Last 30 Years Prediction</c:v>
          </c:tx>
          <c:spPr>
            <a:ln w="28575">
              <a:noFill/>
            </a:ln>
          </c:spPr>
          <c:marker>
            <c:symbol val="none"/>
          </c:marker>
          <c:trendline>
            <c:spPr>
              <a:ln>
                <a:solidFill>
                  <a:srgbClr val="FF0000"/>
                </a:solidFill>
              </a:ln>
            </c:spPr>
            <c:trendlineType val="linear"/>
            <c:dispRSqr val="0"/>
            <c:dispEq val="0"/>
          </c:trendline>
          <c:xVal>
            <c:numRef>
              <c:f>'Data 1'!$S$10:$S$11</c:f>
              <c:numCache>
                <c:formatCode>General</c:formatCode>
                <c:ptCount val="2"/>
                <c:pt idx="0">
                  <c:v>0</c:v>
                </c:pt>
                <c:pt idx="1">
                  <c:v>233.23784096235428</c:v>
                </c:pt>
              </c:numCache>
            </c:numRef>
          </c:xVal>
          <c:yVal>
            <c:numRef>
              <c:f>'Data 1'!$R$10:$R$11</c:f>
              <c:numCache>
                <c:formatCode>General</c:formatCode>
                <c:ptCount val="2"/>
                <c:pt idx="0">
                  <c:v>5.4866769259852066E-2</c:v>
                </c:pt>
                <c:pt idx="1">
                  <c:v>0</c:v>
                </c:pt>
              </c:numCache>
            </c:numRef>
          </c:yVal>
          <c:smooth val="0"/>
        </c:ser>
        <c:dLbls>
          <c:showLegendKey val="0"/>
          <c:showVal val="0"/>
          <c:showCatName val="0"/>
          <c:showSerName val="0"/>
          <c:showPercent val="0"/>
          <c:showBubbleSize val="0"/>
        </c:dLbls>
        <c:axId val="116357760"/>
        <c:axId val="116384512"/>
      </c:scatterChart>
      <c:valAx>
        <c:axId val="116357760"/>
        <c:scaling>
          <c:orientation val="minMax"/>
          <c:max val="230"/>
          <c:min val="0"/>
        </c:scaling>
        <c:delete val="0"/>
        <c:axPos val="b"/>
        <c:title>
          <c:tx>
            <c:rich>
              <a:bodyPr/>
              <a:lstStyle/>
              <a:p>
                <a:pPr>
                  <a:defRPr/>
                </a:pPr>
                <a:r>
                  <a:rPr lang="en-US"/>
                  <a:t>Quantity (Billions of Barrels)</a:t>
                </a:r>
              </a:p>
            </c:rich>
          </c:tx>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16384512"/>
        <c:crosses val="autoZero"/>
        <c:crossBetween val="midCat"/>
      </c:valAx>
      <c:valAx>
        <c:axId val="116384512"/>
        <c:scaling>
          <c:orientation val="minMax"/>
          <c:min val="0"/>
        </c:scaling>
        <c:delete val="0"/>
        <c:axPos val="l"/>
        <c:majorGridlines/>
        <c:title>
          <c:tx>
            <c:rich>
              <a:bodyPr rot="-5400000" vert="horz"/>
              <a:lstStyle/>
              <a:p>
                <a:pPr>
                  <a:defRPr/>
                </a:pPr>
                <a:r>
                  <a:rPr lang="en-US"/>
                  <a:t>Percentage Production</a:t>
                </a:r>
              </a:p>
            </c:rich>
          </c:tx>
          <c:layout/>
          <c:overlay val="0"/>
        </c:title>
        <c:numFmt formatCode="General" sourceLinked="1"/>
        <c:majorTickMark val="out"/>
        <c:minorTickMark val="none"/>
        <c:tickLblPos val="nextTo"/>
        <c:crossAx val="116357760"/>
        <c:crosses val="autoZero"/>
        <c:crossBetween val="midCat"/>
      </c:valAx>
    </c:plotArea>
    <c:plotVisOnly val="1"/>
    <c:dispBlanksAs val="gap"/>
    <c:showDLblsOverMax val="0"/>
  </c:chart>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Publicly Available Oil Production and Consumption Statistics</a:t>
            </a:r>
          </a:p>
        </c:rich>
      </c:tx>
      <c:layout/>
      <c:overlay val="0"/>
    </c:title>
    <c:autoTitleDeleted val="0"/>
    <c:plotArea>
      <c:layout/>
      <c:lineChart>
        <c:grouping val="standard"/>
        <c:varyColors val="0"/>
        <c:ser>
          <c:idx val="0"/>
          <c:order val="0"/>
          <c:tx>
            <c:v>BP Production</c:v>
          </c:tx>
          <c:marker>
            <c:symbol val="square"/>
            <c:size val="5"/>
          </c:marker>
          <c:cat>
            <c:numRef>
              <c:f>Sheet1!$A$25:$A$55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Sheet1!$B$25:$B$55</c:f>
              <c:numCache>
                <c:formatCode>General</c:formatCode>
                <c:ptCount val="31"/>
                <c:pt idx="0">
                  <c:v>62948.186251366089</c:v>
                </c:pt>
                <c:pt idx="1">
                  <c:v>59534.732904109573</c:v>
                </c:pt>
                <c:pt idx="2">
                  <c:v>57298.234528767134</c:v>
                </c:pt>
                <c:pt idx="3">
                  <c:v>56598.903512328761</c:v>
                </c:pt>
                <c:pt idx="4">
                  <c:v>57686.035027322418</c:v>
                </c:pt>
                <c:pt idx="5">
                  <c:v>57472.215063013704</c:v>
                </c:pt>
                <c:pt idx="6">
                  <c:v>60462.660947945202</c:v>
                </c:pt>
                <c:pt idx="7">
                  <c:v>60783.570813698643</c:v>
                </c:pt>
                <c:pt idx="8">
                  <c:v>63154.309751366112</c:v>
                </c:pt>
                <c:pt idx="9">
                  <c:v>64041.892484931508</c:v>
                </c:pt>
                <c:pt idx="10">
                  <c:v>65459.535230136986</c:v>
                </c:pt>
                <c:pt idx="11">
                  <c:v>65267.824857534259</c:v>
                </c:pt>
                <c:pt idx="12">
                  <c:v>65774.237232240455</c:v>
                </c:pt>
                <c:pt idx="13">
                  <c:v>66028.410767123278</c:v>
                </c:pt>
                <c:pt idx="14">
                  <c:v>67104.18813150686</c:v>
                </c:pt>
                <c:pt idx="15">
                  <c:v>68141.153745205505</c:v>
                </c:pt>
                <c:pt idx="16">
                  <c:v>69978.29047267756</c:v>
                </c:pt>
                <c:pt idx="17">
                  <c:v>72238.396706849337</c:v>
                </c:pt>
                <c:pt idx="18">
                  <c:v>73582.586528767133</c:v>
                </c:pt>
                <c:pt idx="19">
                  <c:v>72397.307734246555</c:v>
                </c:pt>
                <c:pt idx="20">
                  <c:v>74892.552202581443</c:v>
                </c:pt>
                <c:pt idx="21">
                  <c:v>74906.416447254785</c:v>
                </c:pt>
                <c:pt idx="22">
                  <c:v>74700.421615198022</c:v>
                </c:pt>
                <c:pt idx="23">
                  <c:v>77074.659042701009</c:v>
                </c:pt>
                <c:pt idx="24">
                  <c:v>80568.022059426454</c:v>
                </c:pt>
                <c:pt idx="25">
                  <c:v>81485.379614157544</c:v>
                </c:pt>
                <c:pt idx="26">
                  <c:v>81729.182431788489</c:v>
                </c:pt>
                <c:pt idx="27">
                  <c:v>81543.944638460904</c:v>
                </c:pt>
                <c:pt idx="28">
                  <c:v>82014.741651905118</c:v>
                </c:pt>
                <c:pt idx="29">
                  <c:v>80277.798778555283</c:v>
                </c:pt>
                <c:pt idx="30">
                  <c:v>82094.645308170511</c:v>
                </c:pt>
              </c:numCache>
            </c:numRef>
          </c:val>
          <c:smooth val="0"/>
        </c:ser>
        <c:ser>
          <c:idx val="1"/>
          <c:order val="1"/>
          <c:tx>
            <c:v>EIA Production</c:v>
          </c:tx>
          <c:marker>
            <c:symbol val="square"/>
            <c:size val="5"/>
          </c:marker>
          <c:cat>
            <c:numRef>
              <c:f>Sheet1!$A$25:$A$55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Sheet1!$C$25:$C$55</c:f>
              <c:numCache>
                <c:formatCode>General</c:formatCode>
                <c:ptCount val="31"/>
                <c:pt idx="0">
                  <c:v>63963.116000000002</c:v>
                </c:pt>
                <c:pt idx="1">
                  <c:v>60574.739000000001</c:v>
                </c:pt>
                <c:pt idx="2">
                  <c:v>58056.540999999997</c:v>
                </c:pt>
                <c:pt idx="3">
                  <c:v>57867.29</c:v>
                </c:pt>
                <c:pt idx="4">
                  <c:v>59553.754999999997</c:v>
                </c:pt>
                <c:pt idx="5">
                  <c:v>59128.142</c:v>
                </c:pt>
                <c:pt idx="6">
                  <c:v>61353.930999999997</c:v>
                </c:pt>
                <c:pt idx="7">
                  <c:v>62013.870999999999</c:v>
                </c:pt>
                <c:pt idx="8">
                  <c:v>64332.574000000001</c:v>
                </c:pt>
                <c:pt idx="9">
                  <c:v>65448.595000000001</c:v>
                </c:pt>
                <c:pt idx="10">
                  <c:v>66339.865999999995</c:v>
                </c:pt>
                <c:pt idx="11">
                  <c:v>66307.334000000003</c:v>
                </c:pt>
                <c:pt idx="12">
                  <c:v>66374.952999999994</c:v>
                </c:pt>
                <c:pt idx="13">
                  <c:v>66734.131999999998</c:v>
                </c:pt>
                <c:pt idx="14">
                  <c:v>68589.902000000002</c:v>
                </c:pt>
                <c:pt idx="15">
                  <c:v>70273.691999999995</c:v>
                </c:pt>
                <c:pt idx="16">
                  <c:v>71918.672000000006</c:v>
                </c:pt>
                <c:pt idx="17">
                  <c:v>74159.365000000005</c:v>
                </c:pt>
                <c:pt idx="18">
                  <c:v>75656.254000000001</c:v>
                </c:pt>
                <c:pt idx="19">
                  <c:v>74859.025999999998</c:v>
                </c:pt>
                <c:pt idx="20">
                  <c:v>77773.546000000002</c:v>
                </c:pt>
                <c:pt idx="21">
                  <c:v>77689.164999999994</c:v>
                </c:pt>
                <c:pt idx="22">
                  <c:v>76998.445999999996</c:v>
                </c:pt>
                <c:pt idx="23">
                  <c:v>79602.654999999999</c:v>
                </c:pt>
                <c:pt idx="24">
                  <c:v>83108.972999999998</c:v>
                </c:pt>
                <c:pt idx="25">
                  <c:v>84603.243000000002</c:v>
                </c:pt>
                <c:pt idx="26">
                  <c:v>84675.058000000005</c:v>
                </c:pt>
                <c:pt idx="27">
                  <c:v>84591.875</c:v>
                </c:pt>
                <c:pt idx="28">
                  <c:v>85577.255999999994</c:v>
                </c:pt>
                <c:pt idx="29">
                  <c:v>84419.021999999997</c:v>
                </c:pt>
                <c:pt idx="30">
                  <c:v>86790.349000000002</c:v>
                </c:pt>
              </c:numCache>
            </c:numRef>
          </c:val>
          <c:smooth val="0"/>
        </c:ser>
        <c:ser>
          <c:idx val="2"/>
          <c:order val="2"/>
          <c:tx>
            <c:v>BP Consumption</c:v>
          </c:tx>
          <c:spPr>
            <a:ln>
              <a:solidFill>
                <a:srgbClr val="FF0000"/>
              </a:solidFill>
            </a:ln>
          </c:spPr>
          <c:marker>
            <c:symbol val="square"/>
            <c:size val="5"/>
            <c:spPr>
              <a:solidFill>
                <a:srgbClr val="FF0000"/>
              </a:solidFill>
            </c:spPr>
          </c:marker>
          <c:cat>
            <c:numRef>
              <c:f>Sheet1!$A$25:$A$55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Sheet1!$E$25:$E$55</c:f>
              <c:numCache>
                <c:formatCode>General</c:formatCode>
                <c:ptCount val="31"/>
                <c:pt idx="0">
                  <c:v>61177.01317121835</c:v>
                </c:pt>
                <c:pt idx="1">
                  <c:v>59308.596897091942</c:v>
                </c:pt>
                <c:pt idx="2">
                  <c:v>57666.865735286905</c:v>
                </c:pt>
                <c:pt idx="3">
                  <c:v>57445.36924244991</c:v>
                </c:pt>
                <c:pt idx="4">
                  <c:v>58727.928059239654</c:v>
                </c:pt>
                <c:pt idx="5">
                  <c:v>59090.423668417781</c:v>
                </c:pt>
                <c:pt idx="6">
                  <c:v>60936.381791173524</c:v>
                </c:pt>
                <c:pt idx="7">
                  <c:v>62168.324257954024</c:v>
                </c:pt>
                <c:pt idx="8">
                  <c:v>63953.331304243569</c:v>
                </c:pt>
                <c:pt idx="9">
                  <c:v>65291.685688577549</c:v>
                </c:pt>
                <c:pt idx="10">
                  <c:v>66503.246892256589</c:v>
                </c:pt>
                <c:pt idx="11">
                  <c:v>66655.562067991428</c:v>
                </c:pt>
                <c:pt idx="12">
                  <c:v>67349.486536861819</c:v>
                </c:pt>
                <c:pt idx="13">
                  <c:v>67125.150619879249</c:v>
                </c:pt>
                <c:pt idx="14">
                  <c:v>68524.822353549927</c:v>
                </c:pt>
                <c:pt idx="15">
                  <c:v>69861.305763505487</c:v>
                </c:pt>
                <c:pt idx="16">
                  <c:v>71342.252693648028</c:v>
                </c:pt>
                <c:pt idx="17">
                  <c:v>73477.168059726289</c:v>
                </c:pt>
                <c:pt idx="18">
                  <c:v>74000.825423775124</c:v>
                </c:pt>
                <c:pt idx="19">
                  <c:v>75725.866363439476</c:v>
                </c:pt>
                <c:pt idx="20">
                  <c:v>76605.070809365716</c:v>
                </c:pt>
                <c:pt idx="21">
                  <c:v>77303.721497665101</c:v>
                </c:pt>
                <c:pt idx="22">
                  <c:v>78267.89545527575</c:v>
                </c:pt>
                <c:pt idx="23">
                  <c:v>79823.066637213051</c:v>
                </c:pt>
                <c:pt idx="24">
                  <c:v>82827.228173090203</c:v>
                </c:pt>
                <c:pt idx="25">
                  <c:v>84126.199648302194</c:v>
                </c:pt>
                <c:pt idx="26">
                  <c:v>84958.323902420816</c:v>
                </c:pt>
                <c:pt idx="27">
                  <c:v>86428.459117793347</c:v>
                </c:pt>
                <c:pt idx="28">
                  <c:v>85999.106982534999</c:v>
                </c:pt>
                <c:pt idx="29">
                  <c:v>84713.903743991876</c:v>
                </c:pt>
                <c:pt idx="30">
                  <c:v>87382.146838574918</c:v>
                </c:pt>
              </c:numCache>
            </c:numRef>
          </c:val>
          <c:smooth val="0"/>
        </c:ser>
        <c:ser>
          <c:idx val="3"/>
          <c:order val="3"/>
          <c:tx>
            <c:v>EIA Consumption</c:v>
          </c:tx>
          <c:marker>
            <c:symbol val="square"/>
            <c:size val="5"/>
          </c:marker>
          <c:cat>
            <c:numRef>
              <c:f>Sheet1!$A$25:$A$55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Sheet1!$F$25:$F$55</c:f>
              <c:numCache>
                <c:formatCode>General</c:formatCode>
                <c:ptCount val="31"/>
                <c:pt idx="0">
                  <c:v>63119.902999999998</c:v>
                </c:pt>
                <c:pt idx="1">
                  <c:v>60953.368000000002</c:v>
                </c:pt>
                <c:pt idx="2">
                  <c:v>59552.025000000001</c:v>
                </c:pt>
                <c:pt idx="3">
                  <c:v>58782.904000000002</c:v>
                </c:pt>
                <c:pt idx="4">
                  <c:v>59806.798000000003</c:v>
                </c:pt>
                <c:pt idx="5">
                  <c:v>60080.347999999998</c:v>
                </c:pt>
                <c:pt idx="6">
                  <c:v>61803.396999999997</c:v>
                </c:pt>
                <c:pt idx="7">
                  <c:v>63084.9</c:v>
                </c:pt>
                <c:pt idx="8">
                  <c:v>64957.326000000001</c:v>
                </c:pt>
                <c:pt idx="9">
                  <c:v>66070.459000000003</c:v>
                </c:pt>
                <c:pt idx="10">
                  <c:v>66524.664999999994</c:v>
                </c:pt>
                <c:pt idx="11">
                  <c:v>67199.361999999994</c:v>
                </c:pt>
                <c:pt idx="12">
                  <c:v>67384.692999999999</c:v>
                </c:pt>
                <c:pt idx="13">
                  <c:v>67571.101999999999</c:v>
                </c:pt>
                <c:pt idx="14">
                  <c:v>68892.858999999997</c:v>
                </c:pt>
                <c:pt idx="15">
                  <c:v>70098.510999999999</c:v>
                </c:pt>
                <c:pt idx="16">
                  <c:v>71688.846999999994</c:v>
                </c:pt>
                <c:pt idx="17">
                  <c:v>73449.975000000006</c:v>
                </c:pt>
                <c:pt idx="18">
                  <c:v>74104.612999999998</c:v>
                </c:pt>
                <c:pt idx="19">
                  <c:v>75867.115999999995</c:v>
                </c:pt>
                <c:pt idx="20">
                  <c:v>76780.535000000003</c:v>
                </c:pt>
                <c:pt idx="21">
                  <c:v>77507.891000000003</c:v>
                </c:pt>
                <c:pt idx="22">
                  <c:v>78161.388000000006</c:v>
                </c:pt>
                <c:pt idx="23">
                  <c:v>79708.370999999999</c:v>
                </c:pt>
                <c:pt idx="24">
                  <c:v>82557.292000000001</c:v>
                </c:pt>
                <c:pt idx="25">
                  <c:v>84086.678</c:v>
                </c:pt>
                <c:pt idx="26">
                  <c:v>85164.790999999997</c:v>
                </c:pt>
                <c:pt idx="27">
                  <c:v>85760.645000000004</c:v>
                </c:pt>
                <c:pt idx="28">
                  <c:v>84582.157000000007</c:v>
                </c:pt>
                <c:pt idx="29">
                  <c:v>83197.334000000003</c:v>
                </c:pt>
                <c:pt idx="30">
                  <c:v>86962.198999999993</c:v>
                </c:pt>
              </c:numCache>
            </c:numRef>
          </c:val>
          <c:smooth val="0"/>
        </c:ser>
        <c:dLbls>
          <c:showLegendKey val="0"/>
          <c:showVal val="0"/>
          <c:showCatName val="0"/>
          <c:showSerName val="0"/>
          <c:showPercent val="0"/>
          <c:showBubbleSize val="0"/>
        </c:dLbls>
        <c:marker val="1"/>
        <c:smooth val="0"/>
        <c:axId val="115573888"/>
        <c:axId val="116637056"/>
      </c:lineChart>
      <c:catAx>
        <c:axId val="115573888"/>
        <c:scaling>
          <c:orientation val="minMax"/>
        </c:scaling>
        <c:delete val="0"/>
        <c:axPos val="b"/>
        <c:numFmt formatCode="General" sourceLinked="1"/>
        <c:majorTickMark val="out"/>
        <c:minorTickMark val="none"/>
        <c:tickLblPos val="nextTo"/>
        <c:crossAx val="116637056"/>
        <c:crosses val="autoZero"/>
        <c:auto val="1"/>
        <c:lblAlgn val="ctr"/>
        <c:lblOffset val="100"/>
        <c:noMultiLvlLbl val="0"/>
      </c:catAx>
      <c:valAx>
        <c:axId val="116637056"/>
        <c:scaling>
          <c:orientation val="minMax"/>
          <c:max val="90000"/>
          <c:min val="55000"/>
        </c:scaling>
        <c:delete val="0"/>
        <c:axPos val="l"/>
        <c:majorGridlines/>
        <c:title>
          <c:tx>
            <c:rich>
              <a:bodyPr rot="-5400000" vert="horz"/>
              <a:lstStyle/>
              <a:p>
                <a:pPr>
                  <a:defRPr/>
                </a:pPr>
                <a:r>
                  <a:rPr lang="en-US"/>
                  <a:t>Oil (kbpd)</a:t>
                </a:r>
              </a:p>
            </c:rich>
          </c:tx>
          <c:layout/>
          <c:overlay val="0"/>
        </c:title>
        <c:numFmt formatCode="#,##0" sourceLinked="0"/>
        <c:majorTickMark val="out"/>
        <c:minorTickMark val="none"/>
        <c:tickLblPos val="nextTo"/>
        <c:crossAx val="11557388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b="1" i="0" baseline="0"/>
              <a:t>Reported OPEC Reserves</a:t>
            </a:r>
            <a:endParaRPr lang="en-US" sz="1200"/>
          </a:p>
        </c:rich>
      </c:tx>
      <c:layout/>
      <c:overlay val="0"/>
    </c:title>
    <c:autoTitleDeleted val="0"/>
    <c:plotArea>
      <c:layout/>
      <c:barChart>
        <c:barDir val="col"/>
        <c:grouping val="stacked"/>
        <c:varyColors val="0"/>
        <c:ser>
          <c:idx val="0"/>
          <c:order val="0"/>
          <c:tx>
            <c:v>Saudi Arabia</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Sheet1!$B$3:$B$33</c:f>
              <c:numCache>
                <c:formatCode>General</c:formatCode>
                <c:ptCount val="31"/>
                <c:pt idx="0">
                  <c:v>168.03</c:v>
                </c:pt>
                <c:pt idx="1">
                  <c:v>167.85</c:v>
                </c:pt>
                <c:pt idx="2">
                  <c:v>165.48400000000001</c:v>
                </c:pt>
                <c:pt idx="3">
                  <c:v>168.84800000000001</c:v>
                </c:pt>
                <c:pt idx="4">
                  <c:v>171.71</c:v>
                </c:pt>
                <c:pt idx="5">
                  <c:v>171.49</c:v>
                </c:pt>
                <c:pt idx="6">
                  <c:v>169.744</c:v>
                </c:pt>
                <c:pt idx="7">
                  <c:v>169.58500000000001</c:v>
                </c:pt>
                <c:pt idx="8">
                  <c:v>254.989</c:v>
                </c:pt>
                <c:pt idx="9">
                  <c:v>260.05</c:v>
                </c:pt>
                <c:pt idx="10">
                  <c:v>260.34199999999998</c:v>
                </c:pt>
                <c:pt idx="11">
                  <c:v>260.93599999999998</c:v>
                </c:pt>
                <c:pt idx="12">
                  <c:v>261.20299999999997</c:v>
                </c:pt>
                <c:pt idx="13">
                  <c:v>261.35500000000002</c:v>
                </c:pt>
                <c:pt idx="14">
                  <c:v>261.37400000000002</c:v>
                </c:pt>
                <c:pt idx="15">
                  <c:v>261.45</c:v>
                </c:pt>
                <c:pt idx="16">
                  <c:v>261.44400000000002</c:v>
                </c:pt>
                <c:pt idx="17">
                  <c:v>261.541</c:v>
                </c:pt>
                <c:pt idx="18">
                  <c:v>261.54199999999997</c:v>
                </c:pt>
                <c:pt idx="19">
                  <c:v>262.78399999999999</c:v>
                </c:pt>
                <c:pt idx="20">
                  <c:v>262.76600000000002</c:v>
                </c:pt>
                <c:pt idx="21">
                  <c:v>262.697</c:v>
                </c:pt>
                <c:pt idx="22">
                  <c:v>262.79000000000002</c:v>
                </c:pt>
                <c:pt idx="23">
                  <c:v>262.73</c:v>
                </c:pt>
                <c:pt idx="24">
                  <c:v>264.31</c:v>
                </c:pt>
                <c:pt idx="25">
                  <c:v>264.21100000000001</c:v>
                </c:pt>
                <c:pt idx="26">
                  <c:v>264.25099999999998</c:v>
                </c:pt>
                <c:pt idx="27">
                  <c:v>264.209</c:v>
                </c:pt>
                <c:pt idx="28">
                  <c:v>264.06299999999999</c:v>
                </c:pt>
                <c:pt idx="29">
                  <c:v>264.58999999999997</c:v>
                </c:pt>
                <c:pt idx="30">
                  <c:v>264.51600000000002</c:v>
                </c:pt>
              </c:numCache>
            </c:numRef>
          </c:val>
        </c:ser>
        <c:ser>
          <c:idx val="1"/>
          <c:order val="1"/>
          <c:tx>
            <c:v>Iran</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Sheet1!$C$3:$C$33</c:f>
              <c:numCache>
                <c:formatCode>General</c:formatCode>
                <c:ptCount val="31"/>
                <c:pt idx="0">
                  <c:v>58.295999999999999</c:v>
                </c:pt>
                <c:pt idx="1">
                  <c:v>57.02</c:v>
                </c:pt>
                <c:pt idx="2">
                  <c:v>56.148000000000003</c:v>
                </c:pt>
                <c:pt idx="3">
                  <c:v>55.256999999999998</c:v>
                </c:pt>
                <c:pt idx="4">
                  <c:v>58.874000000000002</c:v>
                </c:pt>
                <c:pt idx="5">
                  <c:v>59</c:v>
                </c:pt>
                <c:pt idx="6">
                  <c:v>92.86</c:v>
                </c:pt>
                <c:pt idx="7">
                  <c:v>92.86</c:v>
                </c:pt>
                <c:pt idx="8">
                  <c:v>92.86</c:v>
                </c:pt>
                <c:pt idx="9">
                  <c:v>92.86</c:v>
                </c:pt>
                <c:pt idx="10">
                  <c:v>92.85</c:v>
                </c:pt>
                <c:pt idx="11">
                  <c:v>92.86</c:v>
                </c:pt>
                <c:pt idx="12">
                  <c:v>92.86</c:v>
                </c:pt>
                <c:pt idx="13">
                  <c:v>92.86</c:v>
                </c:pt>
                <c:pt idx="14">
                  <c:v>94.3</c:v>
                </c:pt>
                <c:pt idx="15">
                  <c:v>93.7</c:v>
                </c:pt>
                <c:pt idx="16">
                  <c:v>92.6</c:v>
                </c:pt>
                <c:pt idx="17">
                  <c:v>92.6</c:v>
                </c:pt>
                <c:pt idx="18">
                  <c:v>93.7</c:v>
                </c:pt>
                <c:pt idx="19">
                  <c:v>93.1</c:v>
                </c:pt>
                <c:pt idx="20">
                  <c:v>99.53</c:v>
                </c:pt>
                <c:pt idx="21">
                  <c:v>99.08</c:v>
                </c:pt>
                <c:pt idx="22">
                  <c:v>130.69</c:v>
                </c:pt>
                <c:pt idx="23">
                  <c:v>133.25</c:v>
                </c:pt>
                <c:pt idx="24">
                  <c:v>132.74</c:v>
                </c:pt>
                <c:pt idx="25">
                  <c:v>137.49</c:v>
                </c:pt>
                <c:pt idx="26">
                  <c:v>138.4</c:v>
                </c:pt>
                <c:pt idx="27">
                  <c:v>138.22</c:v>
                </c:pt>
                <c:pt idx="28">
                  <c:v>137.62</c:v>
                </c:pt>
                <c:pt idx="29">
                  <c:v>137.01</c:v>
                </c:pt>
                <c:pt idx="30">
                  <c:v>137.01</c:v>
                </c:pt>
              </c:numCache>
            </c:numRef>
          </c:val>
        </c:ser>
        <c:ser>
          <c:idx val="2"/>
          <c:order val="2"/>
          <c:tx>
            <c:v>Iraq</c:v>
          </c:tx>
          <c:spPr>
            <a:solidFill>
              <a:srgbClr val="FF5050"/>
            </a:solidFill>
          </c:spPr>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Sheet1!$D$3:$D$33</c:f>
              <c:numCache>
                <c:formatCode>General</c:formatCode>
                <c:ptCount val="31"/>
                <c:pt idx="0">
                  <c:v>30</c:v>
                </c:pt>
                <c:pt idx="1">
                  <c:v>32</c:v>
                </c:pt>
                <c:pt idx="2">
                  <c:v>59</c:v>
                </c:pt>
                <c:pt idx="3">
                  <c:v>65</c:v>
                </c:pt>
                <c:pt idx="4">
                  <c:v>65</c:v>
                </c:pt>
                <c:pt idx="5">
                  <c:v>65</c:v>
                </c:pt>
                <c:pt idx="6">
                  <c:v>72</c:v>
                </c:pt>
                <c:pt idx="7">
                  <c:v>100</c:v>
                </c:pt>
                <c:pt idx="8">
                  <c:v>100</c:v>
                </c:pt>
                <c:pt idx="9">
                  <c:v>100</c:v>
                </c:pt>
                <c:pt idx="10">
                  <c:v>100</c:v>
                </c:pt>
                <c:pt idx="11">
                  <c:v>100</c:v>
                </c:pt>
                <c:pt idx="12">
                  <c:v>100</c:v>
                </c:pt>
                <c:pt idx="13">
                  <c:v>100</c:v>
                </c:pt>
                <c:pt idx="14">
                  <c:v>100</c:v>
                </c:pt>
                <c:pt idx="15">
                  <c:v>100</c:v>
                </c:pt>
                <c:pt idx="16">
                  <c:v>112</c:v>
                </c:pt>
                <c:pt idx="17">
                  <c:v>112.5</c:v>
                </c:pt>
                <c:pt idx="18">
                  <c:v>112.5</c:v>
                </c:pt>
                <c:pt idx="19">
                  <c:v>112.5</c:v>
                </c:pt>
                <c:pt idx="20">
                  <c:v>112.5</c:v>
                </c:pt>
                <c:pt idx="21">
                  <c:v>115</c:v>
                </c:pt>
                <c:pt idx="22">
                  <c:v>115</c:v>
                </c:pt>
                <c:pt idx="23">
                  <c:v>115</c:v>
                </c:pt>
                <c:pt idx="24">
                  <c:v>115</c:v>
                </c:pt>
                <c:pt idx="25">
                  <c:v>115</c:v>
                </c:pt>
                <c:pt idx="26">
                  <c:v>115</c:v>
                </c:pt>
                <c:pt idx="27">
                  <c:v>115</c:v>
                </c:pt>
                <c:pt idx="28">
                  <c:v>115</c:v>
                </c:pt>
                <c:pt idx="29">
                  <c:v>115</c:v>
                </c:pt>
                <c:pt idx="30">
                  <c:v>115</c:v>
                </c:pt>
              </c:numCache>
            </c:numRef>
          </c:val>
        </c:ser>
        <c:ser>
          <c:idx val="3"/>
          <c:order val="3"/>
          <c:tx>
            <c:v>Kuwait</c:v>
          </c:tx>
          <c:spPr>
            <a:solidFill>
              <a:schemeClr val="accent1">
                <a:lumMod val="75000"/>
              </a:schemeClr>
            </a:solidFill>
          </c:spPr>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Sheet1!$E$3:$E$33</c:f>
              <c:numCache>
                <c:formatCode>General</c:formatCode>
                <c:ptCount val="31"/>
                <c:pt idx="0">
                  <c:v>67.930000000000007</c:v>
                </c:pt>
                <c:pt idx="1">
                  <c:v>67.73</c:v>
                </c:pt>
                <c:pt idx="2">
                  <c:v>67.150000000000006</c:v>
                </c:pt>
                <c:pt idx="3">
                  <c:v>67</c:v>
                </c:pt>
                <c:pt idx="4">
                  <c:v>92.71</c:v>
                </c:pt>
                <c:pt idx="5">
                  <c:v>92.463999999999999</c:v>
                </c:pt>
                <c:pt idx="6">
                  <c:v>94.522000000000006</c:v>
                </c:pt>
                <c:pt idx="7">
                  <c:v>94.525000000000006</c:v>
                </c:pt>
                <c:pt idx="8">
                  <c:v>94.525000000000006</c:v>
                </c:pt>
                <c:pt idx="9">
                  <c:v>97.125</c:v>
                </c:pt>
                <c:pt idx="10">
                  <c:v>97.025000000000006</c:v>
                </c:pt>
                <c:pt idx="11">
                  <c:v>96.5</c:v>
                </c:pt>
                <c:pt idx="12">
                  <c:v>96.5</c:v>
                </c:pt>
                <c:pt idx="13">
                  <c:v>96.5</c:v>
                </c:pt>
                <c:pt idx="14">
                  <c:v>96.5</c:v>
                </c:pt>
                <c:pt idx="15">
                  <c:v>96.5</c:v>
                </c:pt>
                <c:pt idx="16">
                  <c:v>96.5</c:v>
                </c:pt>
                <c:pt idx="17">
                  <c:v>96.5</c:v>
                </c:pt>
                <c:pt idx="18">
                  <c:v>96.5</c:v>
                </c:pt>
                <c:pt idx="19">
                  <c:v>96.5</c:v>
                </c:pt>
                <c:pt idx="20">
                  <c:v>96.5</c:v>
                </c:pt>
                <c:pt idx="21">
                  <c:v>96.5</c:v>
                </c:pt>
                <c:pt idx="22">
                  <c:v>96.5</c:v>
                </c:pt>
                <c:pt idx="23">
                  <c:v>99</c:v>
                </c:pt>
                <c:pt idx="24">
                  <c:v>101.5</c:v>
                </c:pt>
                <c:pt idx="25">
                  <c:v>101.5</c:v>
                </c:pt>
                <c:pt idx="26">
                  <c:v>101.5</c:v>
                </c:pt>
                <c:pt idx="27">
                  <c:v>101.5</c:v>
                </c:pt>
                <c:pt idx="28">
                  <c:v>101.5</c:v>
                </c:pt>
                <c:pt idx="29">
                  <c:v>101.5</c:v>
                </c:pt>
                <c:pt idx="30">
                  <c:v>101.5</c:v>
                </c:pt>
              </c:numCache>
            </c:numRef>
          </c:val>
        </c:ser>
        <c:ser>
          <c:idx val="4"/>
          <c:order val="4"/>
          <c:tx>
            <c:v>UAE</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Sheet1!$F$3:$F$33</c:f>
              <c:numCache>
                <c:formatCode>General</c:formatCode>
                <c:ptCount val="31"/>
                <c:pt idx="0">
                  <c:v>30.41</c:v>
                </c:pt>
                <c:pt idx="1">
                  <c:v>32.176000000000002</c:v>
                </c:pt>
                <c:pt idx="2">
                  <c:v>32.353999999999999</c:v>
                </c:pt>
                <c:pt idx="3">
                  <c:v>32.340000000000003</c:v>
                </c:pt>
                <c:pt idx="4">
                  <c:v>32.49</c:v>
                </c:pt>
                <c:pt idx="5">
                  <c:v>32.99</c:v>
                </c:pt>
                <c:pt idx="6">
                  <c:v>97.203000000000003</c:v>
                </c:pt>
                <c:pt idx="7">
                  <c:v>98.105000000000004</c:v>
                </c:pt>
                <c:pt idx="8">
                  <c:v>98.105000000000004</c:v>
                </c:pt>
                <c:pt idx="9">
                  <c:v>98.105000000000004</c:v>
                </c:pt>
                <c:pt idx="10">
                  <c:v>98.1</c:v>
                </c:pt>
                <c:pt idx="11">
                  <c:v>98.1</c:v>
                </c:pt>
                <c:pt idx="12">
                  <c:v>98.1</c:v>
                </c:pt>
                <c:pt idx="13">
                  <c:v>98.1</c:v>
                </c:pt>
                <c:pt idx="14">
                  <c:v>98.1</c:v>
                </c:pt>
                <c:pt idx="15">
                  <c:v>98.1</c:v>
                </c:pt>
                <c:pt idx="16">
                  <c:v>97.8</c:v>
                </c:pt>
                <c:pt idx="17">
                  <c:v>97.8</c:v>
                </c:pt>
                <c:pt idx="18">
                  <c:v>97.8</c:v>
                </c:pt>
                <c:pt idx="19">
                  <c:v>97.8</c:v>
                </c:pt>
                <c:pt idx="20">
                  <c:v>97.8</c:v>
                </c:pt>
                <c:pt idx="21">
                  <c:v>97.8</c:v>
                </c:pt>
                <c:pt idx="22">
                  <c:v>97.8</c:v>
                </c:pt>
                <c:pt idx="23">
                  <c:v>97.8</c:v>
                </c:pt>
                <c:pt idx="24">
                  <c:v>97.8</c:v>
                </c:pt>
                <c:pt idx="25">
                  <c:v>97.8</c:v>
                </c:pt>
                <c:pt idx="26">
                  <c:v>97.8</c:v>
                </c:pt>
                <c:pt idx="27">
                  <c:v>97.8</c:v>
                </c:pt>
                <c:pt idx="28">
                  <c:v>97.8</c:v>
                </c:pt>
                <c:pt idx="29">
                  <c:v>97.8</c:v>
                </c:pt>
                <c:pt idx="30" formatCode="0.0">
                  <c:v>97.8</c:v>
                </c:pt>
              </c:numCache>
            </c:numRef>
          </c:val>
        </c:ser>
        <c:ser>
          <c:idx val="5"/>
          <c:order val="5"/>
          <c:tx>
            <c:v>Venezuela</c:v>
          </c:tx>
          <c:spPr>
            <a:solidFill>
              <a:srgbClr val="CCCCFF"/>
            </a:solidFill>
          </c:spPr>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Sheet1!$G$3:$G$33</c:f>
              <c:numCache>
                <c:formatCode>General</c:formatCode>
                <c:ptCount val="31"/>
                <c:pt idx="0">
                  <c:v>19.53</c:v>
                </c:pt>
                <c:pt idx="1">
                  <c:v>19.888000000000002</c:v>
                </c:pt>
                <c:pt idx="2">
                  <c:v>24.9</c:v>
                </c:pt>
                <c:pt idx="3">
                  <c:v>25.887</c:v>
                </c:pt>
                <c:pt idx="4">
                  <c:v>28.027999999999999</c:v>
                </c:pt>
                <c:pt idx="5">
                  <c:v>54.454000000000001</c:v>
                </c:pt>
                <c:pt idx="6">
                  <c:v>55.521000000000001</c:v>
                </c:pt>
                <c:pt idx="7">
                  <c:v>58.100999999999999</c:v>
                </c:pt>
                <c:pt idx="8">
                  <c:v>58.505000000000003</c:v>
                </c:pt>
                <c:pt idx="9">
                  <c:v>59.04</c:v>
                </c:pt>
                <c:pt idx="10">
                  <c:v>60.054000000000002</c:v>
                </c:pt>
                <c:pt idx="11">
                  <c:v>62.649000000000001</c:v>
                </c:pt>
                <c:pt idx="12">
                  <c:v>63.33</c:v>
                </c:pt>
                <c:pt idx="13">
                  <c:v>64.447999999999993</c:v>
                </c:pt>
                <c:pt idx="14">
                  <c:v>64.876999999999995</c:v>
                </c:pt>
                <c:pt idx="15">
                  <c:v>66.328999999999994</c:v>
                </c:pt>
                <c:pt idx="16">
                  <c:v>72.667000000000002</c:v>
                </c:pt>
                <c:pt idx="17">
                  <c:v>74.930999999999997</c:v>
                </c:pt>
                <c:pt idx="18">
                  <c:v>76.108000000000004</c:v>
                </c:pt>
                <c:pt idx="19">
                  <c:v>76.847999999999999</c:v>
                </c:pt>
                <c:pt idx="20">
                  <c:v>76.847999999999999</c:v>
                </c:pt>
                <c:pt idx="21">
                  <c:v>77.685000000000002</c:v>
                </c:pt>
                <c:pt idx="22">
                  <c:v>77.307000000000002</c:v>
                </c:pt>
                <c:pt idx="23">
                  <c:v>77.225999999999999</c:v>
                </c:pt>
                <c:pt idx="24">
                  <c:v>79.728999999999999</c:v>
                </c:pt>
                <c:pt idx="25">
                  <c:v>80.012</c:v>
                </c:pt>
                <c:pt idx="26">
                  <c:v>87.323999999999998</c:v>
                </c:pt>
                <c:pt idx="27">
                  <c:v>99.376999999999995</c:v>
                </c:pt>
                <c:pt idx="28">
                  <c:v>172.32300000000001</c:v>
                </c:pt>
                <c:pt idx="29">
                  <c:v>211.173</c:v>
                </c:pt>
                <c:pt idx="30">
                  <c:v>211.173</c:v>
                </c:pt>
              </c:numCache>
            </c:numRef>
          </c:val>
        </c:ser>
        <c:ser>
          <c:idx val="9"/>
          <c:order val="6"/>
          <c:tx>
            <c:v>Libya</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Sheet1!$H$3:$H$33</c:f>
              <c:numCache>
                <c:formatCode>General</c:formatCode>
                <c:ptCount val="31"/>
                <c:pt idx="0">
                  <c:v>20.329999999999998</c:v>
                </c:pt>
                <c:pt idx="1">
                  <c:v>22.6</c:v>
                </c:pt>
                <c:pt idx="2">
                  <c:v>22.186</c:v>
                </c:pt>
                <c:pt idx="3">
                  <c:v>21.783999999999999</c:v>
                </c:pt>
                <c:pt idx="4">
                  <c:v>21.425000000000001</c:v>
                </c:pt>
                <c:pt idx="5">
                  <c:v>21.3</c:v>
                </c:pt>
                <c:pt idx="6">
                  <c:v>22.8</c:v>
                </c:pt>
                <c:pt idx="7">
                  <c:v>22.8</c:v>
                </c:pt>
                <c:pt idx="8">
                  <c:v>22.8</c:v>
                </c:pt>
                <c:pt idx="9">
                  <c:v>22.8</c:v>
                </c:pt>
                <c:pt idx="10">
                  <c:v>22.8</c:v>
                </c:pt>
                <c:pt idx="11">
                  <c:v>22.8</c:v>
                </c:pt>
                <c:pt idx="12">
                  <c:v>22.8</c:v>
                </c:pt>
                <c:pt idx="13">
                  <c:v>22.8</c:v>
                </c:pt>
                <c:pt idx="14">
                  <c:v>22.8</c:v>
                </c:pt>
                <c:pt idx="15">
                  <c:v>29.5</c:v>
                </c:pt>
                <c:pt idx="16">
                  <c:v>29.5</c:v>
                </c:pt>
                <c:pt idx="17">
                  <c:v>29.5</c:v>
                </c:pt>
                <c:pt idx="18">
                  <c:v>29.5</c:v>
                </c:pt>
                <c:pt idx="19">
                  <c:v>29.5</c:v>
                </c:pt>
                <c:pt idx="20">
                  <c:v>36</c:v>
                </c:pt>
                <c:pt idx="21">
                  <c:v>36</c:v>
                </c:pt>
                <c:pt idx="22">
                  <c:v>36</c:v>
                </c:pt>
                <c:pt idx="23">
                  <c:v>39.125999999999998</c:v>
                </c:pt>
                <c:pt idx="24">
                  <c:v>39.125999999999998</c:v>
                </c:pt>
                <c:pt idx="25">
                  <c:v>41.463999999999999</c:v>
                </c:pt>
                <c:pt idx="26">
                  <c:v>41.463999999999999</c:v>
                </c:pt>
                <c:pt idx="27">
                  <c:v>43.662999999999997</c:v>
                </c:pt>
                <c:pt idx="28">
                  <c:v>44.271000000000001</c:v>
                </c:pt>
                <c:pt idx="29">
                  <c:v>46.421999999999997</c:v>
                </c:pt>
                <c:pt idx="30">
                  <c:v>46.421999999999997</c:v>
                </c:pt>
              </c:numCache>
            </c:numRef>
          </c:val>
        </c:ser>
        <c:ser>
          <c:idx val="6"/>
          <c:order val="7"/>
          <c:tx>
            <c:v>Nigeria</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Sheet1!$I$3:$I$33</c:f>
              <c:numCache>
                <c:formatCode>General</c:formatCode>
                <c:ptCount val="31"/>
                <c:pt idx="0">
                  <c:v>16.7</c:v>
                </c:pt>
                <c:pt idx="1">
                  <c:v>16.5</c:v>
                </c:pt>
                <c:pt idx="2">
                  <c:v>16.75</c:v>
                </c:pt>
                <c:pt idx="3">
                  <c:v>16.55</c:v>
                </c:pt>
                <c:pt idx="4">
                  <c:v>16.649999999999999</c:v>
                </c:pt>
                <c:pt idx="5">
                  <c:v>16.600000000000001</c:v>
                </c:pt>
                <c:pt idx="6">
                  <c:v>16.065999999999999</c:v>
                </c:pt>
                <c:pt idx="7">
                  <c:v>15.98</c:v>
                </c:pt>
                <c:pt idx="8">
                  <c:v>16</c:v>
                </c:pt>
                <c:pt idx="9">
                  <c:v>16</c:v>
                </c:pt>
                <c:pt idx="10">
                  <c:v>17.100000000000001</c:v>
                </c:pt>
                <c:pt idx="11">
                  <c:v>20</c:v>
                </c:pt>
                <c:pt idx="12">
                  <c:v>20.991</c:v>
                </c:pt>
                <c:pt idx="13">
                  <c:v>20.991</c:v>
                </c:pt>
                <c:pt idx="14">
                  <c:v>20.991</c:v>
                </c:pt>
                <c:pt idx="15">
                  <c:v>20.827999999999999</c:v>
                </c:pt>
                <c:pt idx="16">
                  <c:v>20.827999999999999</c:v>
                </c:pt>
                <c:pt idx="17">
                  <c:v>20.827999999999999</c:v>
                </c:pt>
                <c:pt idx="18">
                  <c:v>22.5</c:v>
                </c:pt>
                <c:pt idx="19">
                  <c:v>29</c:v>
                </c:pt>
                <c:pt idx="20">
                  <c:v>29</c:v>
                </c:pt>
                <c:pt idx="21">
                  <c:v>31.506</c:v>
                </c:pt>
                <c:pt idx="22">
                  <c:v>34.348999999999997</c:v>
                </c:pt>
                <c:pt idx="23">
                  <c:v>35.255000000000003</c:v>
                </c:pt>
                <c:pt idx="24">
                  <c:v>35.875999999999998</c:v>
                </c:pt>
                <c:pt idx="25">
                  <c:v>36.22</c:v>
                </c:pt>
                <c:pt idx="26">
                  <c:v>37.200000000000003</c:v>
                </c:pt>
                <c:pt idx="27">
                  <c:v>37.200000000000003</c:v>
                </c:pt>
                <c:pt idx="28">
                  <c:v>37.200000000000003</c:v>
                </c:pt>
                <c:pt idx="29">
                  <c:v>37.200000000000003</c:v>
                </c:pt>
                <c:pt idx="30">
                  <c:v>37.200000000000003</c:v>
                </c:pt>
              </c:numCache>
            </c:numRef>
          </c:val>
        </c:ser>
        <c:ser>
          <c:idx val="7"/>
          <c:order val="8"/>
          <c:tx>
            <c:v>Qatar</c:v>
          </c:tx>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Sheet1!$J$3:$J$33</c:f>
              <c:numCache>
                <c:formatCode>General</c:formatCode>
                <c:ptCount val="31"/>
                <c:pt idx="0">
                  <c:v>3.585</c:v>
                </c:pt>
                <c:pt idx="1">
                  <c:v>3.45</c:v>
                </c:pt>
                <c:pt idx="2">
                  <c:v>3.4249999999999998</c:v>
                </c:pt>
                <c:pt idx="3">
                  <c:v>3.33</c:v>
                </c:pt>
                <c:pt idx="4">
                  <c:v>4.5</c:v>
                </c:pt>
                <c:pt idx="5">
                  <c:v>4.5</c:v>
                </c:pt>
                <c:pt idx="6">
                  <c:v>4.5</c:v>
                </c:pt>
                <c:pt idx="7">
                  <c:v>4.5</c:v>
                </c:pt>
                <c:pt idx="8">
                  <c:v>4.5</c:v>
                </c:pt>
                <c:pt idx="9">
                  <c:v>4.5</c:v>
                </c:pt>
                <c:pt idx="10">
                  <c:v>2.9929999999999999</c:v>
                </c:pt>
                <c:pt idx="11">
                  <c:v>2.9929999999999999</c:v>
                </c:pt>
                <c:pt idx="12">
                  <c:v>3.121</c:v>
                </c:pt>
                <c:pt idx="13">
                  <c:v>3.121</c:v>
                </c:pt>
                <c:pt idx="14">
                  <c:v>3.5</c:v>
                </c:pt>
                <c:pt idx="15">
                  <c:v>3.7</c:v>
                </c:pt>
                <c:pt idx="16">
                  <c:v>3.7</c:v>
                </c:pt>
                <c:pt idx="17">
                  <c:v>12.5</c:v>
                </c:pt>
                <c:pt idx="18">
                  <c:v>13.4855</c:v>
                </c:pt>
                <c:pt idx="19">
                  <c:v>13.102799999999998</c:v>
                </c:pt>
                <c:pt idx="20">
                  <c:v>16.866700000000002</c:v>
                </c:pt>
                <c:pt idx="21">
                  <c:v>16.836099999999998</c:v>
                </c:pt>
                <c:pt idx="22">
                  <c:v>27.595599999999997</c:v>
                </c:pt>
                <c:pt idx="23">
                  <c:v>27.015700000000002</c:v>
                </c:pt>
                <c:pt idx="24">
                  <c:v>26.864819999999998</c:v>
                </c:pt>
                <c:pt idx="25">
                  <c:v>27.9102</c:v>
                </c:pt>
                <c:pt idx="26">
                  <c:v>27.436199999999999</c:v>
                </c:pt>
                <c:pt idx="27">
                  <c:v>27.323</c:v>
                </c:pt>
                <c:pt idx="28">
                  <c:v>26.832999999999998</c:v>
                </c:pt>
                <c:pt idx="29">
                  <c:v>25.907</c:v>
                </c:pt>
                <c:pt idx="30">
                  <c:v>25.907</c:v>
                </c:pt>
              </c:numCache>
            </c:numRef>
          </c:val>
        </c:ser>
        <c:ser>
          <c:idx val="8"/>
          <c:order val="9"/>
          <c:tx>
            <c:v>Rest of OPEC</c:v>
          </c:tx>
          <c:spPr>
            <a:solidFill>
              <a:srgbClr val="FFC000"/>
            </a:solidFill>
          </c:spPr>
          <c:invertIfNegative val="0"/>
          <c:cat>
            <c:numRef>
              <c:f>Sheet1!$A$3:$A$323</c:f>
              <c:numCache>
                <c:formatCode>General</c:formatCode>
                <c:ptCount val="32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Sheet1!$R$3:$R$33</c:f>
              <c:numCache>
                <c:formatCode>General</c:formatCode>
                <c:ptCount val="31"/>
                <c:pt idx="0">
                  <c:v>22.622825000000034</c:v>
                </c:pt>
                <c:pt idx="1">
                  <c:v>21.573588000000029</c:v>
                </c:pt>
                <c:pt idx="2">
                  <c:v>22.826784999999973</c:v>
                </c:pt>
                <c:pt idx="3">
                  <c:v>22.444000000000017</c:v>
                </c:pt>
                <c:pt idx="4">
                  <c:v>22.518100000000061</c:v>
                </c:pt>
                <c:pt idx="5">
                  <c:v>21.823000000000093</c:v>
                </c:pt>
                <c:pt idx="6">
                  <c:v>21.081099999999878</c:v>
                </c:pt>
                <c:pt idx="7">
                  <c:v>22.118299999999977</c:v>
                </c:pt>
                <c:pt idx="8">
                  <c:v>22.644900000000007</c:v>
                </c:pt>
                <c:pt idx="9">
                  <c:v>18.824200000000019</c:v>
                </c:pt>
                <c:pt idx="10">
                  <c:v>18.454700000000003</c:v>
                </c:pt>
                <c:pt idx="11">
                  <c:v>18.95900000000006</c:v>
                </c:pt>
                <c:pt idx="12">
                  <c:v>20.1404</c:v>
                </c:pt>
                <c:pt idx="13">
                  <c:v>20.589800000000082</c:v>
                </c:pt>
                <c:pt idx="14">
                  <c:v>22.81490000000008</c:v>
                </c:pt>
                <c:pt idx="15">
                  <c:v>22.939500000000066</c:v>
                </c:pt>
                <c:pt idx="16">
                  <c:v>25.477999999999952</c:v>
                </c:pt>
                <c:pt idx="17">
                  <c:v>26.316299999999956</c:v>
                </c:pt>
                <c:pt idx="18">
                  <c:v>27.11099999999999</c:v>
                </c:pt>
                <c:pt idx="19">
                  <c:v>28.557000000000016</c:v>
                </c:pt>
                <c:pt idx="20">
                  <c:v>29.391999999999939</c:v>
                </c:pt>
                <c:pt idx="21">
                  <c:v>29.94399999999996</c:v>
                </c:pt>
                <c:pt idx="22">
                  <c:v>32.363999999999919</c:v>
                </c:pt>
                <c:pt idx="23">
                  <c:v>32.675999999999931</c:v>
                </c:pt>
                <c:pt idx="24">
                  <c:v>32.384999999999877</c:v>
                </c:pt>
                <c:pt idx="25">
                  <c:v>32.506829999999923</c:v>
                </c:pt>
                <c:pt idx="26">
                  <c:v>32.289929999999913</c:v>
                </c:pt>
                <c:pt idx="27">
                  <c:v>36.873739999999998</c:v>
                </c:pt>
                <c:pt idx="28">
                  <c:v>39.649499999999989</c:v>
                </c:pt>
                <c:pt idx="29">
                  <c:v>40.019980000000032</c:v>
                </c:pt>
                <c:pt idx="30">
                  <c:v>39.771799999999985</c:v>
                </c:pt>
              </c:numCache>
            </c:numRef>
          </c:val>
        </c:ser>
        <c:dLbls>
          <c:showLegendKey val="0"/>
          <c:showVal val="0"/>
          <c:showCatName val="0"/>
          <c:showSerName val="0"/>
          <c:showPercent val="0"/>
          <c:showBubbleSize val="0"/>
        </c:dLbls>
        <c:gapWidth val="7"/>
        <c:overlap val="100"/>
        <c:axId val="115663232"/>
        <c:axId val="115664768"/>
      </c:barChart>
      <c:catAx>
        <c:axId val="115663232"/>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115664768"/>
        <c:crosses val="autoZero"/>
        <c:auto val="1"/>
        <c:lblAlgn val="ctr"/>
        <c:lblOffset val="100"/>
        <c:noMultiLvlLbl val="0"/>
      </c:catAx>
      <c:valAx>
        <c:axId val="115664768"/>
        <c:scaling>
          <c:orientation val="minMax"/>
          <c:max val="1050"/>
          <c:min val="0"/>
        </c:scaling>
        <c:delete val="0"/>
        <c:axPos val="l"/>
        <c:majorGridlines/>
        <c:title>
          <c:tx>
            <c:rich>
              <a:bodyPr rot="-5400000" vert="horz"/>
              <a:lstStyle/>
              <a:p>
                <a:pPr>
                  <a:defRPr/>
                </a:pPr>
                <a:r>
                  <a:rPr lang="en-US"/>
                  <a:t>Billions of Barrels</a:t>
                </a:r>
              </a:p>
            </c:rich>
          </c:tx>
          <c:layout/>
          <c:overlay val="0"/>
        </c:title>
        <c:numFmt formatCode="General" sourceLinked="1"/>
        <c:majorTickMark val="out"/>
        <c:minorTickMark val="none"/>
        <c:tickLblPos val="nextTo"/>
        <c:crossAx val="11566323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a:t>World</a:t>
            </a:r>
            <a:r>
              <a:rPr lang="en-US" sz="1600" baseline="0"/>
              <a:t> Oil Production</a:t>
            </a:r>
            <a:endParaRPr lang="en-US" sz="1600"/>
          </a:p>
        </c:rich>
      </c:tx>
      <c:layout/>
      <c:overlay val="0"/>
    </c:title>
    <c:autoTitleDeleted val="0"/>
    <c:plotArea>
      <c:layout/>
      <c:barChart>
        <c:barDir val="col"/>
        <c:grouping val="stacked"/>
        <c:varyColors val="0"/>
        <c:ser>
          <c:idx val="0"/>
          <c:order val="0"/>
          <c:tx>
            <c:v>Non-OPEC</c:v>
          </c:tx>
          <c:invertIfNegative val="0"/>
          <c:cat>
            <c:numRef>
              <c:f>Sheet1!$D$5:$D$35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Sheet1!$H$5:$H$35</c:f>
              <c:numCache>
                <c:formatCode>General</c:formatCode>
                <c:ptCount val="31"/>
                <c:pt idx="0">
                  <c:v>25855.116000000002</c:v>
                </c:pt>
                <c:pt idx="1">
                  <c:v>26399.739000000001</c:v>
                </c:pt>
                <c:pt idx="2">
                  <c:v>27222.540999999997</c:v>
                </c:pt>
                <c:pt idx="3">
                  <c:v>28244.29</c:v>
                </c:pt>
                <c:pt idx="4">
                  <c:v>29992.754999999997</c:v>
                </c:pt>
                <c:pt idx="5">
                  <c:v>30907.131999999998</c:v>
                </c:pt>
                <c:pt idx="6">
                  <c:v>30743.054999999993</c:v>
                </c:pt>
                <c:pt idx="7">
                  <c:v>30960.040999999994</c:v>
                </c:pt>
                <c:pt idx="8">
                  <c:v>31149.041999999998</c:v>
                </c:pt>
                <c:pt idx="9">
                  <c:v>30934.258999999998</c:v>
                </c:pt>
                <c:pt idx="10">
                  <c:v>31359.447999999997</c:v>
                </c:pt>
                <c:pt idx="11">
                  <c:v>32292.285</c:v>
                </c:pt>
                <c:pt idx="12">
                  <c:v>32555.084999999999</c:v>
                </c:pt>
                <c:pt idx="13">
                  <c:v>33053.334000000003</c:v>
                </c:pt>
                <c:pt idx="14">
                  <c:v>34704.769</c:v>
                </c:pt>
                <c:pt idx="15">
                  <c:v>35764.642999999996</c:v>
                </c:pt>
                <c:pt idx="16">
                  <c:v>37023.605000000003</c:v>
                </c:pt>
                <c:pt idx="17">
                  <c:v>37729.606</c:v>
                </c:pt>
                <c:pt idx="18">
                  <c:v>38023.520000000004</c:v>
                </c:pt>
                <c:pt idx="19">
                  <c:v>37889.161000000007</c:v>
                </c:pt>
                <c:pt idx="20">
                  <c:v>38387.144</c:v>
                </c:pt>
                <c:pt idx="21">
                  <c:v>38324.653999999988</c:v>
                </c:pt>
                <c:pt idx="22">
                  <c:v>38644.239000000001</c:v>
                </c:pt>
                <c:pt idx="23">
                  <c:v>38545.404999999999</c:v>
                </c:pt>
                <c:pt idx="24">
                  <c:v>38499.531000000003</c:v>
                </c:pt>
                <c:pt idx="25">
                  <c:v>37883.358</c:v>
                </c:pt>
                <c:pt idx="26">
                  <c:v>37794.433000000012</c:v>
                </c:pt>
                <c:pt idx="27">
                  <c:v>37602.804000000004</c:v>
                </c:pt>
                <c:pt idx="28">
                  <c:v>37344.568999999989</c:v>
                </c:pt>
                <c:pt idx="29">
                  <c:v>37690.412000000004</c:v>
                </c:pt>
                <c:pt idx="30">
                  <c:v>38570.307999999997</c:v>
                </c:pt>
              </c:numCache>
            </c:numRef>
          </c:val>
        </c:ser>
        <c:ser>
          <c:idx val="1"/>
          <c:order val="1"/>
          <c:tx>
            <c:v>Eurasia / FSU</c:v>
          </c:tx>
          <c:invertIfNegative val="0"/>
          <c:cat>
            <c:numRef>
              <c:f>Sheet1!$D$5:$D$35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Sheet1!$F$5:$F$35</c:f>
              <c:numCache>
                <c:formatCode>General</c:formatCode>
                <c:ptCount val="31"/>
                <c:pt idx="0">
                  <c:v>11991</c:v>
                </c:pt>
                <c:pt idx="1">
                  <c:v>12150</c:v>
                </c:pt>
                <c:pt idx="2">
                  <c:v>12227</c:v>
                </c:pt>
                <c:pt idx="3">
                  <c:v>12302</c:v>
                </c:pt>
                <c:pt idx="4">
                  <c:v>12201</c:v>
                </c:pt>
                <c:pt idx="5">
                  <c:v>11935</c:v>
                </c:pt>
                <c:pt idx="6">
                  <c:v>12226.101000000001</c:v>
                </c:pt>
                <c:pt idx="7">
                  <c:v>12389.52</c:v>
                </c:pt>
                <c:pt idx="8">
                  <c:v>12424.548000000001</c:v>
                </c:pt>
                <c:pt idx="9">
                  <c:v>12025.529</c:v>
                </c:pt>
                <c:pt idx="10">
                  <c:v>11300.939</c:v>
                </c:pt>
                <c:pt idx="11">
                  <c:v>10313.414000000001</c:v>
                </c:pt>
                <c:pt idx="12">
                  <c:v>8788.0709999999999</c:v>
                </c:pt>
                <c:pt idx="13">
                  <c:v>7862.7669999999998</c:v>
                </c:pt>
                <c:pt idx="14">
                  <c:v>7244.7250000000004</c:v>
                </c:pt>
                <c:pt idx="15">
                  <c:v>7135.8090000000002</c:v>
                </c:pt>
                <c:pt idx="16">
                  <c:v>7033.576</c:v>
                </c:pt>
                <c:pt idx="17">
                  <c:v>7205.8419999999996</c:v>
                </c:pt>
                <c:pt idx="18">
                  <c:v>7256.6019999999999</c:v>
                </c:pt>
                <c:pt idx="19">
                  <c:v>7653.0889999999999</c:v>
                </c:pt>
                <c:pt idx="20">
                  <c:v>8191.027</c:v>
                </c:pt>
                <c:pt idx="21">
                  <c:v>8772.0580000000009</c:v>
                </c:pt>
                <c:pt idx="22">
                  <c:v>9429.2369999999992</c:v>
                </c:pt>
                <c:pt idx="23">
                  <c:v>10425.594999999999</c:v>
                </c:pt>
                <c:pt idx="24">
                  <c:v>11343.968999999999</c:v>
                </c:pt>
                <c:pt idx="25">
                  <c:v>11764.995999999999</c:v>
                </c:pt>
                <c:pt idx="26">
                  <c:v>12157.866</c:v>
                </c:pt>
                <c:pt idx="27">
                  <c:v>12615.192999999999</c:v>
                </c:pt>
                <c:pt idx="28">
                  <c:v>12524.456</c:v>
                </c:pt>
                <c:pt idx="29">
                  <c:v>12896.941999999999</c:v>
                </c:pt>
                <c:pt idx="30">
                  <c:v>13164.998</c:v>
                </c:pt>
              </c:numCache>
            </c:numRef>
          </c:val>
        </c:ser>
        <c:ser>
          <c:idx val="2"/>
          <c:order val="2"/>
          <c:tx>
            <c:v>OPEC</c:v>
          </c:tx>
          <c:spPr>
            <a:solidFill>
              <a:srgbClr val="FF0000"/>
            </a:solidFill>
          </c:spPr>
          <c:invertIfNegative val="0"/>
          <c:cat>
            <c:numRef>
              <c:f>Sheet1!$D$5:$D$35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Sheet1!$E$5:$E$35</c:f>
              <c:numCache>
                <c:formatCode>General</c:formatCode>
                <c:ptCount val="31"/>
                <c:pt idx="0">
                  <c:v>26117</c:v>
                </c:pt>
                <c:pt idx="1">
                  <c:v>22025</c:v>
                </c:pt>
                <c:pt idx="2">
                  <c:v>18607</c:v>
                </c:pt>
                <c:pt idx="3">
                  <c:v>17321</c:v>
                </c:pt>
                <c:pt idx="4">
                  <c:v>17360</c:v>
                </c:pt>
                <c:pt idx="5">
                  <c:v>16286.01</c:v>
                </c:pt>
                <c:pt idx="6">
                  <c:v>18384.775000000001</c:v>
                </c:pt>
                <c:pt idx="7">
                  <c:v>18664.310000000001</c:v>
                </c:pt>
                <c:pt idx="8">
                  <c:v>20758.984</c:v>
                </c:pt>
                <c:pt idx="9">
                  <c:v>22488.807000000001</c:v>
                </c:pt>
                <c:pt idx="10">
                  <c:v>23679.478999999999</c:v>
                </c:pt>
                <c:pt idx="11">
                  <c:v>23701.634999999998</c:v>
                </c:pt>
                <c:pt idx="12">
                  <c:v>25031.796999999999</c:v>
                </c:pt>
                <c:pt idx="13">
                  <c:v>25818.030999999999</c:v>
                </c:pt>
                <c:pt idx="14">
                  <c:v>26640.407999999999</c:v>
                </c:pt>
                <c:pt idx="15">
                  <c:v>27373.24</c:v>
                </c:pt>
                <c:pt idx="16">
                  <c:v>27861.491000000002</c:v>
                </c:pt>
                <c:pt idx="17">
                  <c:v>29223.917000000001</c:v>
                </c:pt>
                <c:pt idx="18">
                  <c:v>30376.132000000001</c:v>
                </c:pt>
                <c:pt idx="19">
                  <c:v>29316.776000000002</c:v>
                </c:pt>
                <c:pt idx="20">
                  <c:v>31195.375</c:v>
                </c:pt>
                <c:pt idx="21">
                  <c:v>30592.453000000001</c:v>
                </c:pt>
                <c:pt idx="22">
                  <c:v>28924.97</c:v>
                </c:pt>
                <c:pt idx="23">
                  <c:v>30631.654999999999</c:v>
                </c:pt>
                <c:pt idx="24">
                  <c:v>33265.472999999998</c:v>
                </c:pt>
                <c:pt idx="25">
                  <c:v>34954.889000000003</c:v>
                </c:pt>
                <c:pt idx="26">
                  <c:v>34722.758999999998</c:v>
                </c:pt>
                <c:pt idx="27">
                  <c:v>34373.877999999997</c:v>
                </c:pt>
                <c:pt idx="28">
                  <c:v>35708.231</c:v>
                </c:pt>
                <c:pt idx="29">
                  <c:v>33831.667999999998</c:v>
                </c:pt>
                <c:pt idx="30">
                  <c:v>35055.042999999998</c:v>
                </c:pt>
              </c:numCache>
            </c:numRef>
          </c:val>
        </c:ser>
        <c:dLbls>
          <c:showLegendKey val="0"/>
          <c:showVal val="0"/>
          <c:showCatName val="0"/>
          <c:showSerName val="0"/>
          <c:showPercent val="0"/>
          <c:showBubbleSize val="0"/>
        </c:dLbls>
        <c:gapWidth val="25"/>
        <c:overlap val="100"/>
        <c:axId val="116967680"/>
        <c:axId val="116785152"/>
      </c:barChart>
      <c:catAx>
        <c:axId val="116967680"/>
        <c:scaling>
          <c:orientation val="minMax"/>
        </c:scaling>
        <c:delete val="0"/>
        <c:axPos val="b"/>
        <c:numFmt formatCode="General" sourceLinked="1"/>
        <c:majorTickMark val="out"/>
        <c:minorTickMark val="none"/>
        <c:tickLblPos val="nextTo"/>
        <c:crossAx val="116785152"/>
        <c:crosses val="autoZero"/>
        <c:auto val="1"/>
        <c:lblAlgn val="ctr"/>
        <c:lblOffset val="100"/>
        <c:noMultiLvlLbl val="0"/>
      </c:catAx>
      <c:valAx>
        <c:axId val="116785152"/>
        <c:scaling>
          <c:orientation val="minMax"/>
        </c:scaling>
        <c:delete val="0"/>
        <c:axPos val="l"/>
        <c:majorGridlines/>
        <c:title>
          <c:tx>
            <c:rich>
              <a:bodyPr rot="-5400000" vert="horz"/>
              <a:lstStyle/>
              <a:p>
                <a:pPr>
                  <a:defRPr/>
                </a:pPr>
                <a:r>
                  <a:rPr lang="en-US"/>
                  <a:t>Oil (kbpd)</a:t>
                </a:r>
              </a:p>
            </c:rich>
          </c:tx>
          <c:layout/>
          <c:overlay val="0"/>
        </c:title>
        <c:numFmt formatCode="#,##0" sourceLinked="0"/>
        <c:majorTickMark val="out"/>
        <c:minorTickMark val="none"/>
        <c:tickLblPos val="nextTo"/>
        <c:crossAx val="11696768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dirty="0"/>
              <a:t>Oman Oil Production</a:t>
            </a:r>
          </a:p>
        </c:rich>
      </c:tx>
      <c:layout/>
      <c:overlay val="0"/>
    </c:title>
    <c:autoTitleDeleted val="0"/>
    <c:plotArea>
      <c:layout/>
      <c:lineChart>
        <c:grouping val="standard"/>
        <c:varyColors val="0"/>
        <c:ser>
          <c:idx val="0"/>
          <c:order val="0"/>
          <c:tx>
            <c:v>Oman Oil Production</c:v>
          </c:tx>
          <c:marker>
            <c:symbol val="none"/>
          </c:marker>
          <c:cat>
            <c:numRef>
              <c:f>Sheet1!$B$3:$B$32</c:f>
              <c:numCache>
                <c:formatCode>General</c:formatCode>
                <c:ptCount val="3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numCache>
            </c:numRef>
          </c:cat>
          <c:val>
            <c:numRef>
              <c:f>Sheet1!$C$3:$C$32</c:f>
              <c:numCache>
                <c:formatCode>General</c:formatCode>
                <c:ptCount val="30"/>
                <c:pt idx="0">
                  <c:v>284</c:v>
                </c:pt>
                <c:pt idx="1">
                  <c:v>321</c:v>
                </c:pt>
                <c:pt idx="2">
                  <c:v>326</c:v>
                </c:pt>
                <c:pt idx="3">
                  <c:v>377</c:v>
                </c:pt>
                <c:pt idx="4">
                  <c:v>417</c:v>
                </c:pt>
                <c:pt idx="5">
                  <c:v>502</c:v>
                </c:pt>
                <c:pt idx="6">
                  <c:v>562.745</c:v>
                </c:pt>
                <c:pt idx="7">
                  <c:v>586.91899999999998</c:v>
                </c:pt>
                <c:pt idx="8">
                  <c:v>621.69200000000001</c:v>
                </c:pt>
                <c:pt idx="9">
                  <c:v>649.71500000000003</c:v>
                </c:pt>
                <c:pt idx="10">
                  <c:v>693.49599999999998</c:v>
                </c:pt>
                <c:pt idx="11">
                  <c:v>706.46799999999746</c:v>
                </c:pt>
                <c:pt idx="12">
                  <c:v>744.45099999999798</c:v>
                </c:pt>
                <c:pt idx="13">
                  <c:v>779.577</c:v>
                </c:pt>
                <c:pt idx="14">
                  <c:v>814.18000000000052</c:v>
                </c:pt>
                <c:pt idx="15">
                  <c:v>859.07400000000052</c:v>
                </c:pt>
                <c:pt idx="16">
                  <c:v>891.08900000000051</c:v>
                </c:pt>
                <c:pt idx="17">
                  <c:v>907.69299999999998</c:v>
                </c:pt>
                <c:pt idx="18">
                  <c:v>903.625</c:v>
                </c:pt>
                <c:pt idx="19">
                  <c:v>913.53499999999997</c:v>
                </c:pt>
                <c:pt idx="20">
                  <c:v>972.04099999999949</c:v>
                </c:pt>
                <c:pt idx="21">
                  <c:v>915.48800000000051</c:v>
                </c:pt>
                <c:pt idx="22">
                  <c:v>899.48400000000004</c:v>
                </c:pt>
                <c:pt idx="23">
                  <c:v>823.01</c:v>
                </c:pt>
                <c:pt idx="24">
                  <c:v>754.29700000000003</c:v>
                </c:pt>
                <c:pt idx="25">
                  <c:v>780.55899999999997</c:v>
                </c:pt>
                <c:pt idx="26">
                  <c:v>743.85999999999797</c:v>
                </c:pt>
                <c:pt idx="27">
                  <c:v>714.81399999999996</c:v>
                </c:pt>
                <c:pt idx="28">
                  <c:v>761.13800000000003</c:v>
                </c:pt>
                <c:pt idx="29">
                  <c:v>816.15300000000002</c:v>
                </c:pt>
              </c:numCache>
            </c:numRef>
          </c:val>
          <c:smooth val="0"/>
        </c:ser>
        <c:dLbls>
          <c:showLegendKey val="0"/>
          <c:showVal val="0"/>
          <c:showCatName val="0"/>
          <c:showSerName val="0"/>
          <c:showPercent val="0"/>
          <c:showBubbleSize val="0"/>
        </c:dLbls>
        <c:marker val="1"/>
        <c:smooth val="0"/>
        <c:axId val="116800512"/>
        <c:axId val="116839168"/>
      </c:lineChart>
      <c:catAx>
        <c:axId val="116800512"/>
        <c:scaling>
          <c:orientation val="minMax"/>
        </c:scaling>
        <c:delete val="0"/>
        <c:axPos val="b"/>
        <c:numFmt formatCode="General" sourceLinked="1"/>
        <c:majorTickMark val="out"/>
        <c:minorTickMark val="none"/>
        <c:tickLblPos val="nextTo"/>
        <c:crossAx val="116839168"/>
        <c:crosses val="autoZero"/>
        <c:auto val="1"/>
        <c:lblAlgn val="ctr"/>
        <c:lblOffset val="100"/>
        <c:noMultiLvlLbl val="0"/>
      </c:catAx>
      <c:valAx>
        <c:axId val="116839168"/>
        <c:scaling>
          <c:orientation val="minMax"/>
        </c:scaling>
        <c:delete val="0"/>
        <c:axPos val="l"/>
        <c:majorGridlines/>
        <c:title>
          <c:tx>
            <c:rich>
              <a:bodyPr rot="-5400000" vert="horz"/>
              <a:lstStyle/>
              <a:p>
                <a:pPr>
                  <a:defRPr/>
                </a:pPr>
                <a:r>
                  <a:rPr lang="en-US"/>
                  <a:t>Oil Production (kbpd)</a:t>
                </a:r>
              </a:p>
            </c:rich>
          </c:tx>
          <c:layout/>
          <c:overlay val="0"/>
        </c:title>
        <c:numFmt formatCode="General" sourceLinked="1"/>
        <c:majorTickMark val="out"/>
        <c:minorTickMark val="none"/>
        <c:tickLblPos val="nextTo"/>
        <c:crossAx val="116800512"/>
        <c:crosses val="autoZero"/>
        <c:crossBetween val="between"/>
      </c:valAx>
    </c:plotArea>
    <c:plotVisOnly val="1"/>
    <c:dispBlanksAs val="gap"/>
    <c:showDLblsOverMax val="0"/>
  </c:chart>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b="1" i="0" baseline="0">
                <a:effectLst/>
              </a:rPr>
              <a:t>OECD Efficiency -- GDP Created Per Barrel Consumed</a:t>
            </a:r>
            <a:endParaRPr lang="en-US" sz="1600">
              <a:effectLst/>
            </a:endParaRPr>
          </a:p>
        </c:rich>
      </c:tx>
      <c:layout/>
      <c:overlay val="0"/>
    </c:title>
    <c:autoTitleDeleted val="0"/>
    <c:plotArea>
      <c:layout/>
      <c:barChart>
        <c:barDir val="col"/>
        <c:grouping val="clustered"/>
        <c:varyColors val="0"/>
        <c:ser>
          <c:idx val="0"/>
          <c:order val="0"/>
          <c:invertIfNegative val="0"/>
          <c:cat>
            <c:strRef>
              <c:f>Sheet1!$A$2:$A$35</c:f>
              <c:strCache>
                <c:ptCount val="34"/>
                <c:pt idx="0">
                  <c:v>South Korea</c:v>
                </c:pt>
                <c:pt idx="1">
                  <c:v>Mexico</c:v>
                </c:pt>
                <c:pt idx="2">
                  <c:v>Estonia</c:v>
                </c:pt>
                <c:pt idx="3">
                  <c:v>Chile</c:v>
                </c:pt>
                <c:pt idx="4">
                  <c:v>Canada</c:v>
                </c:pt>
                <c:pt idx="5">
                  <c:v>Iceland</c:v>
                </c:pt>
                <c:pt idx="6">
                  <c:v>Belgium</c:v>
                </c:pt>
                <c:pt idx="7">
                  <c:v>Slovenia</c:v>
                </c:pt>
                <c:pt idx="8">
                  <c:v>United States</c:v>
                </c:pt>
                <c:pt idx="9">
                  <c:v>Netherlands</c:v>
                </c:pt>
                <c:pt idx="10">
                  <c:v>Greece</c:v>
                </c:pt>
                <c:pt idx="11">
                  <c:v>Portugal</c:v>
                </c:pt>
                <c:pt idx="12">
                  <c:v>Poland</c:v>
                </c:pt>
                <c:pt idx="13">
                  <c:v>Hungary</c:v>
                </c:pt>
                <c:pt idx="14">
                  <c:v>New Zealand</c:v>
                </c:pt>
                <c:pt idx="15">
                  <c:v>Luxembourg</c:v>
                </c:pt>
                <c:pt idx="16">
                  <c:v>Israel</c:v>
                </c:pt>
                <c:pt idx="17">
                  <c:v>Spain</c:v>
                </c:pt>
                <c:pt idx="18">
                  <c:v>Czech Republic</c:v>
                </c:pt>
                <c:pt idx="19">
                  <c:v>Slovak Republic</c:v>
                </c:pt>
                <c:pt idx="20">
                  <c:v>Finland</c:v>
                </c:pt>
                <c:pt idx="21">
                  <c:v>Turkey</c:v>
                </c:pt>
                <c:pt idx="22">
                  <c:v>Japan</c:v>
                </c:pt>
                <c:pt idx="23">
                  <c:v>Ireland</c:v>
                </c:pt>
                <c:pt idx="24">
                  <c:v>Australia</c:v>
                </c:pt>
                <c:pt idx="25">
                  <c:v>Sweden</c:v>
                </c:pt>
                <c:pt idx="26">
                  <c:v>Germany</c:v>
                </c:pt>
                <c:pt idx="27">
                  <c:v>Italy</c:v>
                </c:pt>
                <c:pt idx="28">
                  <c:v>Austria</c:v>
                </c:pt>
                <c:pt idx="29">
                  <c:v>France</c:v>
                </c:pt>
                <c:pt idx="30">
                  <c:v>United Kingdom</c:v>
                </c:pt>
                <c:pt idx="31">
                  <c:v>Denmark</c:v>
                </c:pt>
                <c:pt idx="32">
                  <c:v>Norway</c:v>
                </c:pt>
                <c:pt idx="33">
                  <c:v>Switzerland</c:v>
                </c:pt>
              </c:strCache>
            </c:strRef>
          </c:cat>
          <c:val>
            <c:numRef>
              <c:f>Sheet1!$E$2:$E$35</c:f>
              <c:numCache>
                <c:formatCode>General</c:formatCode>
                <c:ptCount val="34"/>
                <c:pt idx="0">
                  <c:v>1234.4918405912199</c:v>
                </c:pt>
                <c:pt idx="1">
                  <c:v>1374.0649448585</c:v>
                </c:pt>
                <c:pt idx="2">
                  <c:v>1650.3674939534701</c:v>
                </c:pt>
                <c:pt idx="3">
                  <c:v>1841.2476659981</c:v>
                </c:pt>
                <c:pt idx="4">
                  <c:v>1952.09983911014</c:v>
                </c:pt>
                <c:pt idx="5">
                  <c:v>1979.8064594396801</c:v>
                </c:pt>
                <c:pt idx="6">
                  <c:v>2056.9807652631598</c:v>
                </c:pt>
                <c:pt idx="7">
                  <c:v>2077.1017928746401</c:v>
                </c:pt>
                <c:pt idx="8">
                  <c:v>2082.97801594672</c:v>
                </c:pt>
                <c:pt idx="9">
                  <c:v>2127.2563806164699</c:v>
                </c:pt>
                <c:pt idx="10">
                  <c:v>2249.2933923401702</c:v>
                </c:pt>
                <c:pt idx="11">
                  <c:v>2256.7435059835998</c:v>
                </c:pt>
                <c:pt idx="12">
                  <c:v>2274.3428672190098</c:v>
                </c:pt>
                <c:pt idx="13">
                  <c:v>2438.0087269809001</c:v>
                </c:pt>
                <c:pt idx="14">
                  <c:v>2483.4489798651898</c:v>
                </c:pt>
                <c:pt idx="15">
                  <c:v>2494.8874699086</c:v>
                </c:pt>
                <c:pt idx="16">
                  <c:v>2501.8154631121902</c:v>
                </c:pt>
                <c:pt idx="17">
                  <c:v>2675.8076569150298</c:v>
                </c:pt>
                <c:pt idx="18">
                  <c:v>2689.6537323584798</c:v>
                </c:pt>
                <c:pt idx="19">
                  <c:v>2910.5097090980698</c:v>
                </c:pt>
                <c:pt idx="20">
                  <c:v>3009.7725183986399</c:v>
                </c:pt>
                <c:pt idx="21">
                  <c:v>3116.88359927789</c:v>
                </c:pt>
                <c:pt idx="22">
                  <c:v>3382.9549128840399</c:v>
                </c:pt>
                <c:pt idx="23">
                  <c:v>3497.8324247913401</c:v>
                </c:pt>
                <c:pt idx="24">
                  <c:v>3526.4655395694299</c:v>
                </c:pt>
                <c:pt idx="25">
                  <c:v>3573.9922553164201</c:v>
                </c:pt>
                <c:pt idx="26">
                  <c:v>3634.3947589202198</c:v>
                </c:pt>
                <c:pt idx="27">
                  <c:v>3677.4994093130599</c:v>
                </c:pt>
                <c:pt idx="28">
                  <c:v>3707.8572204604702</c:v>
                </c:pt>
                <c:pt idx="29">
                  <c:v>3768.31083825621</c:v>
                </c:pt>
                <c:pt idx="30">
                  <c:v>3793.3347710442099</c:v>
                </c:pt>
                <c:pt idx="31">
                  <c:v>5078.1142137718798</c:v>
                </c:pt>
                <c:pt idx="32">
                  <c:v>5131.0039217666299</c:v>
                </c:pt>
                <c:pt idx="33">
                  <c:v>5913.5186124986803</c:v>
                </c:pt>
              </c:numCache>
            </c:numRef>
          </c:val>
        </c:ser>
        <c:dLbls>
          <c:showLegendKey val="0"/>
          <c:showVal val="0"/>
          <c:showCatName val="0"/>
          <c:showSerName val="0"/>
          <c:showPercent val="0"/>
          <c:showBubbleSize val="0"/>
        </c:dLbls>
        <c:gapWidth val="150"/>
        <c:axId val="116861952"/>
        <c:axId val="116867840"/>
      </c:barChart>
      <c:catAx>
        <c:axId val="116861952"/>
        <c:scaling>
          <c:orientation val="minMax"/>
        </c:scaling>
        <c:delete val="0"/>
        <c:axPos val="b"/>
        <c:majorTickMark val="out"/>
        <c:minorTickMark val="none"/>
        <c:tickLblPos val="nextTo"/>
        <c:txPr>
          <a:bodyPr rot="-2700000" vert="horz"/>
          <a:lstStyle/>
          <a:p>
            <a:pPr>
              <a:defRPr/>
            </a:pPr>
            <a:endParaRPr lang="en-US"/>
          </a:p>
        </c:txPr>
        <c:crossAx val="116867840"/>
        <c:crosses val="autoZero"/>
        <c:auto val="1"/>
        <c:lblAlgn val="ctr"/>
        <c:lblOffset val="100"/>
        <c:noMultiLvlLbl val="0"/>
      </c:catAx>
      <c:valAx>
        <c:axId val="116867840"/>
        <c:scaling>
          <c:orientation val="minMax"/>
        </c:scaling>
        <c:delete val="0"/>
        <c:axPos val="l"/>
        <c:majorGridlines/>
        <c:title>
          <c:tx>
            <c:rich>
              <a:bodyPr rot="-5400000" vert="horz"/>
              <a:lstStyle/>
              <a:p>
                <a:pPr>
                  <a:defRPr/>
                </a:pPr>
                <a:r>
                  <a:rPr lang="en-US"/>
                  <a:t>2010 GDP $ / Barrel</a:t>
                </a:r>
              </a:p>
            </c:rich>
          </c:tx>
          <c:layout/>
          <c:overlay val="0"/>
        </c:title>
        <c:numFmt formatCode="General" sourceLinked="1"/>
        <c:majorTickMark val="out"/>
        <c:minorTickMark val="none"/>
        <c:tickLblPos val="nextTo"/>
        <c:crossAx val="116861952"/>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Breakdown of </a:t>
            </a:r>
            <a:r>
              <a:rPr lang="en-US" sz="1200" dirty="0" smtClean="0"/>
              <a:t>Worldwide </a:t>
            </a:r>
            <a:r>
              <a:rPr lang="en-US" sz="1200" dirty="0"/>
              <a:t>GDP, By Country</a:t>
            </a:r>
            <a:r>
              <a:rPr lang="en-US" sz="1200" baseline="0" dirty="0"/>
              <a:t> / Region</a:t>
            </a:r>
            <a:endParaRPr lang="en-US" sz="1200" dirty="0"/>
          </a:p>
        </c:rich>
      </c:tx>
      <c:layout/>
      <c:overlay val="0"/>
    </c:title>
    <c:autoTitleDeleted val="0"/>
    <c:plotArea>
      <c:layout/>
      <c:barChart>
        <c:barDir val="col"/>
        <c:grouping val="stacked"/>
        <c:varyColors val="0"/>
        <c:ser>
          <c:idx val="0"/>
          <c:order val="0"/>
          <c:tx>
            <c:v>United States</c:v>
          </c:tx>
          <c:spPr>
            <a:solidFill>
              <a:schemeClr val="accent2">
                <a:lumMod val="50000"/>
              </a:schemeClr>
            </a:solidFill>
          </c:spPr>
          <c:invertIfNegative val="0"/>
          <c:cat>
            <c:strRef>
              <c:f>Sheet1!$B$4:$B$34</c:f>
              <c:strCach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strCache>
            </c:strRef>
          </c:cat>
          <c:val>
            <c:numRef>
              <c:f>Sheet1!$N$4:$N$34</c:f>
              <c:numCache>
                <c:formatCode>_(* #,##0.00_);_(* \(#,##0.00\);_(* "-"??_);_(@_)</c:formatCode>
                <c:ptCount val="31"/>
                <c:pt idx="0">
                  <c:v>5142.1428260000012</c:v>
                </c:pt>
                <c:pt idx="1">
                  <c:v>5272.8835340000014</c:v>
                </c:pt>
                <c:pt idx="2">
                  <c:v>5168.4682430000012</c:v>
                </c:pt>
                <c:pt idx="3">
                  <c:v>5401.8514860000014</c:v>
                </c:pt>
                <c:pt idx="4">
                  <c:v>5790.5280979999998</c:v>
                </c:pt>
                <c:pt idx="5">
                  <c:v>6028.6091420000002</c:v>
                </c:pt>
                <c:pt idx="6">
                  <c:v>6235.312417000001</c:v>
                </c:pt>
                <c:pt idx="7">
                  <c:v>6432.7087260000008</c:v>
                </c:pt>
                <c:pt idx="8">
                  <c:v>6696.4947229999998</c:v>
                </c:pt>
                <c:pt idx="9">
                  <c:v>6935.1962320000002</c:v>
                </c:pt>
                <c:pt idx="10">
                  <c:v>7063.9869090000002</c:v>
                </c:pt>
                <c:pt idx="11">
                  <c:v>7045.4616150000002</c:v>
                </c:pt>
                <c:pt idx="12">
                  <c:v>7285.4040530000002</c:v>
                </c:pt>
                <c:pt idx="13">
                  <c:v>7494.6778229999991</c:v>
                </c:pt>
                <c:pt idx="14">
                  <c:v>7803.0486169999995</c:v>
                </c:pt>
                <c:pt idx="15">
                  <c:v>8001.951767999999</c:v>
                </c:pt>
                <c:pt idx="16">
                  <c:v>8304.8270209999991</c:v>
                </c:pt>
                <c:pt idx="17">
                  <c:v>8679.0556769999985</c:v>
                </c:pt>
                <c:pt idx="18">
                  <c:v>9060.9958179999994</c:v>
                </c:pt>
                <c:pt idx="19">
                  <c:v>9502.2346269999998</c:v>
                </c:pt>
                <c:pt idx="20">
                  <c:v>9898.7999999999993</c:v>
                </c:pt>
                <c:pt idx="21">
                  <c:v>10007.02671</c:v>
                </c:pt>
                <c:pt idx="22">
                  <c:v>10189.88643</c:v>
                </c:pt>
                <c:pt idx="23">
                  <c:v>10444.897290000001</c:v>
                </c:pt>
                <c:pt idx="24">
                  <c:v>10819.30322</c:v>
                </c:pt>
                <c:pt idx="25">
                  <c:v>11150.36528</c:v>
                </c:pt>
                <c:pt idx="26">
                  <c:v>11448.542729999997</c:v>
                </c:pt>
                <c:pt idx="27">
                  <c:v>11670.846254824199</c:v>
                </c:pt>
                <c:pt idx="28">
                  <c:v>11668.453035092296</c:v>
                </c:pt>
                <c:pt idx="29">
                  <c:v>11357.068556640997</c:v>
                </c:pt>
                <c:pt idx="30">
                  <c:v>11681.216873662397</c:v>
                </c:pt>
              </c:numCache>
            </c:numRef>
          </c:val>
        </c:ser>
        <c:ser>
          <c:idx val="1"/>
          <c:order val="1"/>
          <c:tx>
            <c:v>Rest of OECD</c:v>
          </c:tx>
          <c:spPr>
            <a:solidFill>
              <a:schemeClr val="accent2">
                <a:lumMod val="60000"/>
                <a:lumOff val="40000"/>
              </a:schemeClr>
            </a:solidFill>
          </c:spPr>
          <c:invertIfNegative val="0"/>
          <c:val>
            <c:numRef>
              <c:f>Sheet1!$P$4:$P$34</c:f>
              <c:numCache>
                <c:formatCode>_(* #,##0.00_);_(* \(#,##0.00\);_(* "-"??_);_(@_)</c:formatCode>
                <c:ptCount val="31"/>
                <c:pt idx="0">
                  <c:v>9513.745271652926</c:v>
                </c:pt>
                <c:pt idx="1">
                  <c:v>9711.0215964171166</c:v>
                </c:pt>
                <c:pt idx="2">
                  <c:v>9860.8013704253826</c:v>
                </c:pt>
                <c:pt idx="3">
                  <c:v>10064.129159514747</c:v>
                </c:pt>
                <c:pt idx="4">
                  <c:v>10421.037100585381</c:v>
                </c:pt>
                <c:pt idx="5">
                  <c:v>10835.627925136765</c:v>
                </c:pt>
                <c:pt idx="6">
                  <c:v>11140.470859245528</c:v>
                </c:pt>
                <c:pt idx="7">
                  <c:v>11527.013352086071</c:v>
                </c:pt>
                <c:pt idx="8">
                  <c:v>12113.859898387058</c:v>
                </c:pt>
                <c:pt idx="9">
                  <c:v>12615.523322827821</c:v>
                </c:pt>
                <c:pt idx="10">
                  <c:v>13108.238856058648</c:v>
                </c:pt>
                <c:pt idx="11">
                  <c:v>13381.732509646843</c:v>
                </c:pt>
                <c:pt idx="12">
                  <c:v>13556.361076482875</c:v>
                </c:pt>
                <c:pt idx="13">
                  <c:v>13637.313377338793</c:v>
                </c:pt>
                <c:pt idx="14">
                  <c:v>13977.805795460637</c:v>
                </c:pt>
                <c:pt idx="15">
                  <c:v>14324.489100585552</c:v>
                </c:pt>
                <c:pt idx="16">
                  <c:v>14695.741745232739</c:v>
                </c:pt>
                <c:pt idx="17">
                  <c:v>15107.937926659675</c:v>
                </c:pt>
                <c:pt idx="18">
                  <c:v>15299.868292014988</c:v>
                </c:pt>
                <c:pt idx="19">
                  <c:v>15658.981823809454</c:v>
                </c:pt>
                <c:pt idx="20">
                  <c:v>16278.734829353414</c:v>
                </c:pt>
                <c:pt idx="21">
                  <c:v>16488.219715362331</c:v>
                </c:pt>
                <c:pt idx="22">
                  <c:v>16708.386275565204</c:v>
                </c:pt>
                <c:pt idx="23">
                  <c:v>16960.317274471821</c:v>
                </c:pt>
                <c:pt idx="24">
                  <c:v>17456.931655752225</c:v>
                </c:pt>
                <c:pt idx="25">
                  <c:v>17857.309390533177</c:v>
                </c:pt>
                <c:pt idx="26">
                  <c:v>18406.569813299844</c:v>
                </c:pt>
                <c:pt idx="27">
                  <c:v>18941.892716973252</c:v>
                </c:pt>
                <c:pt idx="28">
                  <c:v>18987.963472582203</c:v>
                </c:pt>
                <c:pt idx="29">
                  <c:v>18168.525408344383</c:v>
                </c:pt>
                <c:pt idx="30">
                  <c:v>18771.535599197025</c:v>
                </c:pt>
              </c:numCache>
            </c:numRef>
          </c:val>
        </c:ser>
        <c:ser>
          <c:idx val="2"/>
          <c:order val="2"/>
          <c:tx>
            <c:v>Rest of World</c:v>
          </c:tx>
          <c:spPr>
            <a:solidFill>
              <a:srgbClr val="FF9966"/>
            </a:solidFill>
          </c:spPr>
          <c:invertIfNegative val="0"/>
          <c:val>
            <c:numRef>
              <c:f>Sheet1!$Q$4:$Q$34</c:f>
              <c:numCache>
                <c:formatCode>_(* #,##0.00_);_(* \(#,##0.00\);_(* "-"??_);_(@_)</c:formatCode>
                <c:ptCount val="31"/>
                <c:pt idx="0">
                  <c:v>2224.9899472882862</c:v>
                </c:pt>
                <c:pt idx="1">
                  <c:v>2278.2582872199223</c:v>
                </c:pt>
                <c:pt idx="2">
                  <c:v>2283.1379403175765</c:v>
                </c:pt>
                <c:pt idx="3">
                  <c:v>2329.9917086818682</c:v>
                </c:pt>
                <c:pt idx="4">
                  <c:v>2419.4822046447998</c:v>
                </c:pt>
                <c:pt idx="5">
                  <c:v>2449.8521983642117</c:v>
                </c:pt>
                <c:pt idx="6">
                  <c:v>2543.4608202838654</c:v>
                </c:pt>
                <c:pt idx="7">
                  <c:v>2642.7538269658949</c:v>
                </c:pt>
                <c:pt idx="8">
                  <c:v>2755.5578141365627</c:v>
                </c:pt>
                <c:pt idx="9">
                  <c:v>2822.3365526985558</c:v>
                </c:pt>
                <c:pt idx="10">
                  <c:v>2894.572454899258</c:v>
                </c:pt>
                <c:pt idx="11">
                  <c:v>2965.9127845588037</c:v>
                </c:pt>
                <c:pt idx="12">
                  <c:v>2993.065561611505</c:v>
                </c:pt>
                <c:pt idx="13">
                  <c:v>3037.5444008870127</c:v>
                </c:pt>
                <c:pt idx="14">
                  <c:v>3103.7136485960518</c:v>
                </c:pt>
                <c:pt idx="15">
                  <c:v>3197.2315968377411</c:v>
                </c:pt>
                <c:pt idx="16">
                  <c:v>3328.18023881302</c:v>
                </c:pt>
                <c:pt idx="17">
                  <c:v>3469.6057457042407</c:v>
                </c:pt>
                <c:pt idx="18">
                  <c:v>3486.7358715887653</c:v>
                </c:pt>
                <c:pt idx="19">
                  <c:v>3565.8992714365668</c:v>
                </c:pt>
                <c:pt idx="20">
                  <c:v>3731.7578065155694</c:v>
                </c:pt>
                <c:pt idx="21">
                  <c:v>3800.5320769678642</c:v>
                </c:pt>
                <c:pt idx="22">
                  <c:v>3882.840127959324</c:v>
                </c:pt>
                <c:pt idx="23">
                  <c:v>4074.3324256101437</c:v>
                </c:pt>
                <c:pt idx="24">
                  <c:v>4359.8136023787001</c:v>
                </c:pt>
                <c:pt idx="25">
                  <c:v>4624.9887981396787</c:v>
                </c:pt>
                <c:pt idx="26">
                  <c:v>4931.3749144721469</c:v>
                </c:pt>
                <c:pt idx="27">
                  <c:v>5264.2992247387692</c:v>
                </c:pt>
                <c:pt idx="28">
                  <c:v>5501.5787223074576</c:v>
                </c:pt>
                <c:pt idx="29">
                  <c:v>5486.9136464265412</c:v>
                </c:pt>
                <c:pt idx="30">
                  <c:v>5781.5808377573312</c:v>
                </c:pt>
              </c:numCache>
            </c:numRef>
          </c:val>
        </c:ser>
        <c:ser>
          <c:idx val="3"/>
          <c:order val="3"/>
          <c:tx>
            <c:v>Brazil</c:v>
          </c:tx>
          <c:spPr>
            <a:solidFill>
              <a:schemeClr val="accent2">
                <a:lumMod val="40000"/>
                <a:lumOff val="60000"/>
              </a:schemeClr>
            </a:solidFill>
          </c:spPr>
          <c:invertIfNegative val="0"/>
          <c:val>
            <c:numRef>
              <c:f>Sheet1!$R$4:$R$34</c:f>
              <c:numCache>
                <c:formatCode>_(* #,##0.00_);_(* \(#,##0.00\);_(* "-"??_);_(@_)</c:formatCode>
                <c:ptCount val="31"/>
                <c:pt idx="0">
                  <c:v>430.37873406339253</c:v>
                </c:pt>
                <c:pt idx="1">
                  <c:v>411.4706589906981</c:v>
                </c:pt>
                <c:pt idx="2">
                  <c:v>413.85819919666949</c:v>
                </c:pt>
                <c:pt idx="3">
                  <c:v>399.74648930371308</c:v>
                </c:pt>
                <c:pt idx="4">
                  <c:v>420.80970408775732</c:v>
                </c:pt>
                <c:pt idx="5">
                  <c:v>454.2466613866635</c:v>
                </c:pt>
                <c:pt idx="6">
                  <c:v>490.53322522110989</c:v>
                </c:pt>
                <c:pt idx="7">
                  <c:v>508.19060369194</c:v>
                </c:pt>
                <c:pt idx="8">
                  <c:v>507.66883062615727</c:v>
                </c:pt>
                <c:pt idx="9">
                  <c:v>524.31762103158701</c:v>
                </c:pt>
                <c:pt idx="10">
                  <c:v>501.77196332722872</c:v>
                </c:pt>
                <c:pt idx="11">
                  <c:v>509.3590939154858</c:v>
                </c:pt>
                <c:pt idx="12">
                  <c:v>506.98082028878213</c:v>
                </c:pt>
                <c:pt idx="13">
                  <c:v>530.63224083409864</c:v>
                </c:pt>
                <c:pt idx="14">
                  <c:v>558.9380741825961</c:v>
                </c:pt>
                <c:pt idx="15">
                  <c:v>583.62542986592473</c:v>
                </c:pt>
                <c:pt idx="16">
                  <c:v>596.17337660804208</c:v>
                </c:pt>
                <c:pt idx="17">
                  <c:v>616.29386330266982</c:v>
                </c:pt>
                <c:pt idx="18">
                  <c:v>616.52731347461622</c:v>
                </c:pt>
                <c:pt idx="19">
                  <c:v>618.07392086376092</c:v>
                </c:pt>
                <c:pt idx="20">
                  <c:v>644.70183110139385</c:v>
                </c:pt>
                <c:pt idx="21">
                  <c:v>653.149809198703</c:v>
                </c:pt>
                <c:pt idx="22">
                  <c:v>670.51266573721421</c:v>
                </c:pt>
                <c:pt idx="23">
                  <c:v>678.21776197868314</c:v>
                </c:pt>
                <c:pt idx="24">
                  <c:v>716.95954348888313</c:v>
                </c:pt>
                <c:pt idx="25">
                  <c:v>739.6131249993075</c:v>
                </c:pt>
                <c:pt idx="26">
                  <c:v>768.86748943603925</c:v>
                </c:pt>
                <c:pt idx="27">
                  <c:v>815.70339047387279</c:v>
                </c:pt>
                <c:pt idx="28">
                  <c:v>857.82724745268297</c:v>
                </c:pt>
                <c:pt idx="29">
                  <c:v>852.29739650470322</c:v>
                </c:pt>
                <c:pt idx="30">
                  <c:v>916.13142789628841</c:v>
                </c:pt>
              </c:numCache>
            </c:numRef>
          </c:val>
        </c:ser>
        <c:ser>
          <c:idx val="4"/>
          <c:order val="4"/>
          <c:tx>
            <c:v>India</c:v>
          </c:tx>
          <c:spPr>
            <a:solidFill>
              <a:schemeClr val="accent1">
                <a:lumMod val="20000"/>
                <a:lumOff val="80000"/>
              </a:schemeClr>
            </a:solidFill>
          </c:spPr>
          <c:invertIfNegative val="0"/>
          <c:val>
            <c:numRef>
              <c:f>Sheet1!$S$4:$S$34</c:f>
              <c:numCache>
                <c:formatCode>_(* #,##0.00_);_(* \(#,##0.00\);_(* "-"??_);_(@_)</c:formatCode>
                <c:ptCount val="31"/>
                <c:pt idx="0">
                  <c:v>157.57672814337047</c:v>
                </c:pt>
                <c:pt idx="1">
                  <c:v>167.03027582285927</c:v>
                </c:pt>
                <c:pt idx="2">
                  <c:v>172.81883736671094</c:v>
                </c:pt>
                <c:pt idx="3">
                  <c:v>185.43338743326464</c:v>
                </c:pt>
                <c:pt idx="4">
                  <c:v>192.52292501153741</c:v>
                </c:pt>
                <c:pt idx="5">
                  <c:v>202.59988064620688</c:v>
                </c:pt>
                <c:pt idx="6">
                  <c:v>212.26032453183157</c:v>
                </c:pt>
                <c:pt idx="7">
                  <c:v>220.6603558232305</c:v>
                </c:pt>
                <c:pt idx="8">
                  <c:v>241.92624922127598</c:v>
                </c:pt>
                <c:pt idx="9">
                  <c:v>256.32264470825351</c:v>
                </c:pt>
                <c:pt idx="10">
                  <c:v>270.49469491146914</c:v>
                </c:pt>
                <c:pt idx="11">
                  <c:v>273.37175321716683</c:v>
                </c:pt>
                <c:pt idx="12">
                  <c:v>288.35325933310713</c:v>
                </c:pt>
                <c:pt idx="13">
                  <c:v>302.10086638835719</c:v>
                </c:pt>
                <c:pt idx="14">
                  <c:v>322.20311025901151</c:v>
                </c:pt>
                <c:pt idx="15">
                  <c:v>346.59148210650636</c:v>
                </c:pt>
                <c:pt idx="16">
                  <c:v>372.7841339028011</c:v>
                </c:pt>
                <c:pt idx="17">
                  <c:v>387.8986609092143</c:v>
                </c:pt>
                <c:pt idx="18">
                  <c:v>411.92332146333757</c:v>
                </c:pt>
                <c:pt idx="19">
                  <c:v>442.35337978595879</c:v>
                </c:pt>
                <c:pt idx="20">
                  <c:v>460.18203150309517</c:v>
                </c:pt>
                <c:pt idx="21">
                  <c:v>484.18924297959251</c:v>
                </c:pt>
                <c:pt idx="22">
                  <c:v>502.42783471523921</c:v>
                </c:pt>
                <c:pt idx="23">
                  <c:v>544.4855504672596</c:v>
                </c:pt>
                <c:pt idx="24">
                  <c:v>589.5590107003942</c:v>
                </c:pt>
                <c:pt idx="25">
                  <c:v>644.49956818265593</c:v>
                </c:pt>
                <c:pt idx="26">
                  <c:v>704.25648682992016</c:v>
                </c:pt>
                <c:pt idx="27">
                  <c:v>773.39337203947855</c:v>
                </c:pt>
                <c:pt idx="28">
                  <c:v>811.54003622484117</c:v>
                </c:pt>
                <c:pt idx="29">
                  <c:v>885.43018457681524</c:v>
                </c:pt>
                <c:pt idx="30">
                  <c:v>971.4860680963551</c:v>
                </c:pt>
              </c:numCache>
            </c:numRef>
          </c:val>
        </c:ser>
        <c:ser>
          <c:idx val="5"/>
          <c:order val="5"/>
          <c:tx>
            <c:v>China</c:v>
          </c:tx>
          <c:spPr>
            <a:solidFill>
              <a:schemeClr val="bg1">
                <a:lumMod val="65000"/>
              </a:schemeClr>
            </a:solidFill>
          </c:spPr>
          <c:invertIfNegative val="0"/>
          <c:val>
            <c:numRef>
              <c:f>Sheet1!$T$4:$T$34</c:f>
              <c:numCache>
                <c:formatCode>_(* #,##0.00_);_(* \(#,##0.00\);_(* "-"??_);_(@_)</c:formatCode>
                <c:ptCount val="31"/>
                <c:pt idx="0">
                  <c:v>182.94194281532972</c:v>
                </c:pt>
                <c:pt idx="1">
                  <c:v>192.45492384172687</c:v>
                </c:pt>
                <c:pt idx="2">
                  <c:v>209.96832191132401</c:v>
                </c:pt>
                <c:pt idx="3">
                  <c:v>232.85486899965832</c:v>
                </c:pt>
                <c:pt idx="4">
                  <c:v>268.24880908760633</c:v>
                </c:pt>
                <c:pt idx="5">
                  <c:v>304.46239831443324</c:v>
                </c:pt>
                <c:pt idx="6">
                  <c:v>331.25508936610339</c:v>
                </c:pt>
                <c:pt idx="7">
                  <c:v>369.68067973257143</c:v>
                </c:pt>
                <c:pt idx="8">
                  <c:v>411.45459654235196</c:v>
                </c:pt>
                <c:pt idx="9">
                  <c:v>428.32423500058837</c:v>
                </c:pt>
                <c:pt idx="10">
                  <c:v>444.60055593061077</c:v>
                </c:pt>
                <c:pt idx="11">
                  <c:v>485.50380707622696</c:v>
                </c:pt>
                <c:pt idx="12">
                  <c:v>554.4453476810512</c:v>
                </c:pt>
                <c:pt idx="13">
                  <c:v>632.06769635639819</c:v>
                </c:pt>
                <c:pt idx="14">
                  <c:v>714.8685645790863</c:v>
                </c:pt>
                <c:pt idx="15">
                  <c:v>792.78923811820664</c:v>
                </c:pt>
                <c:pt idx="16">
                  <c:v>872.06816193002737</c:v>
                </c:pt>
                <c:pt idx="17">
                  <c:v>953.17050098951995</c:v>
                </c:pt>
                <c:pt idx="18">
                  <c:v>1027.5178000667024</c:v>
                </c:pt>
                <c:pt idx="19">
                  <c:v>1105.609152871772</c:v>
                </c:pt>
                <c:pt idx="20">
                  <c:v>1198.4803217130009</c:v>
                </c:pt>
                <c:pt idx="21">
                  <c:v>1297.9541884151799</c:v>
                </c:pt>
                <c:pt idx="22">
                  <c:v>1416.0680195609611</c:v>
                </c:pt>
                <c:pt idx="23">
                  <c:v>1557.6748215170574</c:v>
                </c:pt>
                <c:pt idx="24">
                  <c:v>1714.99997849028</c:v>
                </c:pt>
                <c:pt idx="25">
                  <c:v>1908.7949760596816</c:v>
                </c:pt>
                <c:pt idx="26">
                  <c:v>2151.2119380192612</c:v>
                </c:pt>
                <c:pt idx="27">
                  <c:v>2456.6840332179959</c:v>
                </c:pt>
                <c:pt idx="28">
                  <c:v>2692.525700406924</c:v>
                </c:pt>
                <c:pt idx="29">
                  <c:v>2940.225014706471</c:v>
                </c:pt>
                <c:pt idx="30">
                  <c:v>3243.0685439463837</c:v>
                </c:pt>
              </c:numCache>
            </c:numRef>
          </c:val>
        </c:ser>
        <c:dLbls>
          <c:showLegendKey val="0"/>
          <c:showVal val="0"/>
          <c:showCatName val="0"/>
          <c:showSerName val="0"/>
          <c:showPercent val="0"/>
          <c:showBubbleSize val="0"/>
        </c:dLbls>
        <c:gapWidth val="20"/>
        <c:overlap val="100"/>
        <c:axId val="91362048"/>
        <c:axId val="91363584"/>
      </c:barChart>
      <c:catAx>
        <c:axId val="91362048"/>
        <c:scaling>
          <c:orientation val="minMax"/>
        </c:scaling>
        <c:delete val="0"/>
        <c:axPos val="b"/>
        <c:majorTickMark val="out"/>
        <c:minorTickMark val="none"/>
        <c:tickLblPos val="nextTo"/>
        <c:crossAx val="91363584"/>
        <c:crosses val="autoZero"/>
        <c:auto val="1"/>
        <c:lblAlgn val="ctr"/>
        <c:lblOffset val="100"/>
        <c:noMultiLvlLbl val="0"/>
      </c:catAx>
      <c:valAx>
        <c:axId val="91363584"/>
        <c:scaling>
          <c:orientation val="minMax"/>
        </c:scaling>
        <c:delete val="0"/>
        <c:axPos val="l"/>
        <c:majorGridlines/>
        <c:title>
          <c:tx>
            <c:rich>
              <a:bodyPr rot="-5400000" vert="horz"/>
              <a:lstStyle/>
              <a:p>
                <a:pPr>
                  <a:defRPr/>
                </a:pPr>
                <a:r>
                  <a:rPr lang="en-US"/>
                  <a:t>GDP, Constan 2000 US $B</a:t>
                </a:r>
              </a:p>
            </c:rich>
          </c:tx>
          <c:layout/>
          <c:overlay val="0"/>
        </c:title>
        <c:numFmt formatCode="#,##0" sourceLinked="0"/>
        <c:majorTickMark val="out"/>
        <c:minorTickMark val="none"/>
        <c:tickLblPos val="nextTo"/>
        <c:crossAx val="9136204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Distribution of Min Change in UST 10 Yr</a:t>
            </a:r>
            <a:r>
              <a:rPr lang="en-US" sz="1400" baseline="0"/>
              <a:t> Yield</a:t>
            </a:r>
            <a:endParaRPr lang="en-US" sz="1400"/>
          </a:p>
        </c:rich>
      </c:tx>
      <c:layout/>
      <c:overlay val="0"/>
    </c:title>
    <c:autoTitleDeleted val="0"/>
    <c:plotArea>
      <c:layout/>
      <c:barChart>
        <c:barDir val="col"/>
        <c:grouping val="clustered"/>
        <c:varyColors val="0"/>
        <c:ser>
          <c:idx val="0"/>
          <c:order val="0"/>
          <c:tx>
            <c:v> </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less than 0'!$P$3</c:f>
              <c:numCache>
                <c:formatCode>General</c:formatCode>
                <c:ptCount val="1"/>
                <c:pt idx="0">
                  <c:v>0</c:v>
                </c:pt>
              </c:numCache>
            </c:numRef>
          </c:val>
        </c:ser>
        <c:ser>
          <c:idx val="1"/>
          <c:order val="1"/>
          <c:tx>
            <c:v>Min</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&gt;100'!$M$4:$M$22</c:f>
              <c:numCache>
                <c:formatCode>General</c:formatCode>
                <c:ptCount val="19"/>
                <c:pt idx="0">
                  <c:v>1</c:v>
                </c:pt>
                <c:pt idx="1">
                  <c:v>4</c:v>
                </c:pt>
                <c:pt idx="2">
                  <c:v>9</c:v>
                </c:pt>
                <c:pt idx="3">
                  <c:v>9</c:v>
                </c:pt>
                <c:pt idx="4">
                  <c:v>1</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ser>
        <c:ser>
          <c:idx val="2"/>
          <c:order val="2"/>
          <c:tx>
            <c:v> </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less than 0'!$P$3</c:f>
              <c:numCache>
                <c:formatCode>General</c:formatCode>
                <c:ptCount val="1"/>
                <c:pt idx="0">
                  <c:v>0</c:v>
                </c:pt>
              </c:numCache>
            </c:numRef>
          </c:val>
        </c:ser>
        <c:dLbls>
          <c:showLegendKey val="0"/>
          <c:showVal val="0"/>
          <c:showCatName val="0"/>
          <c:showSerName val="0"/>
          <c:showPercent val="0"/>
          <c:showBubbleSize val="0"/>
        </c:dLbls>
        <c:gapWidth val="150"/>
        <c:axId val="117535872"/>
        <c:axId val="117537792"/>
      </c:barChart>
      <c:catAx>
        <c:axId val="117535872"/>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537792"/>
        <c:crosses val="autoZero"/>
        <c:auto val="1"/>
        <c:lblAlgn val="ctr"/>
        <c:lblOffset val="100"/>
        <c:noMultiLvlLbl val="0"/>
      </c:catAx>
      <c:valAx>
        <c:axId val="117537792"/>
        <c:scaling>
          <c:orientation val="minMax"/>
          <c:max val="1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535872"/>
        <c:crosses val="autoZero"/>
        <c:crossBetween val="between"/>
      </c:valAx>
    </c:plotArea>
    <c:plotVisOnly val="1"/>
    <c:dispBlanksAs val="gap"/>
    <c:showDLblsOverMax val="0"/>
  </c:chart>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dirty="0"/>
              <a:t>Distribution of Min and </a:t>
            </a:r>
            <a:r>
              <a:rPr lang="en-US" sz="1400" dirty="0" err="1"/>
              <a:t>Avg</a:t>
            </a:r>
            <a:r>
              <a:rPr lang="en-US" sz="1400" dirty="0"/>
              <a:t> </a:t>
            </a:r>
            <a:r>
              <a:rPr lang="en-US" sz="1400" dirty="0" smtClean="0"/>
              <a:t>Changes </a:t>
            </a:r>
            <a:r>
              <a:rPr lang="en-US" sz="1400" dirty="0"/>
              <a:t>in UST 10 Yr</a:t>
            </a:r>
            <a:r>
              <a:rPr lang="en-US" sz="1400" baseline="0" dirty="0"/>
              <a:t> Yield</a:t>
            </a:r>
            <a:endParaRPr lang="en-US" sz="1400" dirty="0"/>
          </a:p>
        </c:rich>
      </c:tx>
      <c:layout/>
      <c:overlay val="0"/>
    </c:title>
    <c:autoTitleDeleted val="0"/>
    <c:plotArea>
      <c:layout/>
      <c:barChart>
        <c:barDir val="col"/>
        <c:grouping val="clustered"/>
        <c:varyColors val="0"/>
        <c:ser>
          <c:idx val="0"/>
          <c:order val="0"/>
          <c:tx>
            <c:v> </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less than 0'!$P$3</c:f>
              <c:numCache>
                <c:formatCode>General</c:formatCode>
                <c:ptCount val="1"/>
                <c:pt idx="0">
                  <c:v>0</c:v>
                </c:pt>
              </c:numCache>
            </c:numRef>
          </c:val>
        </c:ser>
        <c:ser>
          <c:idx val="1"/>
          <c:order val="1"/>
          <c:tx>
            <c:v>Min</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&gt;100'!$M$4:$M$22</c:f>
              <c:numCache>
                <c:formatCode>General</c:formatCode>
                <c:ptCount val="19"/>
                <c:pt idx="0">
                  <c:v>1</c:v>
                </c:pt>
                <c:pt idx="1">
                  <c:v>4</c:v>
                </c:pt>
                <c:pt idx="2">
                  <c:v>9</c:v>
                </c:pt>
                <c:pt idx="3">
                  <c:v>9</c:v>
                </c:pt>
                <c:pt idx="4">
                  <c:v>1</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ser>
        <c:ser>
          <c:idx val="3"/>
          <c:order val="2"/>
          <c:tx>
            <c:v>Avg</c:v>
          </c:tx>
          <c:spPr>
            <a:solidFill>
              <a:srgbClr val="FF6565"/>
            </a:solidFill>
          </c:spPr>
          <c:invertIfNegative val="0"/>
          <c:val>
            <c:numRef>
              <c:f>'histograms &gt;100'!$P$4:$P$22</c:f>
              <c:numCache>
                <c:formatCode>General</c:formatCode>
                <c:ptCount val="19"/>
                <c:pt idx="0">
                  <c:v>0</c:v>
                </c:pt>
                <c:pt idx="1">
                  <c:v>0</c:v>
                </c:pt>
                <c:pt idx="2">
                  <c:v>1</c:v>
                </c:pt>
                <c:pt idx="3">
                  <c:v>5</c:v>
                </c:pt>
                <c:pt idx="4">
                  <c:v>5</c:v>
                </c:pt>
                <c:pt idx="5">
                  <c:v>2</c:v>
                </c:pt>
                <c:pt idx="6">
                  <c:v>6</c:v>
                </c:pt>
                <c:pt idx="7">
                  <c:v>4</c:v>
                </c:pt>
                <c:pt idx="8">
                  <c:v>0</c:v>
                </c:pt>
                <c:pt idx="9">
                  <c:v>1</c:v>
                </c:pt>
                <c:pt idx="10">
                  <c:v>0</c:v>
                </c:pt>
                <c:pt idx="11">
                  <c:v>0</c:v>
                </c:pt>
                <c:pt idx="12">
                  <c:v>0</c:v>
                </c:pt>
                <c:pt idx="13">
                  <c:v>0</c:v>
                </c:pt>
                <c:pt idx="14">
                  <c:v>0</c:v>
                </c:pt>
                <c:pt idx="15">
                  <c:v>0</c:v>
                </c:pt>
                <c:pt idx="16">
                  <c:v>0</c:v>
                </c:pt>
                <c:pt idx="17">
                  <c:v>0</c:v>
                </c:pt>
                <c:pt idx="18">
                  <c:v>0</c:v>
                </c:pt>
              </c:numCache>
            </c:numRef>
          </c:val>
        </c:ser>
        <c:dLbls>
          <c:showLegendKey val="0"/>
          <c:showVal val="0"/>
          <c:showCatName val="0"/>
          <c:showSerName val="0"/>
          <c:showPercent val="0"/>
          <c:showBubbleSize val="0"/>
        </c:dLbls>
        <c:gapWidth val="150"/>
        <c:axId val="117628928"/>
        <c:axId val="117630848"/>
      </c:barChart>
      <c:catAx>
        <c:axId val="117628928"/>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630848"/>
        <c:crosses val="autoZero"/>
        <c:auto val="1"/>
        <c:lblAlgn val="ctr"/>
        <c:lblOffset val="100"/>
        <c:noMultiLvlLbl val="0"/>
      </c:catAx>
      <c:valAx>
        <c:axId val="117630848"/>
        <c:scaling>
          <c:orientation val="minMax"/>
          <c:max val="1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628928"/>
        <c:crosses val="autoZero"/>
        <c:crossBetween val="between"/>
      </c:valAx>
    </c:plotArea>
    <c:plotVisOnly val="1"/>
    <c:dispBlanksAs val="gap"/>
    <c:showDLblsOverMax val="0"/>
  </c:chart>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Distribution of Min,</a:t>
            </a:r>
            <a:r>
              <a:rPr lang="en-US" sz="1400" baseline="0"/>
              <a:t> </a:t>
            </a:r>
            <a:r>
              <a:rPr lang="en-US" sz="1400"/>
              <a:t>Avg, and Max Changes in UST 10 Yr</a:t>
            </a:r>
            <a:r>
              <a:rPr lang="en-US" sz="1400" baseline="0"/>
              <a:t> Yield</a:t>
            </a:r>
            <a:endParaRPr lang="en-US" sz="1400"/>
          </a:p>
        </c:rich>
      </c:tx>
      <c:layout/>
      <c:overlay val="0"/>
    </c:title>
    <c:autoTitleDeleted val="0"/>
    <c:plotArea>
      <c:layout/>
      <c:barChart>
        <c:barDir val="col"/>
        <c:grouping val="clustered"/>
        <c:varyColors val="0"/>
        <c:ser>
          <c:idx val="0"/>
          <c:order val="0"/>
          <c:tx>
            <c:v> Max</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&gt;100'!$S$4:$S$22</c:f>
              <c:numCache>
                <c:formatCode>General</c:formatCode>
                <c:ptCount val="19"/>
                <c:pt idx="0">
                  <c:v>0</c:v>
                </c:pt>
                <c:pt idx="1">
                  <c:v>0</c:v>
                </c:pt>
                <c:pt idx="2">
                  <c:v>0</c:v>
                </c:pt>
                <c:pt idx="3">
                  <c:v>0</c:v>
                </c:pt>
                <c:pt idx="4">
                  <c:v>0</c:v>
                </c:pt>
                <c:pt idx="5">
                  <c:v>5</c:v>
                </c:pt>
                <c:pt idx="6">
                  <c:v>4</c:v>
                </c:pt>
                <c:pt idx="7">
                  <c:v>1</c:v>
                </c:pt>
                <c:pt idx="8">
                  <c:v>3</c:v>
                </c:pt>
                <c:pt idx="9">
                  <c:v>4</c:v>
                </c:pt>
                <c:pt idx="10">
                  <c:v>2</c:v>
                </c:pt>
                <c:pt idx="11">
                  <c:v>0</c:v>
                </c:pt>
                <c:pt idx="12">
                  <c:v>0</c:v>
                </c:pt>
                <c:pt idx="13">
                  <c:v>0</c:v>
                </c:pt>
                <c:pt idx="14">
                  <c:v>0</c:v>
                </c:pt>
                <c:pt idx="15">
                  <c:v>0</c:v>
                </c:pt>
                <c:pt idx="16">
                  <c:v>2</c:v>
                </c:pt>
                <c:pt idx="17">
                  <c:v>2</c:v>
                </c:pt>
                <c:pt idx="18">
                  <c:v>1</c:v>
                </c:pt>
              </c:numCache>
            </c:numRef>
          </c:val>
        </c:ser>
        <c:ser>
          <c:idx val="1"/>
          <c:order val="1"/>
          <c:tx>
            <c:v>Min</c:v>
          </c:tx>
          <c:invertIfNegative val="0"/>
          <c:cat>
            <c:numRef>
              <c:f>'histograms &gt;100'!$L$4:$L$22</c:f>
              <c:numCache>
                <c:formatCode>General</c:formatCode>
                <c:ptCount val="19"/>
                <c:pt idx="0">
                  <c:v>-50</c:v>
                </c:pt>
                <c:pt idx="1">
                  <c:v>-25</c:v>
                </c:pt>
                <c:pt idx="2">
                  <c:v>0</c:v>
                </c:pt>
                <c:pt idx="3">
                  <c:v>25</c:v>
                </c:pt>
                <c:pt idx="4">
                  <c:v>50</c:v>
                </c:pt>
                <c:pt idx="5">
                  <c:v>75</c:v>
                </c:pt>
                <c:pt idx="6">
                  <c:v>100</c:v>
                </c:pt>
                <c:pt idx="7">
                  <c:v>125</c:v>
                </c:pt>
                <c:pt idx="8">
                  <c:v>150</c:v>
                </c:pt>
                <c:pt idx="9">
                  <c:v>175</c:v>
                </c:pt>
                <c:pt idx="10">
                  <c:v>200</c:v>
                </c:pt>
                <c:pt idx="11">
                  <c:v>225</c:v>
                </c:pt>
                <c:pt idx="12">
                  <c:v>250</c:v>
                </c:pt>
                <c:pt idx="13">
                  <c:v>275</c:v>
                </c:pt>
                <c:pt idx="14">
                  <c:v>300</c:v>
                </c:pt>
                <c:pt idx="15">
                  <c:v>325</c:v>
                </c:pt>
                <c:pt idx="16">
                  <c:v>350</c:v>
                </c:pt>
                <c:pt idx="17">
                  <c:v>375</c:v>
                </c:pt>
                <c:pt idx="18">
                  <c:v>400</c:v>
                </c:pt>
              </c:numCache>
            </c:numRef>
          </c:cat>
          <c:val>
            <c:numRef>
              <c:f>'histograms &gt;100'!$M$4:$M$22</c:f>
              <c:numCache>
                <c:formatCode>General</c:formatCode>
                <c:ptCount val="19"/>
                <c:pt idx="0">
                  <c:v>1</c:v>
                </c:pt>
                <c:pt idx="1">
                  <c:v>4</c:v>
                </c:pt>
                <c:pt idx="2">
                  <c:v>9</c:v>
                </c:pt>
                <c:pt idx="3">
                  <c:v>9</c:v>
                </c:pt>
                <c:pt idx="4">
                  <c:v>1</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ser>
        <c:ser>
          <c:idx val="3"/>
          <c:order val="2"/>
          <c:tx>
            <c:v>Avg</c:v>
          </c:tx>
          <c:spPr>
            <a:solidFill>
              <a:srgbClr val="FF6565"/>
            </a:solidFill>
          </c:spPr>
          <c:invertIfNegative val="0"/>
          <c:val>
            <c:numRef>
              <c:f>'histograms &gt;100'!$P$4:$P$22</c:f>
              <c:numCache>
                <c:formatCode>General</c:formatCode>
                <c:ptCount val="19"/>
                <c:pt idx="0">
                  <c:v>0</c:v>
                </c:pt>
                <c:pt idx="1">
                  <c:v>0</c:v>
                </c:pt>
                <c:pt idx="2">
                  <c:v>1</c:v>
                </c:pt>
                <c:pt idx="3">
                  <c:v>5</c:v>
                </c:pt>
                <c:pt idx="4">
                  <c:v>5</c:v>
                </c:pt>
                <c:pt idx="5">
                  <c:v>2</c:v>
                </c:pt>
                <c:pt idx="6">
                  <c:v>6</c:v>
                </c:pt>
                <c:pt idx="7">
                  <c:v>4</c:v>
                </c:pt>
                <c:pt idx="8">
                  <c:v>0</c:v>
                </c:pt>
                <c:pt idx="9">
                  <c:v>1</c:v>
                </c:pt>
                <c:pt idx="10">
                  <c:v>0</c:v>
                </c:pt>
                <c:pt idx="11">
                  <c:v>0</c:v>
                </c:pt>
                <c:pt idx="12">
                  <c:v>0</c:v>
                </c:pt>
                <c:pt idx="13">
                  <c:v>0</c:v>
                </c:pt>
                <c:pt idx="14">
                  <c:v>0</c:v>
                </c:pt>
                <c:pt idx="15">
                  <c:v>0</c:v>
                </c:pt>
                <c:pt idx="16">
                  <c:v>0</c:v>
                </c:pt>
                <c:pt idx="17">
                  <c:v>0</c:v>
                </c:pt>
                <c:pt idx="18">
                  <c:v>0</c:v>
                </c:pt>
              </c:numCache>
            </c:numRef>
          </c:val>
        </c:ser>
        <c:dLbls>
          <c:showLegendKey val="0"/>
          <c:showVal val="0"/>
          <c:showCatName val="0"/>
          <c:showSerName val="0"/>
          <c:showPercent val="0"/>
          <c:showBubbleSize val="0"/>
        </c:dLbls>
        <c:gapWidth val="150"/>
        <c:axId val="117705728"/>
        <c:axId val="117720192"/>
      </c:barChart>
      <c:catAx>
        <c:axId val="117705728"/>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720192"/>
        <c:crosses val="autoZero"/>
        <c:auto val="1"/>
        <c:lblAlgn val="ctr"/>
        <c:lblOffset val="100"/>
        <c:noMultiLvlLbl val="0"/>
      </c:catAx>
      <c:valAx>
        <c:axId val="117720192"/>
        <c:scaling>
          <c:orientation val="minMax"/>
          <c:max val="1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705728"/>
        <c:crosses val="autoZero"/>
        <c:crossBetween val="between"/>
      </c:valAx>
    </c:plotArea>
    <c:plotVisOnly val="1"/>
    <c:dispBlanksAs val="gap"/>
    <c:showDLblsOverMax val="0"/>
  </c:chart>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Distribution of Min Change in UST 10 Yr</a:t>
            </a:r>
            <a:r>
              <a:rPr lang="en-US" sz="1400" baseline="0"/>
              <a:t> Yield</a:t>
            </a:r>
            <a:endParaRPr lang="en-US" sz="1400"/>
          </a:p>
        </c:rich>
      </c:tx>
      <c:layout/>
      <c:overlay val="0"/>
    </c:title>
    <c:autoTitleDeleted val="0"/>
    <c:plotArea>
      <c:layout/>
      <c:barChart>
        <c:barDir val="col"/>
        <c:grouping val="clustered"/>
        <c:varyColors val="0"/>
        <c:ser>
          <c:idx val="0"/>
          <c:order val="0"/>
          <c:tx>
            <c:v> </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Sheet2!$P$3</c:f>
              <c:numCache>
                <c:formatCode>General</c:formatCode>
                <c:ptCount val="1"/>
                <c:pt idx="0">
                  <c:v>0</c:v>
                </c:pt>
              </c:numCache>
            </c:numRef>
          </c:val>
        </c:ser>
        <c:ser>
          <c:idx val="1"/>
          <c:order val="1"/>
          <c:tx>
            <c:v>Min</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Sheet2!$S$3:$S$21</c:f>
              <c:numCache>
                <c:formatCode>General</c:formatCode>
                <c:ptCount val="19"/>
                <c:pt idx="0">
                  <c:v>0</c:v>
                </c:pt>
                <c:pt idx="1">
                  <c:v>3</c:v>
                </c:pt>
                <c:pt idx="2">
                  <c:v>4</c:v>
                </c:pt>
                <c:pt idx="3">
                  <c:v>9</c:v>
                </c:pt>
                <c:pt idx="4">
                  <c:v>8</c:v>
                </c:pt>
                <c:pt idx="5">
                  <c:v>5</c:v>
                </c:pt>
                <c:pt idx="6">
                  <c:v>10</c:v>
                </c:pt>
                <c:pt idx="7">
                  <c:v>48</c:v>
                </c:pt>
                <c:pt idx="8">
                  <c:v>42</c:v>
                </c:pt>
                <c:pt idx="9">
                  <c:v>32</c:v>
                </c:pt>
                <c:pt idx="10">
                  <c:v>10</c:v>
                </c:pt>
                <c:pt idx="11">
                  <c:v>5</c:v>
                </c:pt>
                <c:pt idx="12">
                  <c:v>0</c:v>
                </c:pt>
                <c:pt idx="13">
                  <c:v>0</c:v>
                </c:pt>
                <c:pt idx="14">
                  <c:v>0</c:v>
                </c:pt>
                <c:pt idx="15">
                  <c:v>0</c:v>
                </c:pt>
                <c:pt idx="16">
                  <c:v>0</c:v>
                </c:pt>
                <c:pt idx="17">
                  <c:v>0</c:v>
                </c:pt>
                <c:pt idx="18">
                  <c:v>0</c:v>
                </c:pt>
              </c:numCache>
            </c:numRef>
          </c:val>
        </c:ser>
        <c:ser>
          <c:idx val="2"/>
          <c:order val="2"/>
          <c:tx>
            <c:v> </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Sheet2!$P$3</c:f>
              <c:numCache>
                <c:formatCode>General</c:formatCode>
                <c:ptCount val="1"/>
                <c:pt idx="0">
                  <c:v>0</c:v>
                </c:pt>
              </c:numCache>
            </c:numRef>
          </c:val>
        </c:ser>
        <c:dLbls>
          <c:showLegendKey val="0"/>
          <c:showVal val="0"/>
          <c:showCatName val="0"/>
          <c:showSerName val="0"/>
          <c:showPercent val="0"/>
          <c:showBubbleSize val="0"/>
        </c:dLbls>
        <c:gapWidth val="150"/>
        <c:axId val="117779456"/>
        <c:axId val="117781632"/>
      </c:barChart>
      <c:catAx>
        <c:axId val="117779456"/>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781632"/>
        <c:crosses val="autoZero"/>
        <c:auto val="1"/>
        <c:lblAlgn val="ctr"/>
        <c:lblOffset val="100"/>
        <c:noMultiLvlLbl val="0"/>
      </c:catAx>
      <c:valAx>
        <c:axId val="117781632"/>
        <c:scaling>
          <c:orientation val="minMax"/>
          <c:max val="6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779456"/>
        <c:crosses val="autoZero"/>
        <c:crossBetween val="between"/>
      </c:valAx>
    </c:plotArea>
    <c:plotVisOnly val="1"/>
    <c:dispBlanksAs val="gap"/>
    <c:showDLblsOverMax val="0"/>
  </c:chart>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Distributions of Min and Avg Changes in UST 10 Yr</a:t>
            </a:r>
            <a:r>
              <a:rPr lang="en-US" sz="1400" baseline="0"/>
              <a:t> Yield</a:t>
            </a:r>
            <a:endParaRPr lang="en-US" sz="1400"/>
          </a:p>
        </c:rich>
      </c:tx>
      <c:layout/>
      <c:overlay val="0"/>
    </c:title>
    <c:autoTitleDeleted val="0"/>
    <c:plotArea>
      <c:layout/>
      <c:barChart>
        <c:barDir val="col"/>
        <c:grouping val="clustered"/>
        <c:varyColors val="0"/>
        <c:ser>
          <c:idx val="0"/>
          <c:order val="0"/>
          <c:tx>
            <c:v> </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Sheet2!$P$3</c:f>
              <c:numCache>
                <c:formatCode>General</c:formatCode>
                <c:ptCount val="1"/>
                <c:pt idx="0">
                  <c:v>0</c:v>
                </c:pt>
              </c:numCache>
            </c:numRef>
          </c:val>
        </c:ser>
        <c:ser>
          <c:idx val="1"/>
          <c:order val="1"/>
          <c:tx>
            <c:v>Min</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Sheet2!$S$3:$S$21</c:f>
              <c:numCache>
                <c:formatCode>General</c:formatCode>
                <c:ptCount val="19"/>
                <c:pt idx="0">
                  <c:v>0</c:v>
                </c:pt>
                <c:pt idx="1">
                  <c:v>3</c:v>
                </c:pt>
                <c:pt idx="2">
                  <c:v>4</c:v>
                </c:pt>
                <c:pt idx="3">
                  <c:v>9</c:v>
                </c:pt>
                <c:pt idx="4">
                  <c:v>8</c:v>
                </c:pt>
                <c:pt idx="5">
                  <c:v>5</c:v>
                </c:pt>
                <c:pt idx="6">
                  <c:v>10</c:v>
                </c:pt>
                <c:pt idx="7">
                  <c:v>48</c:v>
                </c:pt>
                <c:pt idx="8">
                  <c:v>42</c:v>
                </c:pt>
                <c:pt idx="9">
                  <c:v>32</c:v>
                </c:pt>
                <c:pt idx="10">
                  <c:v>10</c:v>
                </c:pt>
                <c:pt idx="11">
                  <c:v>5</c:v>
                </c:pt>
                <c:pt idx="12">
                  <c:v>0</c:v>
                </c:pt>
                <c:pt idx="13">
                  <c:v>0</c:v>
                </c:pt>
                <c:pt idx="14">
                  <c:v>0</c:v>
                </c:pt>
                <c:pt idx="15">
                  <c:v>0</c:v>
                </c:pt>
                <c:pt idx="16">
                  <c:v>0</c:v>
                </c:pt>
                <c:pt idx="17">
                  <c:v>0</c:v>
                </c:pt>
                <c:pt idx="18">
                  <c:v>0</c:v>
                </c:pt>
              </c:numCache>
            </c:numRef>
          </c:val>
        </c:ser>
        <c:ser>
          <c:idx val="2"/>
          <c:order val="2"/>
          <c:tx>
            <c:v>Avg </c:v>
          </c:tx>
          <c:spPr>
            <a:solidFill>
              <a:srgbClr val="FF6565"/>
            </a:solidFill>
          </c:spPr>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Sheet2!$M$3:$M$21</c:f>
              <c:numCache>
                <c:formatCode>General</c:formatCode>
                <c:ptCount val="19"/>
                <c:pt idx="0">
                  <c:v>0</c:v>
                </c:pt>
                <c:pt idx="1">
                  <c:v>0</c:v>
                </c:pt>
                <c:pt idx="2">
                  <c:v>0</c:v>
                </c:pt>
                <c:pt idx="3">
                  <c:v>1</c:v>
                </c:pt>
                <c:pt idx="4">
                  <c:v>1</c:v>
                </c:pt>
                <c:pt idx="5">
                  <c:v>6</c:v>
                </c:pt>
                <c:pt idx="6">
                  <c:v>10</c:v>
                </c:pt>
                <c:pt idx="7">
                  <c:v>9</c:v>
                </c:pt>
                <c:pt idx="8">
                  <c:v>43</c:v>
                </c:pt>
                <c:pt idx="9">
                  <c:v>55</c:v>
                </c:pt>
                <c:pt idx="10">
                  <c:v>22</c:v>
                </c:pt>
                <c:pt idx="11">
                  <c:v>15</c:v>
                </c:pt>
                <c:pt idx="12">
                  <c:v>8</c:v>
                </c:pt>
                <c:pt idx="13">
                  <c:v>1</c:v>
                </c:pt>
                <c:pt idx="14">
                  <c:v>3</c:v>
                </c:pt>
                <c:pt idx="15">
                  <c:v>2</c:v>
                </c:pt>
                <c:pt idx="16">
                  <c:v>0</c:v>
                </c:pt>
                <c:pt idx="17">
                  <c:v>0</c:v>
                </c:pt>
                <c:pt idx="18">
                  <c:v>0</c:v>
                </c:pt>
              </c:numCache>
            </c:numRef>
          </c:val>
        </c:ser>
        <c:dLbls>
          <c:showLegendKey val="0"/>
          <c:showVal val="0"/>
          <c:showCatName val="0"/>
          <c:showSerName val="0"/>
          <c:showPercent val="0"/>
          <c:showBubbleSize val="0"/>
        </c:dLbls>
        <c:gapWidth val="150"/>
        <c:axId val="117000064"/>
        <c:axId val="117006336"/>
      </c:barChart>
      <c:catAx>
        <c:axId val="117000064"/>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006336"/>
        <c:crosses val="autoZero"/>
        <c:auto val="1"/>
        <c:lblAlgn val="ctr"/>
        <c:lblOffset val="100"/>
        <c:noMultiLvlLbl val="0"/>
      </c:catAx>
      <c:valAx>
        <c:axId val="117006336"/>
        <c:scaling>
          <c:orientation val="minMax"/>
          <c:max val="6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000064"/>
        <c:crosses val="autoZero"/>
        <c:crossBetween val="between"/>
      </c:valAx>
    </c:plotArea>
    <c:plotVisOnly val="1"/>
    <c:dispBlanksAs val="gap"/>
    <c:showDLblsOverMax val="0"/>
  </c:chart>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Distributions of Min, Avg,</a:t>
            </a:r>
            <a:r>
              <a:rPr lang="en-US" sz="1400" baseline="0"/>
              <a:t> and Max</a:t>
            </a:r>
            <a:r>
              <a:rPr lang="en-US" sz="1400"/>
              <a:t> Changes in UST 10 Yr</a:t>
            </a:r>
            <a:r>
              <a:rPr lang="en-US" sz="1400" baseline="0"/>
              <a:t> Yield</a:t>
            </a:r>
            <a:endParaRPr lang="en-US" sz="1400"/>
          </a:p>
        </c:rich>
      </c:tx>
      <c:layout/>
      <c:overlay val="0"/>
    </c:title>
    <c:autoTitleDeleted val="0"/>
    <c:plotArea>
      <c:layout/>
      <c:barChart>
        <c:barDir val="col"/>
        <c:grouping val="clustered"/>
        <c:varyColors val="0"/>
        <c:ser>
          <c:idx val="0"/>
          <c:order val="0"/>
          <c:tx>
            <c:v>Max </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Sheet2!$P$3:$P$21</c:f>
              <c:numCache>
                <c:formatCode>General</c:formatCode>
                <c:ptCount val="19"/>
                <c:pt idx="0">
                  <c:v>0</c:v>
                </c:pt>
                <c:pt idx="1">
                  <c:v>0</c:v>
                </c:pt>
                <c:pt idx="2">
                  <c:v>0</c:v>
                </c:pt>
                <c:pt idx="3">
                  <c:v>0</c:v>
                </c:pt>
                <c:pt idx="4">
                  <c:v>0</c:v>
                </c:pt>
                <c:pt idx="5">
                  <c:v>0</c:v>
                </c:pt>
                <c:pt idx="6">
                  <c:v>0</c:v>
                </c:pt>
                <c:pt idx="7">
                  <c:v>0</c:v>
                </c:pt>
                <c:pt idx="8">
                  <c:v>5</c:v>
                </c:pt>
                <c:pt idx="9">
                  <c:v>56</c:v>
                </c:pt>
                <c:pt idx="10">
                  <c:v>56</c:v>
                </c:pt>
                <c:pt idx="11">
                  <c:v>22</c:v>
                </c:pt>
                <c:pt idx="12">
                  <c:v>11</c:v>
                </c:pt>
                <c:pt idx="13">
                  <c:v>8</c:v>
                </c:pt>
                <c:pt idx="14">
                  <c:v>11</c:v>
                </c:pt>
                <c:pt idx="15">
                  <c:v>2</c:v>
                </c:pt>
                <c:pt idx="16">
                  <c:v>0</c:v>
                </c:pt>
                <c:pt idx="17">
                  <c:v>3</c:v>
                </c:pt>
                <c:pt idx="18">
                  <c:v>2</c:v>
                </c:pt>
              </c:numCache>
            </c:numRef>
          </c:val>
        </c:ser>
        <c:ser>
          <c:idx val="1"/>
          <c:order val="1"/>
          <c:tx>
            <c:v>Min</c:v>
          </c:tx>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Sheet2!$S$3:$S$21</c:f>
              <c:numCache>
                <c:formatCode>General</c:formatCode>
                <c:ptCount val="19"/>
                <c:pt idx="0">
                  <c:v>0</c:v>
                </c:pt>
                <c:pt idx="1">
                  <c:v>3</c:v>
                </c:pt>
                <c:pt idx="2">
                  <c:v>4</c:v>
                </c:pt>
                <c:pt idx="3">
                  <c:v>9</c:v>
                </c:pt>
                <c:pt idx="4">
                  <c:v>8</c:v>
                </c:pt>
                <c:pt idx="5">
                  <c:v>5</c:v>
                </c:pt>
                <c:pt idx="6">
                  <c:v>10</c:v>
                </c:pt>
                <c:pt idx="7">
                  <c:v>48</c:v>
                </c:pt>
                <c:pt idx="8">
                  <c:v>42</c:v>
                </c:pt>
                <c:pt idx="9">
                  <c:v>32</c:v>
                </c:pt>
                <c:pt idx="10">
                  <c:v>10</c:v>
                </c:pt>
                <c:pt idx="11">
                  <c:v>5</c:v>
                </c:pt>
                <c:pt idx="12">
                  <c:v>0</c:v>
                </c:pt>
                <c:pt idx="13">
                  <c:v>0</c:v>
                </c:pt>
                <c:pt idx="14">
                  <c:v>0</c:v>
                </c:pt>
                <c:pt idx="15">
                  <c:v>0</c:v>
                </c:pt>
                <c:pt idx="16">
                  <c:v>0</c:v>
                </c:pt>
                <c:pt idx="17">
                  <c:v>0</c:v>
                </c:pt>
                <c:pt idx="18">
                  <c:v>0</c:v>
                </c:pt>
              </c:numCache>
            </c:numRef>
          </c:val>
        </c:ser>
        <c:ser>
          <c:idx val="2"/>
          <c:order val="2"/>
          <c:tx>
            <c:v>Avg </c:v>
          </c:tx>
          <c:spPr>
            <a:solidFill>
              <a:srgbClr val="FF6565"/>
            </a:solidFill>
          </c:spPr>
          <c:invertIfNegative val="0"/>
          <c:cat>
            <c:numRef>
              <c:f>Sheet2!$R$3:$R$21</c:f>
              <c:numCache>
                <c:formatCode>General</c:formatCode>
                <c:ptCount val="19"/>
                <c:pt idx="0">
                  <c:v>-450</c:v>
                </c:pt>
                <c:pt idx="1">
                  <c:v>-400</c:v>
                </c:pt>
                <c:pt idx="2">
                  <c:v>-350</c:v>
                </c:pt>
                <c:pt idx="3">
                  <c:v>-300</c:v>
                </c:pt>
                <c:pt idx="4">
                  <c:v>-250</c:v>
                </c:pt>
                <c:pt idx="5">
                  <c:v>-200</c:v>
                </c:pt>
                <c:pt idx="6">
                  <c:v>-150</c:v>
                </c:pt>
                <c:pt idx="7">
                  <c:v>-100</c:v>
                </c:pt>
                <c:pt idx="8">
                  <c:v>-50</c:v>
                </c:pt>
                <c:pt idx="9">
                  <c:v>0</c:v>
                </c:pt>
                <c:pt idx="10">
                  <c:v>50</c:v>
                </c:pt>
                <c:pt idx="11">
                  <c:v>100</c:v>
                </c:pt>
                <c:pt idx="12">
                  <c:v>150</c:v>
                </c:pt>
                <c:pt idx="13">
                  <c:v>200</c:v>
                </c:pt>
                <c:pt idx="14">
                  <c:v>250</c:v>
                </c:pt>
                <c:pt idx="15">
                  <c:v>300</c:v>
                </c:pt>
                <c:pt idx="16">
                  <c:v>350</c:v>
                </c:pt>
                <c:pt idx="17">
                  <c:v>400</c:v>
                </c:pt>
                <c:pt idx="18">
                  <c:v>450</c:v>
                </c:pt>
              </c:numCache>
            </c:numRef>
          </c:cat>
          <c:val>
            <c:numRef>
              <c:f>Sheet2!$M$3:$M$21</c:f>
              <c:numCache>
                <c:formatCode>General</c:formatCode>
                <c:ptCount val="19"/>
                <c:pt idx="0">
                  <c:v>0</c:v>
                </c:pt>
                <c:pt idx="1">
                  <c:v>0</c:v>
                </c:pt>
                <c:pt idx="2">
                  <c:v>0</c:v>
                </c:pt>
                <c:pt idx="3">
                  <c:v>1</c:v>
                </c:pt>
                <c:pt idx="4">
                  <c:v>1</c:v>
                </c:pt>
                <c:pt idx="5">
                  <c:v>6</c:v>
                </c:pt>
                <c:pt idx="6">
                  <c:v>10</c:v>
                </c:pt>
                <c:pt idx="7">
                  <c:v>9</c:v>
                </c:pt>
                <c:pt idx="8">
                  <c:v>43</c:v>
                </c:pt>
                <c:pt idx="9">
                  <c:v>55</c:v>
                </c:pt>
                <c:pt idx="10">
                  <c:v>22</c:v>
                </c:pt>
                <c:pt idx="11">
                  <c:v>15</c:v>
                </c:pt>
                <c:pt idx="12">
                  <c:v>8</c:v>
                </c:pt>
                <c:pt idx="13">
                  <c:v>1</c:v>
                </c:pt>
                <c:pt idx="14">
                  <c:v>3</c:v>
                </c:pt>
                <c:pt idx="15">
                  <c:v>2</c:v>
                </c:pt>
                <c:pt idx="16">
                  <c:v>0</c:v>
                </c:pt>
                <c:pt idx="17">
                  <c:v>0</c:v>
                </c:pt>
                <c:pt idx="18">
                  <c:v>0</c:v>
                </c:pt>
              </c:numCache>
            </c:numRef>
          </c:val>
        </c:ser>
        <c:dLbls>
          <c:showLegendKey val="0"/>
          <c:showVal val="0"/>
          <c:showCatName val="0"/>
          <c:showSerName val="0"/>
          <c:showPercent val="0"/>
          <c:showBubbleSize val="0"/>
        </c:dLbls>
        <c:gapWidth val="150"/>
        <c:axId val="117412992"/>
        <c:axId val="117414912"/>
      </c:barChart>
      <c:catAx>
        <c:axId val="117412992"/>
        <c:scaling>
          <c:orientation val="minMax"/>
        </c:scaling>
        <c:delete val="0"/>
        <c:axPos val="b"/>
        <c:title>
          <c:tx>
            <c:rich>
              <a:bodyPr/>
              <a:lstStyle/>
              <a:p>
                <a:pPr>
                  <a:defRPr/>
                </a:pPr>
                <a:r>
                  <a:rPr lang="en-US"/>
                  <a:t>Change</a:t>
                </a:r>
                <a:r>
                  <a:rPr lang="en-US" baseline="0"/>
                  <a:t> in Yield (bps)</a:t>
                </a:r>
                <a:endParaRPr lang="en-US"/>
              </a:p>
            </c:rich>
          </c:tx>
          <c:layout/>
          <c:overlay val="0"/>
        </c:title>
        <c:numFmt formatCode="General" sourceLinked="1"/>
        <c:majorTickMark val="out"/>
        <c:minorTickMark val="none"/>
        <c:tickLblPos val="nextTo"/>
        <c:crossAx val="117414912"/>
        <c:crosses val="autoZero"/>
        <c:auto val="1"/>
        <c:lblAlgn val="ctr"/>
        <c:lblOffset val="100"/>
        <c:noMultiLvlLbl val="0"/>
      </c:catAx>
      <c:valAx>
        <c:axId val="117414912"/>
        <c:scaling>
          <c:orientation val="minMax"/>
          <c:max val="60"/>
        </c:scaling>
        <c:delete val="0"/>
        <c:axPos val="l"/>
        <c:majorGridlines/>
        <c:title>
          <c:tx>
            <c:rich>
              <a:bodyPr rot="-5400000" vert="horz"/>
              <a:lstStyle/>
              <a:p>
                <a:pPr>
                  <a:defRPr/>
                </a:pPr>
                <a:r>
                  <a:rPr lang="en-US"/>
                  <a:t>Num Samples</a:t>
                </a:r>
              </a:p>
            </c:rich>
          </c:tx>
          <c:layout/>
          <c:overlay val="0"/>
        </c:title>
        <c:numFmt formatCode="General" sourceLinked="1"/>
        <c:majorTickMark val="out"/>
        <c:minorTickMark val="none"/>
        <c:tickLblPos val="nextTo"/>
        <c:crossAx val="117412992"/>
        <c:crosses val="autoZero"/>
        <c:crossBetween val="between"/>
      </c:valAx>
    </c:plotArea>
    <c:plotVisOnly val="1"/>
    <c:dispBlanksAs val="gap"/>
    <c:showDLblsOverMax val="0"/>
  </c:chart>
  <c:externalData r:id="rId2">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a:t>Live Births at Age 48</a:t>
            </a:r>
          </a:p>
        </c:rich>
      </c:tx>
      <c:layout/>
      <c:overlay val="0"/>
    </c:title>
    <c:autoTitleDeleted val="0"/>
    <c:plotArea>
      <c:layout/>
      <c:barChart>
        <c:barDir val="col"/>
        <c:grouping val="clustered"/>
        <c:varyColors val="0"/>
        <c:ser>
          <c:idx val="0"/>
          <c:order val="0"/>
          <c:tx>
            <c:v>Live Births At Age 48</c:v>
          </c:tx>
          <c:invertIfNegative val="0"/>
          <c:cat>
            <c:numRef>
              <c:f>[graphic_summary.xlsx]Sheet1!$D$43:$D$78</c:f>
              <c:numCache>
                <c:formatCode>General</c:formatCode>
                <c:ptCount val="36"/>
                <c:pt idx="0">
                  <c:v>1995</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pt idx="16">
                  <c:v>2011</c:v>
                </c:pt>
                <c:pt idx="17">
                  <c:v>2012</c:v>
                </c:pt>
                <c:pt idx="18">
                  <c:v>2013</c:v>
                </c:pt>
                <c:pt idx="19">
                  <c:v>2014</c:v>
                </c:pt>
                <c:pt idx="20">
                  <c:v>2015</c:v>
                </c:pt>
                <c:pt idx="21">
                  <c:v>2016</c:v>
                </c:pt>
                <c:pt idx="22">
                  <c:v>2017</c:v>
                </c:pt>
                <c:pt idx="23">
                  <c:v>2018</c:v>
                </c:pt>
                <c:pt idx="24">
                  <c:v>2019</c:v>
                </c:pt>
                <c:pt idx="25">
                  <c:v>2020</c:v>
                </c:pt>
                <c:pt idx="26">
                  <c:v>2021</c:v>
                </c:pt>
                <c:pt idx="27">
                  <c:v>2022</c:v>
                </c:pt>
                <c:pt idx="28">
                  <c:v>2023</c:v>
                </c:pt>
                <c:pt idx="29">
                  <c:v>2024</c:v>
                </c:pt>
                <c:pt idx="30">
                  <c:v>2025</c:v>
                </c:pt>
                <c:pt idx="31">
                  <c:v>2026</c:v>
                </c:pt>
                <c:pt idx="32">
                  <c:v>2027</c:v>
                </c:pt>
                <c:pt idx="33">
                  <c:v>2028</c:v>
                </c:pt>
                <c:pt idx="34">
                  <c:v>2029</c:v>
                </c:pt>
                <c:pt idx="35">
                  <c:v>2030</c:v>
                </c:pt>
              </c:numCache>
            </c:numRef>
          </c:cat>
          <c:val>
            <c:numRef>
              <c:f>[graphic_summary.xlsx]Sheet1!$E$43:$E$78</c:f>
              <c:numCache>
                <c:formatCode>#,##0</c:formatCode>
                <c:ptCount val="36"/>
                <c:pt idx="0">
                  <c:v>3817000</c:v>
                </c:pt>
                <c:pt idx="1">
                  <c:v>3637000</c:v>
                </c:pt>
                <c:pt idx="2">
                  <c:v>3649000</c:v>
                </c:pt>
                <c:pt idx="3">
                  <c:v>3632000</c:v>
                </c:pt>
                <c:pt idx="4">
                  <c:v>3820000</c:v>
                </c:pt>
                <c:pt idx="5">
                  <c:v>3909000</c:v>
                </c:pt>
                <c:pt idx="6">
                  <c:v>3959000</c:v>
                </c:pt>
                <c:pt idx="7">
                  <c:v>4071000</c:v>
                </c:pt>
                <c:pt idx="8">
                  <c:v>4097000</c:v>
                </c:pt>
                <c:pt idx="9">
                  <c:v>4210000</c:v>
                </c:pt>
                <c:pt idx="10">
                  <c:v>4300000</c:v>
                </c:pt>
                <c:pt idx="11">
                  <c:v>4246000</c:v>
                </c:pt>
                <c:pt idx="12">
                  <c:v>4286000</c:v>
                </c:pt>
                <c:pt idx="13">
                  <c:v>4257850</c:v>
                </c:pt>
                <c:pt idx="14">
                  <c:v>4268326</c:v>
                </c:pt>
                <c:pt idx="15">
                  <c:v>4167362</c:v>
                </c:pt>
                <c:pt idx="16">
                  <c:v>4098020</c:v>
                </c:pt>
                <c:pt idx="17">
                  <c:v>4027490</c:v>
                </c:pt>
                <c:pt idx="18">
                  <c:v>3760358</c:v>
                </c:pt>
                <c:pt idx="19">
                  <c:v>3606274</c:v>
                </c:pt>
                <c:pt idx="20">
                  <c:v>3520959</c:v>
                </c:pt>
                <c:pt idx="21">
                  <c:v>3501564</c:v>
                </c:pt>
                <c:pt idx="22">
                  <c:v>3600206</c:v>
                </c:pt>
                <c:pt idx="23">
                  <c:v>3731386</c:v>
                </c:pt>
                <c:pt idx="24">
                  <c:v>3555970</c:v>
                </c:pt>
                <c:pt idx="25">
                  <c:v>3258411</c:v>
                </c:pt>
                <c:pt idx="26">
                  <c:v>3136965</c:v>
                </c:pt>
                <c:pt idx="27">
                  <c:v>3159958</c:v>
                </c:pt>
                <c:pt idx="28">
                  <c:v>3144198</c:v>
                </c:pt>
                <c:pt idx="29">
                  <c:v>3167788</c:v>
                </c:pt>
                <c:pt idx="30">
                  <c:v>3326632</c:v>
                </c:pt>
                <c:pt idx="31">
                  <c:v>3333279</c:v>
                </c:pt>
                <c:pt idx="32">
                  <c:v>3494398</c:v>
                </c:pt>
                <c:pt idx="33">
                  <c:v>3612258</c:v>
                </c:pt>
                <c:pt idx="34">
                  <c:v>3629238</c:v>
                </c:pt>
                <c:pt idx="35">
                  <c:v>3680537</c:v>
                </c:pt>
              </c:numCache>
            </c:numRef>
          </c:val>
        </c:ser>
        <c:dLbls>
          <c:showLegendKey val="0"/>
          <c:showVal val="0"/>
          <c:showCatName val="0"/>
          <c:showSerName val="0"/>
          <c:showPercent val="0"/>
          <c:showBubbleSize val="0"/>
        </c:dLbls>
        <c:gapWidth val="150"/>
        <c:axId val="135363200"/>
        <c:axId val="135381376"/>
      </c:barChart>
      <c:catAx>
        <c:axId val="135363200"/>
        <c:scaling>
          <c:orientation val="minMax"/>
        </c:scaling>
        <c:delete val="0"/>
        <c:axPos val="b"/>
        <c:numFmt formatCode="General" sourceLinked="1"/>
        <c:majorTickMark val="out"/>
        <c:minorTickMark val="none"/>
        <c:tickLblPos val="nextTo"/>
        <c:txPr>
          <a:bodyPr rot="-5400000" vert="horz"/>
          <a:lstStyle/>
          <a:p>
            <a:pPr>
              <a:defRPr sz="800"/>
            </a:pPr>
            <a:endParaRPr lang="en-US"/>
          </a:p>
        </c:txPr>
        <c:crossAx val="135381376"/>
        <c:crosses val="autoZero"/>
        <c:auto val="1"/>
        <c:lblAlgn val="ctr"/>
        <c:lblOffset val="100"/>
        <c:noMultiLvlLbl val="0"/>
      </c:catAx>
      <c:valAx>
        <c:axId val="135381376"/>
        <c:scaling>
          <c:orientation val="minMax"/>
          <c:min val="2000000"/>
        </c:scaling>
        <c:delete val="0"/>
        <c:axPos val="l"/>
        <c:majorGridlines/>
        <c:numFmt formatCode="#,##0" sourceLinked="1"/>
        <c:majorTickMark val="out"/>
        <c:minorTickMark val="none"/>
        <c:tickLblPos val="nextTo"/>
        <c:txPr>
          <a:bodyPr/>
          <a:lstStyle/>
          <a:p>
            <a:pPr>
              <a:defRPr sz="800"/>
            </a:pPr>
            <a:endParaRPr lang="en-US"/>
          </a:p>
        </c:txPr>
        <c:crossAx val="135363200"/>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a:t>Industrial</a:t>
            </a:r>
            <a:r>
              <a:rPr lang="en-US" sz="800" baseline="0"/>
              <a:t> Commodities Less Fuels</a:t>
            </a:r>
            <a:endParaRPr lang="en-US" sz="800"/>
          </a:p>
        </c:rich>
      </c:tx>
      <c:layout/>
      <c:overlay val="0"/>
    </c:title>
    <c:autoTitleDeleted val="0"/>
    <c:plotArea>
      <c:layout/>
      <c:lineChart>
        <c:grouping val="standard"/>
        <c:varyColors val="0"/>
        <c:ser>
          <c:idx val="0"/>
          <c:order val="0"/>
          <c:marker>
            <c:symbol val="none"/>
          </c:marker>
          <c:cat>
            <c:numRef>
              <c:f>'BLS Data Series'!$D$12:$D$229</c:f>
              <c:numCache>
                <c:formatCode>mmm\-yy</c:formatCode>
                <c:ptCount val="218"/>
                <c:pt idx="0">
                  <c:v>34700</c:v>
                </c:pt>
                <c:pt idx="1">
                  <c:v>34731</c:v>
                </c:pt>
                <c:pt idx="2">
                  <c:v>34759</c:v>
                </c:pt>
                <c:pt idx="3">
                  <c:v>34790</c:v>
                </c:pt>
                <c:pt idx="4">
                  <c:v>34820</c:v>
                </c:pt>
                <c:pt idx="5">
                  <c:v>34851</c:v>
                </c:pt>
                <c:pt idx="6">
                  <c:v>34881</c:v>
                </c:pt>
                <c:pt idx="7">
                  <c:v>34912</c:v>
                </c:pt>
                <c:pt idx="8">
                  <c:v>34943</c:v>
                </c:pt>
                <c:pt idx="9">
                  <c:v>34973</c:v>
                </c:pt>
                <c:pt idx="10">
                  <c:v>35004</c:v>
                </c:pt>
                <c:pt idx="11">
                  <c:v>35034</c:v>
                </c:pt>
                <c:pt idx="12">
                  <c:v>35065</c:v>
                </c:pt>
                <c:pt idx="13">
                  <c:v>35096</c:v>
                </c:pt>
                <c:pt idx="14">
                  <c:v>35125</c:v>
                </c:pt>
                <c:pt idx="15">
                  <c:v>35156</c:v>
                </c:pt>
                <c:pt idx="16">
                  <c:v>35186</c:v>
                </c:pt>
                <c:pt idx="17">
                  <c:v>35217</c:v>
                </c:pt>
                <c:pt idx="18">
                  <c:v>35247</c:v>
                </c:pt>
                <c:pt idx="19">
                  <c:v>35278</c:v>
                </c:pt>
                <c:pt idx="20">
                  <c:v>35309</c:v>
                </c:pt>
                <c:pt idx="21">
                  <c:v>35339</c:v>
                </c:pt>
                <c:pt idx="22">
                  <c:v>35370</c:v>
                </c:pt>
                <c:pt idx="23">
                  <c:v>35400</c:v>
                </c:pt>
                <c:pt idx="24">
                  <c:v>35431</c:v>
                </c:pt>
                <c:pt idx="25">
                  <c:v>35462</c:v>
                </c:pt>
                <c:pt idx="26">
                  <c:v>35490</c:v>
                </c:pt>
                <c:pt idx="27">
                  <c:v>35521</c:v>
                </c:pt>
                <c:pt idx="28">
                  <c:v>35551</c:v>
                </c:pt>
                <c:pt idx="29">
                  <c:v>35582</c:v>
                </c:pt>
                <c:pt idx="30">
                  <c:v>35612</c:v>
                </c:pt>
                <c:pt idx="31">
                  <c:v>35643</c:v>
                </c:pt>
                <c:pt idx="32">
                  <c:v>35674</c:v>
                </c:pt>
                <c:pt idx="33">
                  <c:v>35704</c:v>
                </c:pt>
                <c:pt idx="34">
                  <c:v>35735</c:v>
                </c:pt>
                <c:pt idx="35">
                  <c:v>35765</c:v>
                </c:pt>
                <c:pt idx="36">
                  <c:v>35796</c:v>
                </c:pt>
                <c:pt idx="37">
                  <c:v>35827</c:v>
                </c:pt>
                <c:pt idx="38">
                  <c:v>35855</c:v>
                </c:pt>
                <c:pt idx="39">
                  <c:v>35886</c:v>
                </c:pt>
                <c:pt idx="40">
                  <c:v>35916</c:v>
                </c:pt>
                <c:pt idx="41">
                  <c:v>35947</c:v>
                </c:pt>
                <c:pt idx="42">
                  <c:v>35977</c:v>
                </c:pt>
                <c:pt idx="43">
                  <c:v>36008</c:v>
                </c:pt>
                <c:pt idx="44">
                  <c:v>36039</c:v>
                </c:pt>
                <c:pt idx="45">
                  <c:v>36069</c:v>
                </c:pt>
                <c:pt idx="46">
                  <c:v>36100</c:v>
                </c:pt>
                <c:pt idx="47">
                  <c:v>36130</c:v>
                </c:pt>
                <c:pt idx="48">
                  <c:v>36161</c:v>
                </c:pt>
                <c:pt idx="49">
                  <c:v>36192</c:v>
                </c:pt>
                <c:pt idx="50">
                  <c:v>36220</c:v>
                </c:pt>
                <c:pt idx="51">
                  <c:v>36251</c:v>
                </c:pt>
                <c:pt idx="52">
                  <c:v>36281</c:v>
                </c:pt>
                <c:pt idx="53">
                  <c:v>36312</c:v>
                </c:pt>
                <c:pt idx="54">
                  <c:v>36342</c:v>
                </c:pt>
                <c:pt idx="55">
                  <c:v>36373</c:v>
                </c:pt>
                <c:pt idx="56">
                  <c:v>36404</c:v>
                </c:pt>
                <c:pt idx="57">
                  <c:v>36434</c:v>
                </c:pt>
                <c:pt idx="58">
                  <c:v>36465</c:v>
                </c:pt>
                <c:pt idx="59">
                  <c:v>36495</c:v>
                </c:pt>
                <c:pt idx="60">
                  <c:v>36526</c:v>
                </c:pt>
                <c:pt idx="61">
                  <c:v>36557</c:v>
                </c:pt>
                <c:pt idx="62">
                  <c:v>36586</c:v>
                </c:pt>
                <c:pt idx="63">
                  <c:v>36617</c:v>
                </c:pt>
                <c:pt idx="64">
                  <c:v>36647</c:v>
                </c:pt>
                <c:pt idx="65">
                  <c:v>36678</c:v>
                </c:pt>
                <c:pt idx="66">
                  <c:v>36708</c:v>
                </c:pt>
                <c:pt idx="67">
                  <c:v>36739</c:v>
                </c:pt>
                <c:pt idx="68">
                  <c:v>36770</c:v>
                </c:pt>
                <c:pt idx="69">
                  <c:v>36800</c:v>
                </c:pt>
                <c:pt idx="70">
                  <c:v>36831</c:v>
                </c:pt>
                <c:pt idx="71">
                  <c:v>36861</c:v>
                </c:pt>
                <c:pt idx="72">
                  <c:v>36892</c:v>
                </c:pt>
                <c:pt idx="73">
                  <c:v>36923</c:v>
                </c:pt>
                <c:pt idx="74">
                  <c:v>36951</c:v>
                </c:pt>
                <c:pt idx="75">
                  <c:v>36982</c:v>
                </c:pt>
                <c:pt idx="76">
                  <c:v>37012</c:v>
                </c:pt>
                <c:pt idx="77">
                  <c:v>37043</c:v>
                </c:pt>
                <c:pt idx="78">
                  <c:v>37073</c:v>
                </c:pt>
                <c:pt idx="79">
                  <c:v>37104</c:v>
                </c:pt>
                <c:pt idx="80">
                  <c:v>37135</c:v>
                </c:pt>
                <c:pt idx="81">
                  <c:v>37165</c:v>
                </c:pt>
                <c:pt idx="82">
                  <c:v>37196</c:v>
                </c:pt>
                <c:pt idx="83">
                  <c:v>37226</c:v>
                </c:pt>
                <c:pt idx="84">
                  <c:v>37257</c:v>
                </c:pt>
                <c:pt idx="85">
                  <c:v>37288</c:v>
                </c:pt>
                <c:pt idx="86">
                  <c:v>37316</c:v>
                </c:pt>
                <c:pt idx="87">
                  <c:v>37347</c:v>
                </c:pt>
                <c:pt idx="88">
                  <c:v>37377</c:v>
                </c:pt>
                <c:pt idx="89">
                  <c:v>37408</c:v>
                </c:pt>
                <c:pt idx="90">
                  <c:v>37438</c:v>
                </c:pt>
                <c:pt idx="91">
                  <c:v>37469</c:v>
                </c:pt>
                <c:pt idx="92">
                  <c:v>37500</c:v>
                </c:pt>
                <c:pt idx="93">
                  <c:v>37530</c:v>
                </c:pt>
                <c:pt idx="94">
                  <c:v>37561</c:v>
                </c:pt>
                <c:pt idx="95">
                  <c:v>37591</c:v>
                </c:pt>
                <c:pt idx="96">
                  <c:v>37622</c:v>
                </c:pt>
                <c:pt idx="97">
                  <c:v>37653</c:v>
                </c:pt>
                <c:pt idx="98">
                  <c:v>37681</c:v>
                </c:pt>
                <c:pt idx="99">
                  <c:v>37712</c:v>
                </c:pt>
                <c:pt idx="100">
                  <c:v>37742</c:v>
                </c:pt>
                <c:pt idx="101">
                  <c:v>37773</c:v>
                </c:pt>
                <c:pt idx="102">
                  <c:v>37803</c:v>
                </c:pt>
                <c:pt idx="103">
                  <c:v>37834</c:v>
                </c:pt>
                <c:pt idx="104">
                  <c:v>37865</c:v>
                </c:pt>
                <c:pt idx="105">
                  <c:v>37895</c:v>
                </c:pt>
                <c:pt idx="106">
                  <c:v>37926</c:v>
                </c:pt>
                <c:pt idx="107">
                  <c:v>37956</c:v>
                </c:pt>
                <c:pt idx="108">
                  <c:v>37987</c:v>
                </c:pt>
                <c:pt idx="109">
                  <c:v>38018</c:v>
                </c:pt>
                <c:pt idx="110">
                  <c:v>38047</c:v>
                </c:pt>
                <c:pt idx="111">
                  <c:v>38078</c:v>
                </c:pt>
                <c:pt idx="112">
                  <c:v>38108</c:v>
                </c:pt>
                <c:pt idx="113">
                  <c:v>38139</c:v>
                </c:pt>
                <c:pt idx="114">
                  <c:v>38169</c:v>
                </c:pt>
                <c:pt idx="115">
                  <c:v>38200</c:v>
                </c:pt>
                <c:pt idx="116">
                  <c:v>38231</c:v>
                </c:pt>
                <c:pt idx="117">
                  <c:v>38261</c:v>
                </c:pt>
                <c:pt idx="118">
                  <c:v>38292</c:v>
                </c:pt>
                <c:pt idx="119">
                  <c:v>38322</c:v>
                </c:pt>
                <c:pt idx="120">
                  <c:v>38353</c:v>
                </c:pt>
                <c:pt idx="121">
                  <c:v>38384</c:v>
                </c:pt>
                <c:pt idx="122">
                  <c:v>38412</c:v>
                </c:pt>
                <c:pt idx="123">
                  <c:v>38443</c:v>
                </c:pt>
                <c:pt idx="124">
                  <c:v>38473</c:v>
                </c:pt>
                <c:pt idx="125">
                  <c:v>38504</c:v>
                </c:pt>
                <c:pt idx="126">
                  <c:v>38534</c:v>
                </c:pt>
                <c:pt idx="127">
                  <c:v>38565</c:v>
                </c:pt>
                <c:pt idx="128">
                  <c:v>38596</c:v>
                </c:pt>
                <c:pt idx="129">
                  <c:v>38626</c:v>
                </c:pt>
                <c:pt idx="130">
                  <c:v>38657</c:v>
                </c:pt>
                <c:pt idx="131">
                  <c:v>38687</c:v>
                </c:pt>
                <c:pt idx="132">
                  <c:v>38718</c:v>
                </c:pt>
                <c:pt idx="133">
                  <c:v>38749</c:v>
                </c:pt>
                <c:pt idx="134">
                  <c:v>38777</c:v>
                </c:pt>
                <c:pt idx="135">
                  <c:v>38808</c:v>
                </c:pt>
                <c:pt idx="136">
                  <c:v>38838</c:v>
                </c:pt>
                <c:pt idx="137">
                  <c:v>38869</c:v>
                </c:pt>
                <c:pt idx="138">
                  <c:v>38899</c:v>
                </c:pt>
                <c:pt idx="139">
                  <c:v>38930</c:v>
                </c:pt>
                <c:pt idx="140">
                  <c:v>38961</c:v>
                </c:pt>
                <c:pt idx="141">
                  <c:v>38991</c:v>
                </c:pt>
                <c:pt idx="142">
                  <c:v>39022</c:v>
                </c:pt>
                <c:pt idx="143">
                  <c:v>39052</c:v>
                </c:pt>
                <c:pt idx="144">
                  <c:v>39083</c:v>
                </c:pt>
                <c:pt idx="145">
                  <c:v>39114</c:v>
                </c:pt>
                <c:pt idx="146">
                  <c:v>39142</c:v>
                </c:pt>
                <c:pt idx="147">
                  <c:v>39173</c:v>
                </c:pt>
                <c:pt idx="148">
                  <c:v>39203</c:v>
                </c:pt>
                <c:pt idx="149">
                  <c:v>39234</c:v>
                </c:pt>
                <c:pt idx="150">
                  <c:v>39264</c:v>
                </c:pt>
                <c:pt idx="151">
                  <c:v>39295</c:v>
                </c:pt>
                <c:pt idx="152">
                  <c:v>39326</c:v>
                </c:pt>
                <c:pt idx="153">
                  <c:v>39356</c:v>
                </c:pt>
                <c:pt idx="154">
                  <c:v>39387</c:v>
                </c:pt>
                <c:pt idx="155">
                  <c:v>39417</c:v>
                </c:pt>
                <c:pt idx="156">
                  <c:v>39448</c:v>
                </c:pt>
                <c:pt idx="157">
                  <c:v>39479</c:v>
                </c:pt>
                <c:pt idx="158">
                  <c:v>39508</c:v>
                </c:pt>
                <c:pt idx="159">
                  <c:v>39539</c:v>
                </c:pt>
                <c:pt idx="160">
                  <c:v>39569</c:v>
                </c:pt>
                <c:pt idx="161">
                  <c:v>39600</c:v>
                </c:pt>
                <c:pt idx="162">
                  <c:v>39630</c:v>
                </c:pt>
                <c:pt idx="163">
                  <c:v>39661</c:v>
                </c:pt>
                <c:pt idx="164">
                  <c:v>39692</c:v>
                </c:pt>
                <c:pt idx="165">
                  <c:v>39722</c:v>
                </c:pt>
                <c:pt idx="166">
                  <c:v>39753</c:v>
                </c:pt>
                <c:pt idx="167">
                  <c:v>39783</c:v>
                </c:pt>
                <c:pt idx="168">
                  <c:v>39814</c:v>
                </c:pt>
                <c:pt idx="169">
                  <c:v>39845</c:v>
                </c:pt>
                <c:pt idx="170">
                  <c:v>39873</c:v>
                </c:pt>
                <c:pt idx="171">
                  <c:v>39904</c:v>
                </c:pt>
                <c:pt idx="172">
                  <c:v>39934</c:v>
                </c:pt>
                <c:pt idx="173">
                  <c:v>39965</c:v>
                </c:pt>
                <c:pt idx="174">
                  <c:v>39995</c:v>
                </c:pt>
                <c:pt idx="175">
                  <c:v>40026</c:v>
                </c:pt>
                <c:pt idx="176">
                  <c:v>40057</c:v>
                </c:pt>
                <c:pt idx="177">
                  <c:v>40087</c:v>
                </c:pt>
                <c:pt idx="178">
                  <c:v>40118</c:v>
                </c:pt>
                <c:pt idx="179">
                  <c:v>40148</c:v>
                </c:pt>
                <c:pt idx="180">
                  <c:v>40179</c:v>
                </c:pt>
                <c:pt idx="181">
                  <c:v>40210</c:v>
                </c:pt>
                <c:pt idx="182">
                  <c:v>40238</c:v>
                </c:pt>
                <c:pt idx="183">
                  <c:v>40269</c:v>
                </c:pt>
                <c:pt idx="184">
                  <c:v>40299</c:v>
                </c:pt>
                <c:pt idx="185">
                  <c:v>40330</c:v>
                </c:pt>
                <c:pt idx="186">
                  <c:v>40360</c:v>
                </c:pt>
                <c:pt idx="187">
                  <c:v>40391</c:v>
                </c:pt>
                <c:pt idx="188">
                  <c:v>40422</c:v>
                </c:pt>
                <c:pt idx="189">
                  <c:v>40452</c:v>
                </c:pt>
                <c:pt idx="190">
                  <c:v>40483</c:v>
                </c:pt>
                <c:pt idx="191">
                  <c:v>40513</c:v>
                </c:pt>
                <c:pt idx="192">
                  <c:v>40544</c:v>
                </c:pt>
                <c:pt idx="193">
                  <c:v>40575</c:v>
                </c:pt>
                <c:pt idx="194">
                  <c:v>40603</c:v>
                </c:pt>
                <c:pt idx="195">
                  <c:v>40634</c:v>
                </c:pt>
                <c:pt idx="196">
                  <c:v>40664</c:v>
                </c:pt>
                <c:pt idx="197">
                  <c:v>40695</c:v>
                </c:pt>
                <c:pt idx="198">
                  <c:v>40725</c:v>
                </c:pt>
                <c:pt idx="199">
                  <c:v>40756</c:v>
                </c:pt>
                <c:pt idx="200">
                  <c:v>40787</c:v>
                </c:pt>
                <c:pt idx="201">
                  <c:v>40817</c:v>
                </c:pt>
                <c:pt idx="202">
                  <c:v>40848</c:v>
                </c:pt>
                <c:pt idx="203">
                  <c:v>40878</c:v>
                </c:pt>
                <c:pt idx="204">
                  <c:v>40909</c:v>
                </c:pt>
                <c:pt idx="205">
                  <c:v>40940</c:v>
                </c:pt>
                <c:pt idx="206">
                  <c:v>40969</c:v>
                </c:pt>
                <c:pt idx="207">
                  <c:v>41000</c:v>
                </c:pt>
                <c:pt idx="208">
                  <c:v>41030</c:v>
                </c:pt>
                <c:pt idx="209">
                  <c:v>41061</c:v>
                </c:pt>
                <c:pt idx="210">
                  <c:v>41091</c:v>
                </c:pt>
                <c:pt idx="211">
                  <c:v>41122</c:v>
                </c:pt>
                <c:pt idx="212">
                  <c:v>41153</c:v>
                </c:pt>
                <c:pt idx="213">
                  <c:v>41183</c:v>
                </c:pt>
                <c:pt idx="214">
                  <c:v>41214</c:v>
                </c:pt>
                <c:pt idx="215">
                  <c:v>41244</c:v>
                </c:pt>
                <c:pt idx="216">
                  <c:v>41275</c:v>
                </c:pt>
                <c:pt idx="217">
                  <c:v>41306</c:v>
                </c:pt>
              </c:numCache>
            </c:numRef>
          </c:cat>
          <c:val>
            <c:numRef>
              <c:f>'BLS Data Series'!$E$12:$E$229</c:f>
              <c:numCache>
                <c:formatCode>#0.0</c:formatCode>
                <c:ptCount val="218"/>
                <c:pt idx="0">
                  <c:v>137.1</c:v>
                </c:pt>
                <c:pt idx="1">
                  <c:v>137.9</c:v>
                </c:pt>
                <c:pt idx="2">
                  <c:v>138.30000000000001</c:v>
                </c:pt>
                <c:pt idx="3">
                  <c:v>139</c:v>
                </c:pt>
                <c:pt idx="4">
                  <c:v>139.30000000000001</c:v>
                </c:pt>
                <c:pt idx="5">
                  <c:v>139.4</c:v>
                </c:pt>
                <c:pt idx="6">
                  <c:v>139.6</c:v>
                </c:pt>
                <c:pt idx="7">
                  <c:v>139.6</c:v>
                </c:pt>
                <c:pt idx="8">
                  <c:v>139.30000000000001</c:v>
                </c:pt>
                <c:pt idx="9">
                  <c:v>139.69999999999999</c:v>
                </c:pt>
                <c:pt idx="10">
                  <c:v>139.6</c:v>
                </c:pt>
                <c:pt idx="11">
                  <c:v>139.4</c:v>
                </c:pt>
                <c:pt idx="12">
                  <c:v>139</c:v>
                </c:pt>
                <c:pt idx="13">
                  <c:v>139.30000000000001</c:v>
                </c:pt>
                <c:pt idx="14">
                  <c:v>139.1</c:v>
                </c:pt>
                <c:pt idx="15">
                  <c:v>138.80000000000001</c:v>
                </c:pt>
                <c:pt idx="16">
                  <c:v>138.5</c:v>
                </c:pt>
                <c:pt idx="17">
                  <c:v>138.69999999999999</c:v>
                </c:pt>
                <c:pt idx="18">
                  <c:v>138.6</c:v>
                </c:pt>
                <c:pt idx="19">
                  <c:v>138.30000000000001</c:v>
                </c:pt>
                <c:pt idx="20">
                  <c:v>138.4</c:v>
                </c:pt>
                <c:pt idx="21">
                  <c:v>138.4</c:v>
                </c:pt>
                <c:pt idx="22">
                  <c:v>138.6</c:v>
                </c:pt>
                <c:pt idx="23">
                  <c:v>138.6</c:v>
                </c:pt>
                <c:pt idx="24">
                  <c:v>138.80000000000001</c:v>
                </c:pt>
                <c:pt idx="25">
                  <c:v>138.69999999999999</c:v>
                </c:pt>
                <c:pt idx="26">
                  <c:v>139.1</c:v>
                </c:pt>
                <c:pt idx="27">
                  <c:v>139.19999999999999</c:v>
                </c:pt>
                <c:pt idx="28">
                  <c:v>139.30000000000001</c:v>
                </c:pt>
                <c:pt idx="29">
                  <c:v>139.19999999999999</c:v>
                </c:pt>
                <c:pt idx="30">
                  <c:v>139.1</c:v>
                </c:pt>
                <c:pt idx="31">
                  <c:v>139.1</c:v>
                </c:pt>
                <c:pt idx="32">
                  <c:v>139</c:v>
                </c:pt>
                <c:pt idx="33">
                  <c:v>139.1</c:v>
                </c:pt>
                <c:pt idx="34">
                  <c:v>139</c:v>
                </c:pt>
                <c:pt idx="35">
                  <c:v>139.4</c:v>
                </c:pt>
                <c:pt idx="36">
                  <c:v>139.4</c:v>
                </c:pt>
                <c:pt idx="37">
                  <c:v>139.30000000000001</c:v>
                </c:pt>
                <c:pt idx="38">
                  <c:v>139.19999999999999</c:v>
                </c:pt>
                <c:pt idx="39">
                  <c:v>139.30000000000001</c:v>
                </c:pt>
                <c:pt idx="40">
                  <c:v>139.30000000000001</c:v>
                </c:pt>
                <c:pt idx="41">
                  <c:v>139.5</c:v>
                </c:pt>
                <c:pt idx="42">
                  <c:v>139.5</c:v>
                </c:pt>
                <c:pt idx="43">
                  <c:v>139.30000000000001</c:v>
                </c:pt>
                <c:pt idx="44">
                  <c:v>139.1</c:v>
                </c:pt>
                <c:pt idx="45">
                  <c:v>139</c:v>
                </c:pt>
                <c:pt idx="46">
                  <c:v>138.80000000000001</c:v>
                </c:pt>
                <c:pt idx="47">
                  <c:v>138.5</c:v>
                </c:pt>
                <c:pt idx="48">
                  <c:v>138.6</c:v>
                </c:pt>
                <c:pt idx="49">
                  <c:v>138.4</c:v>
                </c:pt>
                <c:pt idx="50">
                  <c:v>138.69999999999999</c:v>
                </c:pt>
                <c:pt idx="51">
                  <c:v>139</c:v>
                </c:pt>
                <c:pt idx="52">
                  <c:v>138.6</c:v>
                </c:pt>
                <c:pt idx="53">
                  <c:v>138.6</c:v>
                </c:pt>
                <c:pt idx="54">
                  <c:v>138.6</c:v>
                </c:pt>
                <c:pt idx="55">
                  <c:v>138.69999999999999</c:v>
                </c:pt>
                <c:pt idx="56">
                  <c:v>138.9</c:v>
                </c:pt>
                <c:pt idx="57">
                  <c:v>139</c:v>
                </c:pt>
                <c:pt idx="58">
                  <c:v>139.30000000000001</c:v>
                </c:pt>
                <c:pt idx="59">
                  <c:v>139.5</c:v>
                </c:pt>
                <c:pt idx="60">
                  <c:v>139.80000000000001</c:v>
                </c:pt>
                <c:pt idx="61">
                  <c:v>140.69999999999999</c:v>
                </c:pt>
                <c:pt idx="62">
                  <c:v>140.80000000000001</c:v>
                </c:pt>
                <c:pt idx="63">
                  <c:v>141</c:v>
                </c:pt>
                <c:pt idx="64">
                  <c:v>139.5</c:v>
                </c:pt>
                <c:pt idx="65">
                  <c:v>141.4</c:v>
                </c:pt>
                <c:pt idx="66">
                  <c:v>141.80000000000001</c:v>
                </c:pt>
                <c:pt idx="67">
                  <c:v>142.1</c:v>
                </c:pt>
                <c:pt idx="68">
                  <c:v>142.5</c:v>
                </c:pt>
                <c:pt idx="69">
                  <c:v>142.5</c:v>
                </c:pt>
                <c:pt idx="70">
                  <c:v>142.6</c:v>
                </c:pt>
                <c:pt idx="71">
                  <c:v>142.69999999999999</c:v>
                </c:pt>
                <c:pt idx="72">
                  <c:v>142.5</c:v>
                </c:pt>
                <c:pt idx="73">
                  <c:v>142.69999999999999</c:v>
                </c:pt>
                <c:pt idx="74">
                  <c:v>143.1</c:v>
                </c:pt>
                <c:pt idx="75">
                  <c:v>142.9</c:v>
                </c:pt>
                <c:pt idx="76">
                  <c:v>142.9</c:v>
                </c:pt>
                <c:pt idx="77">
                  <c:v>142.5</c:v>
                </c:pt>
                <c:pt idx="78">
                  <c:v>143.5</c:v>
                </c:pt>
                <c:pt idx="79">
                  <c:v>143.5</c:v>
                </c:pt>
                <c:pt idx="80">
                  <c:v>143.6</c:v>
                </c:pt>
                <c:pt idx="81">
                  <c:v>143.69999999999999</c:v>
                </c:pt>
                <c:pt idx="82">
                  <c:v>143.69999999999999</c:v>
                </c:pt>
                <c:pt idx="83">
                  <c:v>143.6</c:v>
                </c:pt>
                <c:pt idx="84">
                  <c:v>143.19999999999999</c:v>
                </c:pt>
                <c:pt idx="85">
                  <c:v>142.80000000000001</c:v>
                </c:pt>
                <c:pt idx="86">
                  <c:v>142.80000000000001</c:v>
                </c:pt>
                <c:pt idx="87">
                  <c:v>142.6</c:v>
                </c:pt>
                <c:pt idx="88">
                  <c:v>142.30000000000001</c:v>
                </c:pt>
                <c:pt idx="89">
                  <c:v>142.19999999999999</c:v>
                </c:pt>
                <c:pt idx="90">
                  <c:v>143.1</c:v>
                </c:pt>
                <c:pt idx="91">
                  <c:v>142.19999999999999</c:v>
                </c:pt>
                <c:pt idx="92">
                  <c:v>142.19999999999999</c:v>
                </c:pt>
                <c:pt idx="93">
                  <c:v>142.4</c:v>
                </c:pt>
                <c:pt idx="94">
                  <c:v>142.80000000000001</c:v>
                </c:pt>
                <c:pt idx="95">
                  <c:v>142.69999999999999</c:v>
                </c:pt>
                <c:pt idx="96">
                  <c:v>143</c:v>
                </c:pt>
                <c:pt idx="97">
                  <c:v>143</c:v>
                </c:pt>
                <c:pt idx="98">
                  <c:v>143</c:v>
                </c:pt>
                <c:pt idx="99">
                  <c:v>143.19999999999999</c:v>
                </c:pt>
                <c:pt idx="100">
                  <c:v>143.9</c:v>
                </c:pt>
                <c:pt idx="101">
                  <c:v>143.80000000000001</c:v>
                </c:pt>
                <c:pt idx="102">
                  <c:v>143.4</c:v>
                </c:pt>
                <c:pt idx="103">
                  <c:v>143</c:v>
                </c:pt>
                <c:pt idx="104">
                  <c:v>144</c:v>
                </c:pt>
                <c:pt idx="105">
                  <c:v>144.69999999999999</c:v>
                </c:pt>
                <c:pt idx="106">
                  <c:v>145.30000000000001</c:v>
                </c:pt>
                <c:pt idx="107">
                  <c:v>144.80000000000001</c:v>
                </c:pt>
                <c:pt idx="108">
                  <c:v>144.9</c:v>
                </c:pt>
                <c:pt idx="109">
                  <c:v>144.80000000000001</c:v>
                </c:pt>
                <c:pt idx="110">
                  <c:v>144.6</c:v>
                </c:pt>
                <c:pt idx="111">
                  <c:v>144.80000000000001</c:v>
                </c:pt>
                <c:pt idx="112">
                  <c:v>145</c:v>
                </c:pt>
                <c:pt idx="113">
                  <c:v>145.9</c:v>
                </c:pt>
                <c:pt idx="114">
                  <c:v>146.1</c:v>
                </c:pt>
                <c:pt idx="115">
                  <c:v>146.30000000000001</c:v>
                </c:pt>
                <c:pt idx="116">
                  <c:v>145.1</c:v>
                </c:pt>
                <c:pt idx="117">
                  <c:v>147.19999999999999</c:v>
                </c:pt>
                <c:pt idx="118">
                  <c:v>148.19999999999999</c:v>
                </c:pt>
                <c:pt idx="119">
                  <c:v>149.1</c:v>
                </c:pt>
                <c:pt idx="120">
                  <c:v>150</c:v>
                </c:pt>
                <c:pt idx="121">
                  <c:v>150.5</c:v>
                </c:pt>
                <c:pt idx="122">
                  <c:v>150.9</c:v>
                </c:pt>
                <c:pt idx="123">
                  <c:v>151.5</c:v>
                </c:pt>
                <c:pt idx="124">
                  <c:v>152.6</c:v>
                </c:pt>
                <c:pt idx="125">
                  <c:v>153.30000000000001</c:v>
                </c:pt>
                <c:pt idx="126">
                  <c:v>154.6</c:v>
                </c:pt>
                <c:pt idx="127">
                  <c:v>155</c:v>
                </c:pt>
                <c:pt idx="128">
                  <c:v>155.4</c:v>
                </c:pt>
                <c:pt idx="129">
                  <c:v>151.5</c:v>
                </c:pt>
                <c:pt idx="130">
                  <c:v>156.4</c:v>
                </c:pt>
                <c:pt idx="131">
                  <c:v>156.9</c:v>
                </c:pt>
                <c:pt idx="132">
                  <c:v>157.4</c:v>
                </c:pt>
                <c:pt idx="133">
                  <c:v>157.6</c:v>
                </c:pt>
                <c:pt idx="134">
                  <c:v>157.4</c:v>
                </c:pt>
                <c:pt idx="135">
                  <c:v>157</c:v>
                </c:pt>
                <c:pt idx="136">
                  <c:v>157.30000000000001</c:v>
                </c:pt>
                <c:pt idx="137">
                  <c:v>157.5</c:v>
                </c:pt>
                <c:pt idx="138">
                  <c:v>158.69999999999999</c:v>
                </c:pt>
                <c:pt idx="139">
                  <c:v>160.5</c:v>
                </c:pt>
                <c:pt idx="140">
                  <c:v>161</c:v>
                </c:pt>
                <c:pt idx="141">
                  <c:v>161.30000000000001</c:v>
                </c:pt>
                <c:pt idx="142">
                  <c:v>158.30000000000001</c:v>
                </c:pt>
                <c:pt idx="143">
                  <c:v>162.5</c:v>
                </c:pt>
                <c:pt idx="144">
                  <c:v>163.19999999999999</c:v>
                </c:pt>
                <c:pt idx="145">
                  <c:v>163.80000000000001</c:v>
                </c:pt>
                <c:pt idx="146">
                  <c:v>164.8</c:v>
                </c:pt>
                <c:pt idx="147">
                  <c:v>166.4</c:v>
                </c:pt>
                <c:pt idx="148">
                  <c:v>166.8</c:v>
                </c:pt>
                <c:pt idx="149">
                  <c:v>167.1</c:v>
                </c:pt>
                <c:pt idx="150">
                  <c:v>167.5</c:v>
                </c:pt>
                <c:pt idx="151">
                  <c:v>167.6</c:v>
                </c:pt>
                <c:pt idx="152">
                  <c:v>167.7</c:v>
                </c:pt>
                <c:pt idx="153">
                  <c:v>167.8</c:v>
                </c:pt>
                <c:pt idx="154">
                  <c:v>167.9</c:v>
                </c:pt>
                <c:pt idx="155">
                  <c:v>166.1</c:v>
                </c:pt>
                <c:pt idx="156">
                  <c:v>168.2</c:v>
                </c:pt>
                <c:pt idx="157">
                  <c:v>168.6</c:v>
                </c:pt>
                <c:pt idx="158">
                  <c:v>169.4</c:v>
                </c:pt>
                <c:pt idx="159">
                  <c:v>170.3</c:v>
                </c:pt>
                <c:pt idx="160">
                  <c:v>170.8</c:v>
                </c:pt>
                <c:pt idx="161">
                  <c:v>171</c:v>
                </c:pt>
                <c:pt idx="162">
                  <c:v>171.4</c:v>
                </c:pt>
                <c:pt idx="163">
                  <c:v>171.1</c:v>
                </c:pt>
                <c:pt idx="164">
                  <c:v>171.2</c:v>
                </c:pt>
                <c:pt idx="165">
                  <c:v>172.2</c:v>
                </c:pt>
                <c:pt idx="166">
                  <c:v>173.1</c:v>
                </c:pt>
                <c:pt idx="167">
                  <c:v>173.1</c:v>
                </c:pt>
                <c:pt idx="168">
                  <c:v>170.9</c:v>
                </c:pt>
                <c:pt idx="169">
                  <c:v>174.7</c:v>
                </c:pt>
                <c:pt idx="170">
                  <c:v>175.9</c:v>
                </c:pt>
                <c:pt idx="171">
                  <c:v>177.4</c:v>
                </c:pt>
                <c:pt idx="172">
                  <c:v>179.8</c:v>
                </c:pt>
                <c:pt idx="173">
                  <c:v>181.8</c:v>
                </c:pt>
                <c:pt idx="174">
                  <c:v>183.2</c:v>
                </c:pt>
                <c:pt idx="175">
                  <c:v>185.9</c:v>
                </c:pt>
                <c:pt idx="176">
                  <c:v>186.6</c:v>
                </c:pt>
                <c:pt idx="177">
                  <c:v>186.2</c:v>
                </c:pt>
                <c:pt idx="178">
                  <c:v>183.7</c:v>
                </c:pt>
                <c:pt idx="179">
                  <c:v>179.9</c:v>
                </c:pt>
                <c:pt idx="180">
                  <c:v>177.4</c:v>
                </c:pt>
                <c:pt idx="181">
                  <c:v>181.1</c:v>
                </c:pt>
                <c:pt idx="182">
                  <c:v>176.9</c:v>
                </c:pt>
                <c:pt idx="183">
                  <c:v>176.1</c:v>
                </c:pt>
                <c:pt idx="184">
                  <c:v>175.6</c:v>
                </c:pt>
                <c:pt idx="185">
                  <c:v>175</c:v>
                </c:pt>
                <c:pt idx="186">
                  <c:v>174.9</c:v>
                </c:pt>
                <c:pt idx="187">
                  <c:v>175.2</c:v>
                </c:pt>
                <c:pt idx="188">
                  <c:v>175.5</c:v>
                </c:pt>
                <c:pt idx="189">
                  <c:v>176.6</c:v>
                </c:pt>
                <c:pt idx="190">
                  <c:v>177.2</c:v>
                </c:pt>
                <c:pt idx="191">
                  <c:v>177.7</c:v>
                </c:pt>
                <c:pt idx="192">
                  <c:v>178.1</c:v>
                </c:pt>
                <c:pt idx="193">
                  <c:v>178.9</c:v>
                </c:pt>
                <c:pt idx="194">
                  <c:v>176.5</c:v>
                </c:pt>
                <c:pt idx="195">
                  <c:v>180.2</c:v>
                </c:pt>
                <c:pt idx="196">
                  <c:v>181.2</c:v>
                </c:pt>
                <c:pt idx="197">
                  <c:v>182.4</c:v>
                </c:pt>
                <c:pt idx="198">
                  <c:v>183.8</c:v>
                </c:pt>
                <c:pt idx="199">
                  <c:v>184</c:v>
                </c:pt>
                <c:pt idx="200">
                  <c:v>183.1</c:v>
                </c:pt>
                <c:pt idx="201">
                  <c:v>182.7</c:v>
                </c:pt>
                <c:pt idx="202">
                  <c:v>183.1</c:v>
                </c:pt>
                <c:pt idx="203">
                  <c:v>183.5</c:v>
                </c:pt>
                <c:pt idx="204">
                  <c:v>184.6</c:v>
                </c:pt>
                <c:pt idx="205">
                  <c:v>185.4</c:v>
                </c:pt>
                <c:pt idx="206">
                  <c:v>186.3</c:v>
                </c:pt>
                <c:pt idx="207">
                  <c:v>183.4</c:v>
                </c:pt>
                <c:pt idx="208">
                  <c:v>188.6</c:v>
                </c:pt>
                <c:pt idx="209">
                  <c:v>190.2</c:v>
                </c:pt>
                <c:pt idx="210">
                  <c:v>191.2</c:v>
                </c:pt>
                <c:pt idx="211">
                  <c:v>193</c:v>
                </c:pt>
                <c:pt idx="212">
                  <c:v>193.7</c:v>
                </c:pt>
                <c:pt idx="213">
                  <c:v>193.9</c:v>
                </c:pt>
                <c:pt idx="214">
                  <c:v>194.5</c:v>
                </c:pt>
                <c:pt idx="215">
                  <c:v>194.5</c:v>
                </c:pt>
                <c:pt idx="216">
                  <c:v>194.7</c:v>
                </c:pt>
                <c:pt idx="217">
                  <c:v>194.2</c:v>
                </c:pt>
              </c:numCache>
            </c:numRef>
          </c:val>
          <c:smooth val="0"/>
        </c:ser>
        <c:dLbls>
          <c:showLegendKey val="0"/>
          <c:showVal val="0"/>
          <c:showCatName val="0"/>
          <c:showSerName val="0"/>
          <c:showPercent val="0"/>
          <c:showBubbleSize val="0"/>
        </c:dLbls>
        <c:marker val="1"/>
        <c:smooth val="0"/>
        <c:axId val="117349760"/>
        <c:axId val="117355648"/>
      </c:lineChart>
      <c:dateAx>
        <c:axId val="117349760"/>
        <c:scaling>
          <c:orientation val="minMax"/>
        </c:scaling>
        <c:delete val="0"/>
        <c:axPos val="b"/>
        <c:numFmt formatCode="mmm\-yy" sourceLinked="1"/>
        <c:majorTickMark val="out"/>
        <c:minorTickMark val="none"/>
        <c:tickLblPos val="nextTo"/>
        <c:txPr>
          <a:bodyPr/>
          <a:lstStyle/>
          <a:p>
            <a:pPr>
              <a:defRPr sz="800"/>
            </a:pPr>
            <a:endParaRPr lang="en-US"/>
          </a:p>
        </c:txPr>
        <c:crossAx val="117355648"/>
        <c:crosses val="autoZero"/>
        <c:auto val="1"/>
        <c:lblOffset val="100"/>
        <c:baseTimeUnit val="months"/>
      </c:dateAx>
      <c:valAx>
        <c:axId val="117355648"/>
        <c:scaling>
          <c:orientation val="minMax"/>
          <c:max val="200"/>
          <c:min val="100"/>
        </c:scaling>
        <c:delete val="0"/>
        <c:axPos val="l"/>
        <c:majorGridlines/>
        <c:title>
          <c:tx>
            <c:rich>
              <a:bodyPr rot="-5400000" vert="horz"/>
              <a:lstStyle/>
              <a:p>
                <a:pPr>
                  <a:defRPr/>
                </a:pPr>
                <a:r>
                  <a:rPr lang="en-US"/>
                  <a:t>Value (1982=100)</a:t>
                </a:r>
              </a:p>
            </c:rich>
          </c:tx>
          <c:layout/>
          <c:overlay val="0"/>
        </c:title>
        <c:numFmt formatCode="#0" sourceLinked="0"/>
        <c:majorTickMark val="out"/>
        <c:minorTickMark val="none"/>
        <c:tickLblPos val="nextTo"/>
        <c:crossAx val="117349760"/>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a:t>Real Gold Prices Per</a:t>
            </a:r>
            <a:r>
              <a:rPr lang="en-US" sz="800" baseline="0"/>
              <a:t> Troy Ounce</a:t>
            </a:r>
            <a:endParaRPr lang="en-US" sz="800"/>
          </a:p>
        </c:rich>
      </c:tx>
      <c:layout>
        <c:manualLayout>
          <c:xMode val="edge"/>
          <c:yMode val="edge"/>
          <c:x val="0.34025739066567295"/>
          <c:y val="2.8429311802126433E-2"/>
        </c:manualLayout>
      </c:layout>
      <c:overlay val="0"/>
    </c:title>
    <c:autoTitleDeleted val="0"/>
    <c:plotArea>
      <c:layout/>
      <c:lineChart>
        <c:grouping val="standard"/>
        <c:varyColors val="0"/>
        <c:ser>
          <c:idx val="0"/>
          <c:order val="0"/>
          <c:tx>
            <c:v>Real Gold Prices</c:v>
          </c:tx>
          <c:marker>
            <c:symbol val="none"/>
          </c:marker>
          <c:cat>
            <c:numRef>
              <c:f>Monthly_Full!$I$311:$I$512</c:f>
              <c:numCache>
                <c:formatCode>mmm\-yy</c:formatCode>
                <c:ptCount val="202"/>
                <c:pt idx="0">
                  <c:v>34700</c:v>
                </c:pt>
                <c:pt idx="1">
                  <c:v>34731</c:v>
                </c:pt>
                <c:pt idx="2">
                  <c:v>34759</c:v>
                </c:pt>
                <c:pt idx="3">
                  <c:v>34790</c:v>
                </c:pt>
                <c:pt idx="4">
                  <c:v>34820</c:v>
                </c:pt>
                <c:pt idx="5">
                  <c:v>34851</c:v>
                </c:pt>
                <c:pt idx="6">
                  <c:v>34881</c:v>
                </c:pt>
                <c:pt idx="7">
                  <c:v>34912</c:v>
                </c:pt>
                <c:pt idx="8">
                  <c:v>34943</c:v>
                </c:pt>
                <c:pt idx="9">
                  <c:v>34973</c:v>
                </c:pt>
                <c:pt idx="10">
                  <c:v>35004</c:v>
                </c:pt>
                <c:pt idx="11">
                  <c:v>35034</c:v>
                </c:pt>
                <c:pt idx="12">
                  <c:v>35065</c:v>
                </c:pt>
                <c:pt idx="13">
                  <c:v>35096</c:v>
                </c:pt>
                <c:pt idx="14">
                  <c:v>35125</c:v>
                </c:pt>
                <c:pt idx="15">
                  <c:v>35156</c:v>
                </c:pt>
                <c:pt idx="16">
                  <c:v>35186</c:v>
                </c:pt>
                <c:pt idx="17">
                  <c:v>35217</c:v>
                </c:pt>
                <c:pt idx="18">
                  <c:v>35247</c:v>
                </c:pt>
                <c:pt idx="19">
                  <c:v>35278</c:v>
                </c:pt>
                <c:pt idx="20">
                  <c:v>35309</c:v>
                </c:pt>
                <c:pt idx="21">
                  <c:v>35339</c:v>
                </c:pt>
                <c:pt idx="22">
                  <c:v>35370</c:v>
                </c:pt>
                <c:pt idx="23">
                  <c:v>35400</c:v>
                </c:pt>
                <c:pt idx="24">
                  <c:v>35431</c:v>
                </c:pt>
                <c:pt idx="25">
                  <c:v>35462</c:v>
                </c:pt>
                <c:pt idx="26">
                  <c:v>35490</c:v>
                </c:pt>
                <c:pt idx="27">
                  <c:v>35521</c:v>
                </c:pt>
                <c:pt idx="28">
                  <c:v>35551</c:v>
                </c:pt>
                <c:pt idx="29">
                  <c:v>35582</c:v>
                </c:pt>
                <c:pt idx="30">
                  <c:v>35612</c:v>
                </c:pt>
                <c:pt idx="31">
                  <c:v>35643</c:v>
                </c:pt>
                <c:pt idx="32">
                  <c:v>35674</c:v>
                </c:pt>
                <c:pt idx="33">
                  <c:v>35704</c:v>
                </c:pt>
                <c:pt idx="34">
                  <c:v>35735</c:v>
                </c:pt>
                <c:pt idx="35">
                  <c:v>35765</c:v>
                </c:pt>
                <c:pt idx="36">
                  <c:v>35796</c:v>
                </c:pt>
                <c:pt idx="37">
                  <c:v>35827</c:v>
                </c:pt>
                <c:pt idx="38">
                  <c:v>35855</c:v>
                </c:pt>
                <c:pt idx="39">
                  <c:v>35886</c:v>
                </c:pt>
                <c:pt idx="40">
                  <c:v>35916</c:v>
                </c:pt>
                <c:pt idx="41">
                  <c:v>35947</c:v>
                </c:pt>
                <c:pt idx="42">
                  <c:v>35977</c:v>
                </c:pt>
                <c:pt idx="43">
                  <c:v>36008</c:v>
                </c:pt>
                <c:pt idx="44">
                  <c:v>36039</c:v>
                </c:pt>
                <c:pt idx="45">
                  <c:v>36069</c:v>
                </c:pt>
                <c:pt idx="46">
                  <c:v>36100</c:v>
                </c:pt>
                <c:pt idx="47">
                  <c:v>36130</c:v>
                </c:pt>
                <c:pt idx="48">
                  <c:v>36161</c:v>
                </c:pt>
                <c:pt idx="49">
                  <c:v>36192</c:v>
                </c:pt>
                <c:pt idx="50">
                  <c:v>36220</c:v>
                </c:pt>
                <c:pt idx="51">
                  <c:v>36251</c:v>
                </c:pt>
                <c:pt idx="52">
                  <c:v>36281</c:v>
                </c:pt>
                <c:pt idx="53">
                  <c:v>36312</c:v>
                </c:pt>
                <c:pt idx="54">
                  <c:v>36342</c:v>
                </c:pt>
                <c:pt idx="55">
                  <c:v>36373</c:v>
                </c:pt>
                <c:pt idx="56">
                  <c:v>36404</c:v>
                </c:pt>
                <c:pt idx="57">
                  <c:v>36434</c:v>
                </c:pt>
                <c:pt idx="58">
                  <c:v>36465</c:v>
                </c:pt>
                <c:pt idx="59">
                  <c:v>36495</c:v>
                </c:pt>
                <c:pt idx="60">
                  <c:v>36526</c:v>
                </c:pt>
                <c:pt idx="61">
                  <c:v>36557</c:v>
                </c:pt>
                <c:pt idx="62">
                  <c:v>36586</c:v>
                </c:pt>
                <c:pt idx="63">
                  <c:v>36617</c:v>
                </c:pt>
                <c:pt idx="64">
                  <c:v>36647</c:v>
                </c:pt>
                <c:pt idx="65">
                  <c:v>36678</c:v>
                </c:pt>
                <c:pt idx="66">
                  <c:v>36708</c:v>
                </c:pt>
                <c:pt idx="67">
                  <c:v>36739</c:v>
                </c:pt>
                <c:pt idx="68">
                  <c:v>36770</c:v>
                </c:pt>
                <c:pt idx="69">
                  <c:v>36800</c:v>
                </c:pt>
                <c:pt idx="70">
                  <c:v>36831</c:v>
                </c:pt>
                <c:pt idx="71">
                  <c:v>36861</c:v>
                </c:pt>
                <c:pt idx="72">
                  <c:v>36892</c:v>
                </c:pt>
                <c:pt idx="73">
                  <c:v>36923</c:v>
                </c:pt>
                <c:pt idx="74">
                  <c:v>36951</c:v>
                </c:pt>
                <c:pt idx="75">
                  <c:v>36982</c:v>
                </c:pt>
                <c:pt idx="76">
                  <c:v>37012</c:v>
                </c:pt>
                <c:pt idx="77">
                  <c:v>37043</c:v>
                </c:pt>
                <c:pt idx="78">
                  <c:v>37073</c:v>
                </c:pt>
                <c:pt idx="79">
                  <c:v>37104</c:v>
                </c:pt>
                <c:pt idx="80">
                  <c:v>37135</c:v>
                </c:pt>
                <c:pt idx="81">
                  <c:v>37165</c:v>
                </c:pt>
                <c:pt idx="82">
                  <c:v>37196</c:v>
                </c:pt>
                <c:pt idx="83">
                  <c:v>37226</c:v>
                </c:pt>
                <c:pt idx="84">
                  <c:v>37257</c:v>
                </c:pt>
                <c:pt idx="85">
                  <c:v>37288</c:v>
                </c:pt>
                <c:pt idx="86">
                  <c:v>37316</c:v>
                </c:pt>
                <c:pt idx="87">
                  <c:v>37347</c:v>
                </c:pt>
                <c:pt idx="88">
                  <c:v>37377</c:v>
                </c:pt>
                <c:pt idx="89">
                  <c:v>37408</c:v>
                </c:pt>
                <c:pt idx="90">
                  <c:v>37438</c:v>
                </c:pt>
                <c:pt idx="91">
                  <c:v>37469</c:v>
                </c:pt>
                <c:pt idx="92">
                  <c:v>37500</c:v>
                </c:pt>
                <c:pt idx="93">
                  <c:v>37530</c:v>
                </c:pt>
                <c:pt idx="94">
                  <c:v>37561</c:v>
                </c:pt>
                <c:pt idx="95">
                  <c:v>37591</c:v>
                </c:pt>
                <c:pt idx="96">
                  <c:v>37622</c:v>
                </c:pt>
                <c:pt idx="97">
                  <c:v>37653</c:v>
                </c:pt>
                <c:pt idx="98">
                  <c:v>37681</c:v>
                </c:pt>
                <c:pt idx="99">
                  <c:v>37712</c:v>
                </c:pt>
                <c:pt idx="100">
                  <c:v>37742</c:v>
                </c:pt>
                <c:pt idx="101">
                  <c:v>37773</c:v>
                </c:pt>
                <c:pt idx="102">
                  <c:v>37803</c:v>
                </c:pt>
                <c:pt idx="103">
                  <c:v>37834</c:v>
                </c:pt>
                <c:pt idx="104">
                  <c:v>37865</c:v>
                </c:pt>
                <c:pt idx="105">
                  <c:v>37895</c:v>
                </c:pt>
                <c:pt idx="106">
                  <c:v>37926</c:v>
                </c:pt>
                <c:pt idx="107">
                  <c:v>37956</c:v>
                </c:pt>
                <c:pt idx="108">
                  <c:v>37987</c:v>
                </c:pt>
                <c:pt idx="109">
                  <c:v>38018</c:v>
                </c:pt>
                <c:pt idx="110">
                  <c:v>38047</c:v>
                </c:pt>
                <c:pt idx="111">
                  <c:v>38078</c:v>
                </c:pt>
                <c:pt idx="112">
                  <c:v>38108</c:v>
                </c:pt>
                <c:pt idx="113">
                  <c:v>38139</c:v>
                </c:pt>
                <c:pt idx="114">
                  <c:v>38169</c:v>
                </c:pt>
                <c:pt idx="115">
                  <c:v>38200</c:v>
                </c:pt>
                <c:pt idx="116">
                  <c:v>38231</c:v>
                </c:pt>
                <c:pt idx="117">
                  <c:v>38261</c:v>
                </c:pt>
                <c:pt idx="118">
                  <c:v>38292</c:v>
                </c:pt>
                <c:pt idx="119">
                  <c:v>38322</c:v>
                </c:pt>
                <c:pt idx="120">
                  <c:v>38353</c:v>
                </c:pt>
                <c:pt idx="121">
                  <c:v>38384</c:v>
                </c:pt>
                <c:pt idx="122">
                  <c:v>38412</c:v>
                </c:pt>
                <c:pt idx="123">
                  <c:v>38443</c:v>
                </c:pt>
                <c:pt idx="124">
                  <c:v>38473</c:v>
                </c:pt>
                <c:pt idx="125">
                  <c:v>38504</c:v>
                </c:pt>
                <c:pt idx="126">
                  <c:v>38534</c:v>
                </c:pt>
                <c:pt idx="127">
                  <c:v>38565</c:v>
                </c:pt>
                <c:pt idx="128">
                  <c:v>38596</c:v>
                </c:pt>
                <c:pt idx="129">
                  <c:v>38626</c:v>
                </c:pt>
                <c:pt idx="130">
                  <c:v>38657</c:v>
                </c:pt>
                <c:pt idx="131">
                  <c:v>38687</c:v>
                </c:pt>
                <c:pt idx="132">
                  <c:v>38718</c:v>
                </c:pt>
                <c:pt idx="133">
                  <c:v>38749</c:v>
                </c:pt>
                <c:pt idx="134">
                  <c:v>38777</c:v>
                </c:pt>
                <c:pt idx="135">
                  <c:v>38808</c:v>
                </c:pt>
                <c:pt idx="136">
                  <c:v>38838</c:v>
                </c:pt>
                <c:pt idx="137">
                  <c:v>38869</c:v>
                </c:pt>
                <c:pt idx="138">
                  <c:v>38899</c:v>
                </c:pt>
                <c:pt idx="139">
                  <c:v>38930</c:v>
                </c:pt>
                <c:pt idx="140">
                  <c:v>38961</c:v>
                </c:pt>
                <c:pt idx="141">
                  <c:v>38991</c:v>
                </c:pt>
                <c:pt idx="142">
                  <c:v>39022</c:v>
                </c:pt>
                <c:pt idx="143">
                  <c:v>39052</c:v>
                </c:pt>
                <c:pt idx="144">
                  <c:v>39083</c:v>
                </c:pt>
                <c:pt idx="145">
                  <c:v>39114</c:v>
                </c:pt>
                <c:pt idx="146">
                  <c:v>39142</c:v>
                </c:pt>
                <c:pt idx="147">
                  <c:v>39173</c:v>
                </c:pt>
                <c:pt idx="148">
                  <c:v>39203</c:v>
                </c:pt>
                <c:pt idx="149">
                  <c:v>39234</c:v>
                </c:pt>
                <c:pt idx="150">
                  <c:v>39264</c:v>
                </c:pt>
                <c:pt idx="151">
                  <c:v>39295</c:v>
                </c:pt>
                <c:pt idx="152">
                  <c:v>39326</c:v>
                </c:pt>
                <c:pt idx="153">
                  <c:v>39356</c:v>
                </c:pt>
                <c:pt idx="154">
                  <c:v>39387</c:v>
                </c:pt>
                <c:pt idx="155">
                  <c:v>39417</c:v>
                </c:pt>
                <c:pt idx="156">
                  <c:v>39448</c:v>
                </c:pt>
                <c:pt idx="157">
                  <c:v>39479</c:v>
                </c:pt>
                <c:pt idx="158">
                  <c:v>39508</c:v>
                </c:pt>
                <c:pt idx="159">
                  <c:v>39539</c:v>
                </c:pt>
                <c:pt idx="160">
                  <c:v>39569</c:v>
                </c:pt>
                <c:pt idx="161">
                  <c:v>39600</c:v>
                </c:pt>
                <c:pt idx="162">
                  <c:v>39630</c:v>
                </c:pt>
                <c:pt idx="163">
                  <c:v>39661</c:v>
                </c:pt>
                <c:pt idx="164">
                  <c:v>39692</c:v>
                </c:pt>
                <c:pt idx="165">
                  <c:v>39722</c:v>
                </c:pt>
                <c:pt idx="166">
                  <c:v>39753</c:v>
                </c:pt>
                <c:pt idx="167">
                  <c:v>39783</c:v>
                </c:pt>
                <c:pt idx="168">
                  <c:v>39814</c:v>
                </c:pt>
                <c:pt idx="169">
                  <c:v>39845</c:v>
                </c:pt>
                <c:pt idx="170">
                  <c:v>39873</c:v>
                </c:pt>
                <c:pt idx="171">
                  <c:v>39904</c:v>
                </c:pt>
                <c:pt idx="172">
                  <c:v>39934</c:v>
                </c:pt>
                <c:pt idx="173">
                  <c:v>39965</c:v>
                </c:pt>
                <c:pt idx="174">
                  <c:v>39995</c:v>
                </c:pt>
                <c:pt idx="175">
                  <c:v>40026</c:v>
                </c:pt>
                <c:pt idx="176">
                  <c:v>40057</c:v>
                </c:pt>
                <c:pt idx="177">
                  <c:v>40087</c:v>
                </c:pt>
                <c:pt idx="178">
                  <c:v>40118</c:v>
                </c:pt>
                <c:pt idx="179">
                  <c:v>40148</c:v>
                </c:pt>
                <c:pt idx="180">
                  <c:v>40179</c:v>
                </c:pt>
                <c:pt idx="181">
                  <c:v>40210</c:v>
                </c:pt>
                <c:pt idx="182">
                  <c:v>40238</c:v>
                </c:pt>
                <c:pt idx="183">
                  <c:v>40269</c:v>
                </c:pt>
                <c:pt idx="184">
                  <c:v>40299</c:v>
                </c:pt>
                <c:pt idx="185">
                  <c:v>40330</c:v>
                </c:pt>
                <c:pt idx="186">
                  <c:v>40360</c:v>
                </c:pt>
                <c:pt idx="187">
                  <c:v>40391</c:v>
                </c:pt>
                <c:pt idx="188">
                  <c:v>40422</c:v>
                </c:pt>
                <c:pt idx="189">
                  <c:v>40452</c:v>
                </c:pt>
                <c:pt idx="190">
                  <c:v>40483</c:v>
                </c:pt>
                <c:pt idx="191">
                  <c:v>40513</c:v>
                </c:pt>
                <c:pt idx="192">
                  <c:v>40544</c:v>
                </c:pt>
                <c:pt idx="193">
                  <c:v>40575</c:v>
                </c:pt>
                <c:pt idx="194">
                  <c:v>40603</c:v>
                </c:pt>
                <c:pt idx="195">
                  <c:v>40634</c:v>
                </c:pt>
                <c:pt idx="196">
                  <c:v>40664</c:v>
                </c:pt>
                <c:pt idx="197">
                  <c:v>40695</c:v>
                </c:pt>
                <c:pt idx="198">
                  <c:v>40725</c:v>
                </c:pt>
                <c:pt idx="199">
                  <c:v>40756</c:v>
                </c:pt>
                <c:pt idx="200">
                  <c:v>40787</c:v>
                </c:pt>
                <c:pt idx="201">
                  <c:v>40817</c:v>
                </c:pt>
              </c:numCache>
            </c:numRef>
          </c:cat>
          <c:val>
            <c:numRef>
              <c:f>Monthly_Full!$L$311:$L$512</c:f>
              <c:numCache>
                <c:formatCode>General</c:formatCode>
                <c:ptCount val="202"/>
                <c:pt idx="0">
                  <c:v>564.77200864936788</c:v>
                </c:pt>
                <c:pt idx="1">
                  <c:v>564.7771000662691</c:v>
                </c:pt>
                <c:pt idx="2">
                  <c:v>586.24195508586524</c:v>
                </c:pt>
                <c:pt idx="3">
                  <c:v>580.95842495062539</c:v>
                </c:pt>
                <c:pt idx="4">
                  <c:v>571.70558672798961</c:v>
                </c:pt>
                <c:pt idx="5">
                  <c:v>574.66392163934427</c:v>
                </c:pt>
                <c:pt idx="6">
                  <c:v>569.17042852459019</c:v>
                </c:pt>
                <c:pt idx="7">
                  <c:v>566.20058436886848</c:v>
                </c:pt>
                <c:pt idx="8">
                  <c:v>567.53044386422982</c:v>
                </c:pt>
                <c:pt idx="9">
                  <c:v>563.69548243331167</c:v>
                </c:pt>
                <c:pt idx="10">
                  <c:v>571.65406119791669</c:v>
                </c:pt>
                <c:pt idx="11">
                  <c:v>570.84642996742673</c:v>
                </c:pt>
                <c:pt idx="12">
                  <c:v>594.72173931347152</c:v>
                </c:pt>
                <c:pt idx="13">
                  <c:v>585.63959748224659</c:v>
                </c:pt>
                <c:pt idx="14">
                  <c:v>576.37741393705858</c:v>
                </c:pt>
                <c:pt idx="15">
                  <c:v>566.84924696097244</c:v>
                </c:pt>
                <c:pt idx="16">
                  <c:v>564.67893710089402</c:v>
                </c:pt>
                <c:pt idx="17">
                  <c:v>551.96440331844292</c:v>
                </c:pt>
                <c:pt idx="18">
                  <c:v>555.66886178343952</c:v>
                </c:pt>
                <c:pt idx="19">
                  <c:v>556.26443388429743</c:v>
                </c:pt>
                <c:pt idx="20">
                  <c:v>543.81216096324454</c:v>
                </c:pt>
                <c:pt idx="21">
                  <c:v>542.80966203411242</c:v>
                </c:pt>
                <c:pt idx="22">
                  <c:v>530.07640163934423</c:v>
                </c:pt>
                <c:pt idx="23">
                  <c:v>527.14977459016393</c:v>
                </c:pt>
                <c:pt idx="24">
                  <c:v>491.69362350722821</c:v>
                </c:pt>
                <c:pt idx="25">
                  <c:v>508.737911027569</c:v>
                </c:pt>
                <c:pt idx="26">
                  <c:v>492.67794468750009</c:v>
                </c:pt>
                <c:pt idx="27">
                  <c:v>480.7559497503122</c:v>
                </c:pt>
                <c:pt idx="28">
                  <c:v>488.7638825733917</c:v>
                </c:pt>
                <c:pt idx="29">
                  <c:v>472.54613568309418</c:v>
                </c:pt>
                <c:pt idx="30">
                  <c:v>460.38936666666672</c:v>
                </c:pt>
                <c:pt idx="31">
                  <c:v>458.12234048507457</c:v>
                </c:pt>
                <c:pt idx="32">
                  <c:v>466.46658870967747</c:v>
                </c:pt>
                <c:pt idx="33">
                  <c:v>436.30878341584162</c:v>
                </c:pt>
                <c:pt idx="34">
                  <c:v>416.10992445820432</c:v>
                </c:pt>
                <c:pt idx="35">
                  <c:v>407.3612783632982</c:v>
                </c:pt>
                <c:pt idx="36">
                  <c:v>427.13144709158416</c:v>
                </c:pt>
                <c:pt idx="37">
                  <c:v>415.92097220506486</c:v>
                </c:pt>
                <c:pt idx="38">
                  <c:v>420.17707151664615</c:v>
                </c:pt>
                <c:pt idx="39">
                  <c:v>432.91695199999992</c:v>
                </c:pt>
                <c:pt idx="40">
                  <c:v>408.3366437346437</c:v>
                </c:pt>
                <c:pt idx="41">
                  <c:v>411.58614907975459</c:v>
                </c:pt>
                <c:pt idx="42">
                  <c:v>400.74574662990199</c:v>
                </c:pt>
                <c:pt idx="43">
                  <c:v>378.8463977968176</c:v>
                </c:pt>
                <c:pt idx="44">
                  <c:v>406.6858853911981</c:v>
                </c:pt>
                <c:pt idx="45">
                  <c:v>403.55401402439026</c:v>
                </c:pt>
                <c:pt idx="46">
                  <c:v>406.86749207317069</c:v>
                </c:pt>
                <c:pt idx="47">
                  <c:v>397.58367175106775</c:v>
                </c:pt>
                <c:pt idx="48">
                  <c:v>393.30829823493605</c:v>
                </c:pt>
                <c:pt idx="49">
                  <c:v>395.10120395136778</c:v>
                </c:pt>
                <c:pt idx="50">
                  <c:v>383.47483909090903</c:v>
                </c:pt>
                <c:pt idx="51">
                  <c:v>390.44680264741282</c:v>
                </c:pt>
                <c:pt idx="52">
                  <c:v>365.9246726835139</c:v>
                </c:pt>
                <c:pt idx="53">
                  <c:v>355.57088447653433</c:v>
                </c:pt>
                <c:pt idx="54">
                  <c:v>347.16981163767247</c:v>
                </c:pt>
                <c:pt idx="55">
                  <c:v>345.25476241771395</c:v>
                </c:pt>
                <c:pt idx="56">
                  <c:v>403.21547945205481</c:v>
                </c:pt>
                <c:pt idx="57">
                  <c:v>402.63092211652804</c:v>
                </c:pt>
                <c:pt idx="58">
                  <c:v>391.96529025549614</c:v>
                </c:pt>
                <c:pt idx="59">
                  <c:v>390.48541443850263</c:v>
                </c:pt>
                <c:pt idx="60">
                  <c:v>380.00633471563981</c:v>
                </c:pt>
                <c:pt idx="61">
                  <c:v>391.5696504711425</c:v>
                </c:pt>
                <c:pt idx="62">
                  <c:v>366.01642377336447</c:v>
                </c:pt>
                <c:pt idx="63">
                  <c:v>363.5557270869819</c:v>
                </c:pt>
                <c:pt idx="64">
                  <c:v>359.4350860058309</c:v>
                </c:pt>
                <c:pt idx="65">
                  <c:v>378.44089994199538</c:v>
                </c:pt>
                <c:pt idx="66">
                  <c:v>362.62738281249995</c:v>
                </c:pt>
                <c:pt idx="67">
                  <c:v>362.95495949074069</c:v>
                </c:pt>
                <c:pt idx="68">
                  <c:v>356.70758002302824</c:v>
                </c:pt>
                <c:pt idx="69">
                  <c:v>344.18594540229884</c:v>
                </c:pt>
                <c:pt idx="70">
                  <c:v>349.97065537047678</c:v>
                </c:pt>
                <c:pt idx="71">
                  <c:v>357.13358304597699</c:v>
                </c:pt>
                <c:pt idx="72">
                  <c:v>342.02372644203308</c:v>
                </c:pt>
                <c:pt idx="73">
                  <c:v>343.49533959044362</c:v>
                </c:pt>
                <c:pt idx="74">
                  <c:v>331.15035017026105</c:v>
                </c:pt>
                <c:pt idx="75">
                  <c:v>336.81563680045218</c:v>
                </c:pt>
                <c:pt idx="76">
                  <c:v>340.84196679797412</c:v>
                </c:pt>
                <c:pt idx="77">
                  <c:v>344.2108011235955</c:v>
                </c:pt>
                <c:pt idx="78">
                  <c:v>339.18503605633799</c:v>
                </c:pt>
                <c:pt idx="79">
                  <c:v>348.24187605633801</c:v>
                </c:pt>
                <c:pt idx="80">
                  <c:v>372.20412282669656</c:v>
                </c:pt>
                <c:pt idx="81">
                  <c:v>355.17644203714121</c:v>
                </c:pt>
                <c:pt idx="82">
                  <c:v>351.62900507328072</c:v>
                </c:pt>
                <c:pt idx="83">
                  <c:v>354.30337577815504</c:v>
                </c:pt>
                <c:pt idx="84">
                  <c:v>360.91839808018068</c:v>
                </c:pt>
                <c:pt idx="85">
                  <c:v>378.02628712035994</c:v>
                </c:pt>
                <c:pt idx="86">
                  <c:v>381.67387807606264</c:v>
                </c:pt>
                <c:pt idx="87">
                  <c:v>388.11430589543932</c:v>
                </c:pt>
                <c:pt idx="88">
                  <c:v>411.28530923248053</c:v>
                </c:pt>
                <c:pt idx="89">
                  <c:v>400.86208171206221</c:v>
                </c:pt>
                <c:pt idx="90">
                  <c:v>383.00476207662416</c:v>
                </c:pt>
                <c:pt idx="91">
                  <c:v>391.94515107913668</c:v>
                </c:pt>
                <c:pt idx="92">
                  <c:v>404.93081602209941</c:v>
                </c:pt>
                <c:pt idx="93">
                  <c:v>395.76842195256484</c:v>
                </c:pt>
                <c:pt idx="94">
                  <c:v>398.45350275785989</c:v>
                </c:pt>
                <c:pt idx="95">
                  <c:v>434.56811055831946</c:v>
                </c:pt>
                <c:pt idx="96">
                  <c:v>457.95111447440837</c:v>
                </c:pt>
                <c:pt idx="97">
                  <c:v>429.65579710540686</c:v>
                </c:pt>
                <c:pt idx="98">
                  <c:v>411.60191015200877</c:v>
                </c:pt>
                <c:pt idx="99">
                  <c:v>414.83825761697489</c:v>
                </c:pt>
                <c:pt idx="100">
                  <c:v>445.93214931880112</c:v>
                </c:pt>
                <c:pt idx="101">
                  <c:v>426.46524768644531</c:v>
                </c:pt>
                <c:pt idx="102">
                  <c:v>436.7746044045677</c:v>
                </c:pt>
                <c:pt idx="103">
                  <c:v>460.69191549295778</c:v>
                </c:pt>
                <c:pt idx="104">
                  <c:v>474.35933045356376</c:v>
                </c:pt>
                <c:pt idx="105">
                  <c:v>472.73033108108103</c:v>
                </c:pt>
                <c:pt idx="106">
                  <c:v>488.86073360433602</c:v>
                </c:pt>
                <c:pt idx="107">
                  <c:v>511.38220971242538</c:v>
                </c:pt>
                <c:pt idx="108">
                  <c:v>488.72459368250543</c:v>
                </c:pt>
                <c:pt idx="109">
                  <c:v>481.35742669172936</c:v>
                </c:pt>
                <c:pt idx="110">
                  <c:v>511.92410725720379</c:v>
                </c:pt>
                <c:pt idx="111">
                  <c:v>467.89658776595741</c:v>
                </c:pt>
                <c:pt idx="112">
                  <c:v>470.86228582760447</c:v>
                </c:pt>
                <c:pt idx="113">
                  <c:v>472.41661465471799</c:v>
                </c:pt>
                <c:pt idx="114">
                  <c:v>467.90485427666312</c:v>
                </c:pt>
                <c:pt idx="115">
                  <c:v>486.59605408970975</c:v>
                </c:pt>
                <c:pt idx="116">
                  <c:v>495.58656477093211</c:v>
                </c:pt>
                <c:pt idx="117">
                  <c:v>504.73261681508643</c:v>
                </c:pt>
                <c:pt idx="118">
                  <c:v>537.48314869109947</c:v>
                </c:pt>
                <c:pt idx="119">
                  <c:v>518.28159537572253</c:v>
                </c:pt>
                <c:pt idx="120">
                  <c:v>501.22509255374945</c:v>
                </c:pt>
                <c:pt idx="121">
                  <c:v>514.05122236704892</c:v>
                </c:pt>
                <c:pt idx="122">
                  <c:v>500.75001293326426</c:v>
                </c:pt>
                <c:pt idx="123">
                  <c:v>506.94568191161358</c:v>
                </c:pt>
                <c:pt idx="124">
                  <c:v>482.71699305555552</c:v>
                </c:pt>
                <c:pt idx="125">
                  <c:v>508.83608791773776</c:v>
                </c:pt>
                <c:pt idx="126">
                  <c:v>497.10649437052194</c:v>
                </c:pt>
                <c:pt idx="127">
                  <c:v>499.47504200610996</c:v>
                </c:pt>
                <c:pt idx="128">
                  <c:v>539.00270749496974</c:v>
                </c:pt>
                <c:pt idx="129">
                  <c:v>535.0787437248996</c:v>
                </c:pt>
                <c:pt idx="130">
                  <c:v>567.94316118421057</c:v>
                </c:pt>
                <c:pt idx="131">
                  <c:v>590.21327743902441</c:v>
                </c:pt>
                <c:pt idx="132">
                  <c:v>649.40465834594045</c:v>
                </c:pt>
                <c:pt idx="133">
                  <c:v>633.56857574232515</c:v>
                </c:pt>
                <c:pt idx="134">
                  <c:v>659.54465465465455</c:v>
                </c:pt>
                <c:pt idx="135">
                  <c:v>723.64825806451609</c:v>
                </c:pt>
                <c:pt idx="136">
                  <c:v>730.13784197530867</c:v>
                </c:pt>
                <c:pt idx="137">
                  <c:v>684.61943568260222</c:v>
                </c:pt>
                <c:pt idx="138">
                  <c:v>703.7409459459459</c:v>
                </c:pt>
                <c:pt idx="139">
                  <c:v>692.36632417851888</c:v>
                </c:pt>
                <c:pt idx="140">
                  <c:v>668.71751724987678</c:v>
                </c:pt>
                <c:pt idx="141">
                  <c:v>677.41168855302271</c:v>
                </c:pt>
                <c:pt idx="142">
                  <c:v>726.68218709677421</c:v>
                </c:pt>
                <c:pt idx="143">
                  <c:v>709.10838453914755</c:v>
                </c:pt>
                <c:pt idx="144">
                  <c:v>727.64435864753773</c:v>
                </c:pt>
                <c:pt idx="145">
                  <c:v>739.01507230993775</c:v>
                </c:pt>
                <c:pt idx="146">
                  <c:v>729.64517876621596</c:v>
                </c:pt>
                <c:pt idx="147">
                  <c:v>741.64199316838096</c:v>
                </c:pt>
                <c:pt idx="148">
                  <c:v>717.64750539795818</c:v>
                </c:pt>
                <c:pt idx="149">
                  <c:v>706.91359094225152</c:v>
                </c:pt>
                <c:pt idx="150">
                  <c:v>723.39845846595517</c:v>
                </c:pt>
                <c:pt idx="151">
                  <c:v>731.80601874786566</c:v>
                </c:pt>
                <c:pt idx="152">
                  <c:v>806.9010647992709</c:v>
                </c:pt>
                <c:pt idx="153">
                  <c:v>855.57002862120453</c:v>
                </c:pt>
                <c:pt idx="154">
                  <c:v>844.05455163980832</c:v>
                </c:pt>
                <c:pt idx="155">
                  <c:v>898.7912012702584</c:v>
                </c:pt>
                <c:pt idx="156">
                  <c:v>990.35052231381462</c:v>
                </c:pt>
                <c:pt idx="157">
                  <c:v>1039.0896321559994</c:v>
                </c:pt>
                <c:pt idx="158">
                  <c:v>989.86551412461131</c:v>
                </c:pt>
                <c:pt idx="159">
                  <c:v>918.02409890933461</c:v>
                </c:pt>
                <c:pt idx="160">
                  <c:v>925.77458893422943</c:v>
                </c:pt>
                <c:pt idx="161">
                  <c:v>962.58545003770303</c:v>
                </c:pt>
                <c:pt idx="162">
                  <c:v>944.94770962521136</c:v>
                </c:pt>
                <c:pt idx="163">
                  <c:v>860.88884273755502</c:v>
                </c:pt>
                <c:pt idx="164">
                  <c:v>915.37904910344957</c:v>
                </c:pt>
                <c:pt idx="165">
                  <c:v>763.97863884233027</c:v>
                </c:pt>
                <c:pt idx="166">
                  <c:v>868.1647852183122</c:v>
                </c:pt>
                <c:pt idx="167">
                  <c:v>936.7432727800292</c:v>
                </c:pt>
                <c:pt idx="168">
                  <c:v>986.03368096503311</c:v>
                </c:pt>
                <c:pt idx="169">
                  <c:v>1015.8336608653442</c:v>
                </c:pt>
                <c:pt idx="170">
                  <c:v>975.58094156805771</c:v>
                </c:pt>
                <c:pt idx="171">
                  <c:v>937.84631518476829</c:v>
                </c:pt>
                <c:pt idx="172">
                  <c:v>1032.8150040213977</c:v>
                </c:pt>
                <c:pt idx="173">
                  <c:v>980.97956122822711</c:v>
                </c:pt>
                <c:pt idx="174">
                  <c:v>987.26877980599113</c:v>
                </c:pt>
                <c:pt idx="175">
                  <c:v>1002.3687903666706</c:v>
                </c:pt>
                <c:pt idx="176">
                  <c:v>1043.940152290375</c:v>
                </c:pt>
                <c:pt idx="177">
                  <c:v>1089.2825786276985</c:v>
                </c:pt>
                <c:pt idx="178">
                  <c:v>1230.5944194055378</c:v>
                </c:pt>
                <c:pt idx="179">
                  <c:v>1140.2360626814664</c:v>
                </c:pt>
                <c:pt idx="180">
                  <c:v>1126.9483102355009</c:v>
                </c:pt>
                <c:pt idx="181">
                  <c:v>1157.746218989485</c:v>
                </c:pt>
                <c:pt idx="182">
                  <c:v>1160.5544499634702</c:v>
                </c:pt>
                <c:pt idx="183">
                  <c:v>1224.7520251457508</c:v>
                </c:pt>
                <c:pt idx="184">
                  <c:v>1253.1206514864011</c:v>
                </c:pt>
                <c:pt idx="185">
                  <c:v>1292.2612529534558</c:v>
                </c:pt>
                <c:pt idx="186">
                  <c:v>1214.0953850952476</c:v>
                </c:pt>
                <c:pt idx="187">
                  <c:v>1292.2815328520649</c:v>
                </c:pt>
                <c:pt idx="188">
                  <c:v>1354.7592096649407</c:v>
                </c:pt>
                <c:pt idx="189">
                  <c:v>1394.2256299408807</c:v>
                </c:pt>
                <c:pt idx="190">
                  <c:v>1431.6689145030005</c:v>
                </c:pt>
                <c:pt idx="191">
                  <c:v>1451.9398094707976</c:v>
                </c:pt>
                <c:pt idx="192">
                  <c:v>1364.3473524563738</c:v>
                </c:pt>
                <c:pt idx="193">
                  <c:v>1443.5925832207456</c:v>
                </c:pt>
                <c:pt idx="194">
                  <c:v>1458.0220748477402</c:v>
                </c:pt>
                <c:pt idx="195">
                  <c:v>1545.8433545570149</c:v>
                </c:pt>
                <c:pt idx="196">
                  <c:v>1539.6074883609779</c:v>
                </c:pt>
                <c:pt idx="197">
                  <c:v>1510.1621264209957</c:v>
                </c:pt>
                <c:pt idx="198">
                  <c:v>1632.0969117660077</c:v>
                </c:pt>
                <c:pt idx="199">
                  <c:v>1812.5073760180096</c:v>
                </c:pt>
                <c:pt idx="200">
                  <c:v>1616.6584541339596</c:v>
                </c:pt>
                <c:pt idx="201">
                  <c:v>1722</c:v>
                </c:pt>
              </c:numCache>
            </c:numRef>
          </c:val>
          <c:smooth val="0"/>
        </c:ser>
        <c:dLbls>
          <c:showLegendKey val="0"/>
          <c:showVal val="0"/>
          <c:showCatName val="0"/>
          <c:showSerName val="0"/>
          <c:showPercent val="0"/>
          <c:showBubbleSize val="0"/>
        </c:dLbls>
        <c:marker val="1"/>
        <c:smooth val="0"/>
        <c:axId val="117449856"/>
        <c:axId val="117451392"/>
      </c:lineChart>
      <c:dateAx>
        <c:axId val="117449856"/>
        <c:scaling>
          <c:orientation val="minMax"/>
        </c:scaling>
        <c:delete val="0"/>
        <c:axPos val="b"/>
        <c:numFmt formatCode="mmm\-yy" sourceLinked="1"/>
        <c:majorTickMark val="out"/>
        <c:minorTickMark val="none"/>
        <c:tickLblPos val="nextTo"/>
        <c:txPr>
          <a:bodyPr/>
          <a:lstStyle/>
          <a:p>
            <a:pPr>
              <a:defRPr sz="800"/>
            </a:pPr>
            <a:endParaRPr lang="en-US"/>
          </a:p>
        </c:txPr>
        <c:crossAx val="117451392"/>
        <c:crosses val="autoZero"/>
        <c:auto val="1"/>
        <c:lblOffset val="100"/>
        <c:baseTimeUnit val="months"/>
      </c:dateAx>
      <c:valAx>
        <c:axId val="117451392"/>
        <c:scaling>
          <c:orientation val="minMax"/>
        </c:scaling>
        <c:delete val="0"/>
        <c:axPos val="l"/>
        <c:majorGridlines/>
        <c:numFmt formatCode="&quot;$&quot;#,##0" sourceLinked="0"/>
        <c:majorTickMark val="out"/>
        <c:minorTickMark val="none"/>
        <c:tickLblPos val="nextTo"/>
        <c:txPr>
          <a:bodyPr/>
          <a:lstStyle/>
          <a:p>
            <a:pPr>
              <a:defRPr sz="800"/>
            </a:pPr>
            <a:endParaRPr lang="en-US"/>
          </a:p>
        </c:txPr>
        <c:crossAx val="117449856"/>
        <c:crosses val="autoZero"/>
        <c:crossBetween val="between"/>
      </c:valAx>
    </c:plotArea>
    <c:plotVisOnly val="1"/>
    <c:dispBlanksAs val="gap"/>
    <c:showDLblsOverMax val="0"/>
  </c:chart>
  <c:spPr>
    <a:ln>
      <a:solidFill>
        <a:srgbClr val="000000"/>
      </a:solidFill>
    </a:ln>
  </c:sp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a:t>Chinese GDP (Constant 2000 US$, Billions)</a:t>
            </a:r>
          </a:p>
        </c:rich>
      </c:tx>
      <c:layout/>
      <c:overlay val="0"/>
    </c:title>
    <c:autoTitleDeleted val="0"/>
    <c:plotArea>
      <c:layout/>
      <c:lineChart>
        <c:grouping val="standard"/>
        <c:varyColors val="0"/>
        <c:ser>
          <c:idx val="0"/>
          <c:order val="0"/>
          <c:tx>
            <c:v>Chinese GDP (Constant 2000 US$)</c:v>
          </c:tx>
          <c:marker>
            <c:symbol val="none"/>
          </c:marker>
          <c:cat>
            <c:numRef>
              <c:f>'48946c2e-5bf8-4199-8f58-11fa6a2'!$B$8:$B$23</c:f>
              <c:numCache>
                <c:formatCode>General</c:formatCode>
                <c:ptCount val="16"/>
                <c:pt idx="0">
                  <c:v>1995</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numCache>
            </c:numRef>
          </c:cat>
          <c:val>
            <c:numRef>
              <c:f>'48946c2e-5bf8-4199-8f58-11fa6a2'!$E$8:$E$23</c:f>
              <c:numCache>
                <c:formatCode>General</c:formatCode>
                <c:ptCount val="16"/>
                <c:pt idx="0">
                  <c:v>792.78923811799996</c:v>
                </c:pt>
                <c:pt idx="1">
                  <c:v>872.06816192999997</c:v>
                </c:pt>
                <c:pt idx="2">
                  <c:v>953.17050099000005</c:v>
                </c:pt>
                <c:pt idx="3">
                  <c:v>1027.5178000670001</c:v>
                </c:pt>
                <c:pt idx="4">
                  <c:v>1105.6091528720001</c:v>
                </c:pt>
                <c:pt idx="5">
                  <c:v>1198.480321713</c:v>
                </c:pt>
                <c:pt idx="6">
                  <c:v>1297.9541884150001</c:v>
                </c:pt>
                <c:pt idx="7">
                  <c:v>1416.068019561</c:v>
                </c:pt>
                <c:pt idx="8">
                  <c:v>1557.6748215170001</c:v>
                </c:pt>
                <c:pt idx="9">
                  <c:v>1714.9999784900001</c:v>
                </c:pt>
                <c:pt idx="10">
                  <c:v>1908.79497606</c:v>
                </c:pt>
                <c:pt idx="11">
                  <c:v>2151.2119380190002</c:v>
                </c:pt>
                <c:pt idx="12">
                  <c:v>2456.684033218</c:v>
                </c:pt>
                <c:pt idx="13">
                  <c:v>2692.5257004069999</c:v>
                </c:pt>
                <c:pt idx="14">
                  <c:v>2940.2250147059999</c:v>
                </c:pt>
                <c:pt idx="15">
                  <c:v>3243.0685439459999</c:v>
                </c:pt>
              </c:numCache>
            </c:numRef>
          </c:val>
          <c:smooth val="0"/>
        </c:ser>
        <c:dLbls>
          <c:showLegendKey val="0"/>
          <c:showVal val="0"/>
          <c:showCatName val="0"/>
          <c:showSerName val="0"/>
          <c:showPercent val="0"/>
          <c:showBubbleSize val="0"/>
        </c:dLbls>
        <c:marker val="1"/>
        <c:smooth val="0"/>
        <c:axId val="117471488"/>
        <c:axId val="117477376"/>
      </c:lineChart>
      <c:catAx>
        <c:axId val="117471488"/>
        <c:scaling>
          <c:orientation val="minMax"/>
        </c:scaling>
        <c:delete val="0"/>
        <c:axPos val="b"/>
        <c:numFmt formatCode="General" sourceLinked="1"/>
        <c:majorTickMark val="out"/>
        <c:minorTickMark val="none"/>
        <c:tickLblPos val="nextTo"/>
        <c:txPr>
          <a:bodyPr rot="-5400000" vert="horz"/>
          <a:lstStyle/>
          <a:p>
            <a:pPr>
              <a:defRPr sz="800"/>
            </a:pPr>
            <a:endParaRPr lang="en-US"/>
          </a:p>
        </c:txPr>
        <c:crossAx val="117477376"/>
        <c:crosses val="autoZero"/>
        <c:auto val="1"/>
        <c:lblAlgn val="ctr"/>
        <c:lblOffset val="100"/>
        <c:noMultiLvlLbl val="0"/>
      </c:catAx>
      <c:valAx>
        <c:axId val="117477376"/>
        <c:scaling>
          <c:orientation val="minMax"/>
        </c:scaling>
        <c:delete val="0"/>
        <c:axPos val="l"/>
        <c:majorGridlines/>
        <c:numFmt formatCode="&quot;$&quot;#,##0" sourceLinked="0"/>
        <c:majorTickMark val="out"/>
        <c:minorTickMark val="none"/>
        <c:tickLblPos val="nextTo"/>
        <c:txPr>
          <a:bodyPr/>
          <a:lstStyle/>
          <a:p>
            <a:pPr>
              <a:defRPr sz="800"/>
            </a:pPr>
            <a:endParaRPr lang="en-US"/>
          </a:p>
        </c:txPr>
        <c:crossAx val="117471488"/>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Breakdown of </a:t>
            </a:r>
            <a:r>
              <a:rPr lang="en-US" sz="1200" dirty="0" smtClean="0"/>
              <a:t>Worldwide </a:t>
            </a:r>
            <a:r>
              <a:rPr lang="en-US" sz="1200" dirty="0"/>
              <a:t>Oil Consumption, By Country / Region</a:t>
            </a:r>
          </a:p>
        </c:rich>
      </c:tx>
      <c:layout/>
      <c:overlay val="0"/>
    </c:title>
    <c:autoTitleDeleted val="0"/>
    <c:plotArea>
      <c:layout/>
      <c:barChart>
        <c:barDir val="col"/>
        <c:grouping val="stacked"/>
        <c:varyColors val="0"/>
        <c:ser>
          <c:idx val="0"/>
          <c:order val="0"/>
          <c:tx>
            <c:v>United States</c:v>
          </c:tx>
          <c:spPr>
            <a:solidFill>
              <a:schemeClr val="accent2">
                <a:lumMod val="50000"/>
              </a:schemeClr>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Sheet1!$D$4:$D$34</c:f>
              <c:numCache>
                <c:formatCode>General</c:formatCode>
                <c:ptCount val="31"/>
                <c:pt idx="0">
                  <c:v>17056</c:v>
                </c:pt>
                <c:pt idx="1">
                  <c:v>16058</c:v>
                </c:pt>
                <c:pt idx="2">
                  <c:v>15296</c:v>
                </c:pt>
                <c:pt idx="3">
                  <c:v>15231</c:v>
                </c:pt>
                <c:pt idx="4">
                  <c:v>15725.61456</c:v>
                </c:pt>
                <c:pt idx="5">
                  <c:v>15726.41829</c:v>
                </c:pt>
                <c:pt idx="6">
                  <c:v>16280.627179999999</c:v>
                </c:pt>
                <c:pt idx="7">
                  <c:v>16665.04566</c:v>
                </c:pt>
                <c:pt idx="8">
                  <c:v>17283.310389999999</c:v>
                </c:pt>
                <c:pt idx="9">
                  <c:v>17325.15308</c:v>
                </c:pt>
                <c:pt idx="10">
                  <c:v>16988.495790000001</c:v>
                </c:pt>
                <c:pt idx="11">
                  <c:v>16713.835719999999</c:v>
                </c:pt>
                <c:pt idx="12">
                  <c:v>17032.854579999999</c:v>
                </c:pt>
                <c:pt idx="13">
                  <c:v>17236.730749999999</c:v>
                </c:pt>
                <c:pt idx="14">
                  <c:v>17718.159110000001</c:v>
                </c:pt>
                <c:pt idx="15">
                  <c:v>17724.589960000001</c:v>
                </c:pt>
                <c:pt idx="16">
                  <c:v>18308.905269999999</c:v>
                </c:pt>
                <c:pt idx="17">
                  <c:v>18620.303080000002</c:v>
                </c:pt>
                <c:pt idx="18">
                  <c:v>18917.139810000001</c:v>
                </c:pt>
                <c:pt idx="19">
                  <c:v>19519.337179999999</c:v>
                </c:pt>
                <c:pt idx="20">
                  <c:v>19701.0762</c:v>
                </c:pt>
                <c:pt idx="21">
                  <c:v>19648.70493</c:v>
                </c:pt>
                <c:pt idx="22">
                  <c:v>19761.303670000001</c:v>
                </c:pt>
                <c:pt idx="23">
                  <c:v>20033.506850000002</c:v>
                </c:pt>
                <c:pt idx="24">
                  <c:v>20731.150269999998</c:v>
                </c:pt>
                <c:pt idx="25">
                  <c:v>20802.161520000001</c:v>
                </c:pt>
                <c:pt idx="26">
                  <c:v>20687.418020000001</c:v>
                </c:pt>
                <c:pt idx="27">
                  <c:v>20680.377980000001</c:v>
                </c:pt>
                <c:pt idx="28">
                  <c:v>19497.96415</c:v>
                </c:pt>
                <c:pt idx="29">
                  <c:v>18771.399979999998</c:v>
                </c:pt>
                <c:pt idx="30">
                  <c:v>19180.12601</c:v>
                </c:pt>
              </c:numCache>
            </c:numRef>
          </c:val>
        </c:ser>
        <c:ser>
          <c:idx val="1"/>
          <c:order val="1"/>
          <c:tx>
            <c:v>Rest of OECD</c:v>
          </c:tx>
          <c:spPr>
            <a:solidFill>
              <a:schemeClr val="accent2">
                <a:lumMod val="60000"/>
                <a:lumOff val="40000"/>
              </a:schemeClr>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Sheet1!$E$4:$E$34</c:f>
              <c:numCache>
                <c:formatCode>General</c:formatCode>
                <c:ptCount val="31"/>
                <c:pt idx="0">
                  <c:v>24587</c:v>
                </c:pt>
                <c:pt idx="1">
                  <c:v>23289</c:v>
                </c:pt>
                <c:pt idx="2">
                  <c:v>22424</c:v>
                </c:pt>
                <c:pt idx="3">
                  <c:v>21645.309999999998</c:v>
                </c:pt>
                <c:pt idx="4">
                  <c:v>21907.699999999997</c:v>
                </c:pt>
                <c:pt idx="5">
                  <c:v>21706.389739999999</c:v>
                </c:pt>
                <c:pt idx="6">
                  <c:v>22306.035010000003</c:v>
                </c:pt>
                <c:pt idx="7">
                  <c:v>22698.068629999998</c:v>
                </c:pt>
                <c:pt idx="8">
                  <c:v>23441.643250000001</c:v>
                </c:pt>
                <c:pt idx="9">
                  <c:v>24084.79437</c:v>
                </c:pt>
                <c:pt idx="10">
                  <c:v>24569.588539999997</c:v>
                </c:pt>
                <c:pt idx="11">
                  <c:v>25280.513640000001</c:v>
                </c:pt>
                <c:pt idx="12">
                  <c:v>26027.320830000004</c:v>
                </c:pt>
                <c:pt idx="13">
                  <c:v>26194.620370000008</c:v>
                </c:pt>
                <c:pt idx="14">
                  <c:v>26904.823689999997</c:v>
                </c:pt>
                <c:pt idx="15">
                  <c:v>27399.302810000005</c:v>
                </c:pt>
                <c:pt idx="16">
                  <c:v>27954.384779999997</c:v>
                </c:pt>
                <c:pt idx="17">
                  <c:v>28430.548770000005</c:v>
                </c:pt>
                <c:pt idx="18">
                  <c:v>28309.958059999997</c:v>
                </c:pt>
                <c:pt idx="19">
                  <c:v>28679.665459999993</c:v>
                </c:pt>
                <c:pt idx="20">
                  <c:v>28540.630690000002</c:v>
                </c:pt>
                <c:pt idx="21">
                  <c:v>28631.255870000001</c:v>
                </c:pt>
                <c:pt idx="22">
                  <c:v>28457.515049999995</c:v>
                </c:pt>
                <c:pt idx="23">
                  <c:v>28865.937030000005</c:v>
                </c:pt>
                <c:pt idx="24">
                  <c:v>28977.692609999998</c:v>
                </c:pt>
                <c:pt idx="25">
                  <c:v>29330.374499999998</c:v>
                </c:pt>
                <c:pt idx="26">
                  <c:v>29125.256069999999</c:v>
                </c:pt>
                <c:pt idx="27">
                  <c:v>28924.138650000004</c:v>
                </c:pt>
                <c:pt idx="28">
                  <c:v>28407.020199999999</c:v>
                </c:pt>
                <c:pt idx="29">
                  <c:v>27007.764899999998</c:v>
                </c:pt>
                <c:pt idx="30">
                  <c:v>27311.709699999999</c:v>
                </c:pt>
              </c:numCache>
            </c:numRef>
          </c:val>
        </c:ser>
        <c:ser>
          <c:idx val="5"/>
          <c:order val="2"/>
          <c:tx>
            <c:v>Rest of World</c:v>
          </c:tx>
          <c:spPr>
            <a:solidFill>
              <a:srgbClr val="FF9966"/>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Sheet1!$K$4:$K$34</c:f>
              <c:numCache>
                <c:formatCode>General</c:formatCode>
                <c:ptCount val="31"/>
                <c:pt idx="0">
                  <c:v>5990.3706999999995</c:v>
                </c:pt>
                <c:pt idx="1">
                  <c:v>5960.8343600000007</c:v>
                </c:pt>
                <c:pt idx="2">
                  <c:v>5905.768250000001</c:v>
                </c:pt>
                <c:pt idx="3">
                  <c:v>5894.8003400000016</c:v>
                </c:pt>
                <c:pt idx="4">
                  <c:v>6077.2149500000014</c:v>
                </c:pt>
                <c:pt idx="5">
                  <c:v>6038.4748000000036</c:v>
                </c:pt>
                <c:pt idx="6">
                  <c:v>6130.8317299999981</c:v>
                </c:pt>
                <c:pt idx="7">
                  <c:v>6344.0046399999992</c:v>
                </c:pt>
                <c:pt idx="8">
                  <c:v>6528.5803300000043</c:v>
                </c:pt>
                <c:pt idx="9">
                  <c:v>6748.1500500000111</c:v>
                </c:pt>
                <c:pt idx="10">
                  <c:v>7002.3444699999891</c:v>
                </c:pt>
                <c:pt idx="11">
                  <c:v>6880.206990000006</c:v>
                </c:pt>
                <c:pt idx="12">
                  <c:v>7043.3202700000038</c:v>
                </c:pt>
                <c:pt idx="13">
                  <c:v>7376.0949499999988</c:v>
                </c:pt>
                <c:pt idx="14">
                  <c:v>7750.8229099999953</c:v>
                </c:pt>
                <c:pt idx="15">
                  <c:v>8132.998679999997</c:v>
                </c:pt>
                <c:pt idx="16">
                  <c:v>8579.1299500000096</c:v>
                </c:pt>
                <c:pt idx="17">
                  <c:v>8908.1431499999962</c:v>
                </c:pt>
                <c:pt idx="18">
                  <c:v>9102.0808300000062</c:v>
                </c:pt>
                <c:pt idx="19">
                  <c:v>9356.6067700000131</c:v>
                </c:pt>
                <c:pt idx="20">
                  <c:v>9458.7267899999861</c:v>
                </c:pt>
                <c:pt idx="21">
                  <c:v>9543.2013099999895</c:v>
                </c:pt>
                <c:pt idx="22">
                  <c:v>9693.9318699999858</c:v>
                </c:pt>
                <c:pt idx="23">
                  <c:v>9920.8158299999923</c:v>
                </c:pt>
                <c:pt idx="24">
                  <c:v>10388.097699999984</c:v>
                </c:pt>
                <c:pt idx="25">
                  <c:v>10632.958920000005</c:v>
                </c:pt>
                <c:pt idx="26">
                  <c:v>10929.160879999996</c:v>
                </c:pt>
                <c:pt idx="27">
                  <c:v>11128.250799999994</c:v>
                </c:pt>
                <c:pt idx="28">
                  <c:v>11204.755000000005</c:v>
                </c:pt>
                <c:pt idx="29">
                  <c:v>11356.797640000004</c:v>
                </c:pt>
                <c:pt idx="30">
                  <c:v>11949.164290000001</c:v>
                </c:pt>
              </c:numCache>
            </c:numRef>
          </c:val>
        </c:ser>
        <c:ser>
          <c:idx val="6"/>
          <c:order val="3"/>
          <c:tx>
            <c:v>OPEC Countries</c:v>
          </c:tx>
          <c:spPr>
            <a:solidFill>
              <a:srgbClr val="FF0000"/>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Sheet1!$F$4:$F$34</c:f>
              <c:numCache>
                <c:formatCode>General</c:formatCode>
                <c:ptCount val="31"/>
                <c:pt idx="0">
                  <c:v>2928.8999999999996</c:v>
                </c:pt>
                <c:pt idx="1">
                  <c:v>3185</c:v>
                </c:pt>
                <c:pt idx="2">
                  <c:v>3386.6</c:v>
                </c:pt>
                <c:pt idx="3">
                  <c:v>3573</c:v>
                </c:pt>
                <c:pt idx="4">
                  <c:v>3595</c:v>
                </c:pt>
                <c:pt idx="5">
                  <c:v>3802.81684</c:v>
                </c:pt>
                <c:pt idx="6">
                  <c:v>3931.8381399999998</c:v>
                </c:pt>
                <c:pt idx="7">
                  <c:v>4021.6535200000008</c:v>
                </c:pt>
                <c:pt idx="8">
                  <c:v>4162.1230199999991</c:v>
                </c:pt>
                <c:pt idx="9">
                  <c:v>4333.7121699999998</c:v>
                </c:pt>
                <c:pt idx="10">
                  <c:v>4648.9454400000004</c:v>
                </c:pt>
                <c:pt idx="11">
                  <c:v>4798.80465</c:v>
                </c:pt>
                <c:pt idx="12">
                  <c:v>5004.7123900000006</c:v>
                </c:pt>
                <c:pt idx="13">
                  <c:v>5230.670619999999</c:v>
                </c:pt>
                <c:pt idx="14">
                  <c:v>5388.8824399999994</c:v>
                </c:pt>
                <c:pt idx="15">
                  <c:v>5479.8613599999999</c:v>
                </c:pt>
                <c:pt idx="16">
                  <c:v>5596.8506700000016</c:v>
                </c:pt>
                <c:pt idx="17">
                  <c:v>5870.9936400000006</c:v>
                </c:pt>
                <c:pt idx="18">
                  <c:v>5900.0626000000002</c:v>
                </c:pt>
                <c:pt idx="19">
                  <c:v>6000.5025099999993</c:v>
                </c:pt>
                <c:pt idx="20">
                  <c:v>6261.1898499999998</c:v>
                </c:pt>
                <c:pt idx="21">
                  <c:v>6600.791299999999</c:v>
                </c:pt>
                <c:pt idx="22">
                  <c:v>6862.7384500000007</c:v>
                </c:pt>
                <c:pt idx="23">
                  <c:v>7011.0948799999996</c:v>
                </c:pt>
                <c:pt idx="24">
                  <c:v>7383.1606999999995</c:v>
                </c:pt>
                <c:pt idx="25">
                  <c:v>7766.6106599999994</c:v>
                </c:pt>
                <c:pt idx="26">
                  <c:v>7992.7111800000002</c:v>
                </c:pt>
                <c:pt idx="27">
                  <c:v>8282.3136400000003</c:v>
                </c:pt>
                <c:pt idx="28">
                  <c:v>8696</c:v>
                </c:pt>
                <c:pt idx="29">
                  <c:v>8900</c:v>
                </c:pt>
                <c:pt idx="30">
                  <c:v>9401</c:v>
                </c:pt>
              </c:numCache>
            </c:numRef>
          </c:val>
        </c:ser>
        <c:ser>
          <c:idx val="7"/>
          <c:order val="4"/>
          <c:tx>
            <c:v>Brazil</c:v>
          </c:tx>
          <c:spPr>
            <a:solidFill>
              <a:schemeClr val="accent2">
                <a:lumMod val="40000"/>
                <a:lumOff val="60000"/>
              </a:schemeClr>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Sheet1!$G$4:$G$34</c:f>
              <c:numCache>
                <c:formatCode>General</c:formatCode>
                <c:ptCount val="31"/>
                <c:pt idx="0">
                  <c:v>1148</c:v>
                </c:pt>
                <c:pt idx="1">
                  <c:v>1085</c:v>
                </c:pt>
                <c:pt idx="2">
                  <c:v>1061</c:v>
                </c:pt>
                <c:pt idx="3">
                  <c:v>980</c:v>
                </c:pt>
                <c:pt idx="4">
                  <c:v>1033</c:v>
                </c:pt>
                <c:pt idx="5">
                  <c:v>1079.3824300000001</c:v>
                </c:pt>
                <c:pt idx="6">
                  <c:v>1237.7087799999999</c:v>
                </c:pt>
                <c:pt idx="7">
                  <c:v>1263.1350199999999</c:v>
                </c:pt>
                <c:pt idx="8">
                  <c:v>1300.0828300000001</c:v>
                </c:pt>
                <c:pt idx="9">
                  <c:v>1317.1337799999999</c:v>
                </c:pt>
                <c:pt idx="10">
                  <c:v>1466.4920999999999</c:v>
                </c:pt>
                <c:pt idx="11">
                  <c:v>1484.22144</c:v>
                </c:pt>
                <c:pt idx="12">
                  <c:v>1520.5795599999999</c:v>
                </c:pt>
                <c:pt idx="13">
                  <c:v>1579.65687</c:v>
                </c:pt>
                <c:pt idx="14">
                  <c:v>1673.93995</c:v>
                </c:pt>
                <c:pt idx="15">
                  <c:v>1788.4339500000001</c:v>
                </c:pt>
                <c:pt idx="16">
                  <c:v>1904.35022</c:v>
                </c:pt>
                <c:pt idx="17">
                  <c:v>2030.68442</c:v>
                </c:pt>
                <c:pt idx="18">
                  <c:v>2095.9172400000002</c:v>
                </c:pt>
                <c:pt idx="19">
                  <c:v>2130.3138800000002</c:v>
                </c:pt>
                <c:pt idx="20">
                  <c:v>2166.2849000000001</c:v>
                </c:pt>
                <c:pt idx="21">
                  <c:v>2206.0787599999999</c:v>
                </c:pt>
                <c:pt idx="22">
                  <c:v>2131.59593</c:v>
                </c:pt>
                <c:pt idx="23">
                  <c:v>2055.6828099999998</c:v>
                </c:pt>
                <c:pt idx="24">
                  <c:v>2122.8067099999998</c:v>
                </c:pt>
                <c:pt idx="25">
                  <c:v>2206.2236600000001</c:v>
                </c:pt>
                <c:pt idx="26">
                  <c:v>2287.0286500000002</c:v>
                </c:pt>
                <c:pt idx="27">
                  <c:v>2123.3046399999998</c:v>
                </c:pt>
                <c:pt idx="28">
                  <c:v>2485</c:v>
                </c:pt>
                <c:pt idx="29">
                  <c:v>2522</c:v>
                </c:pt>
                <c:pt idx="30">
                  <c:v>2476</c:v>
                </c:pt>
              </c:numCache>
            </c:numRef>
          </c:val>
        </c:ser>
        <c:ser>
          <c:idx val="8"/>
          <c:order val="5"/>
          <c:tx>
            <c:v>Russia / FSU</c:v>
          </c:tx>
          <c:spPr>
            <a:solidFill>
              <a:srgbClr val="FF7C80"/>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Sheet1!$H$4:$H$34</c:f>
              <c:numCache>
                <c:formatCode>General</c:formatCode>
                <c:ptCount val="31"/>
                <c:pt idx="0">
                  <c:v>8995</c:v>
                </c:pt>
                <c:pt idx="1">
                  <c:v>8935</c:v>
                </c:pt>
                <c:pt idx="2">
                  <c:v>9075</c:v>
                </c:pt>
                <c:pt idx="3">
                  <c:v>8950</c:v>
                </c:pt>
                <c:pt idx="4">
                  <c:v>8910</c:v>
                </c:pt>
                <c:pt idx="5">
                  <c:v>8950</c:v>
                </c:pt>
                <c:pt idx="6">
                  <c:v>8975.4</c:v>
                </c:pt>
                <c:pt idx="7">
                  <c:v>8994.9709999999995</c:v>
                </c:pt>
                <c:pt idx="8">
                  <c:v>8890.4364000000005</c:v>
                </c:pt>
                <c:pt idx="9">
                  <c:v>8740</c:v>
                </c:pt>
                <c:pt idx="10">
                  <c:v>8391.9998099999993</c:v>
                </c:pt>
                <c:pt idx="11">
                  <c:v>8349.99863</c:v>
                </c:pt>
                <c:pt idx="12">
                  <c:v>6825.3972000000003</c:v>
                </c:pt>
                <c:pt idx="13">
                  <c:v>5647.7673199999999</c:v>
                </c:pt>
                <c:pt idx="14">
                  <c:v>4847.3514100000002</c:v>
                </c:pt>
                <c:pt idx="15">
                  <c:v>4604.4072399999995</c:v>
                </c:pt>
                <c:pt idx="16">
                  <c:v>4030.1335899999999</c:v>
                </c:pt>
                <c:pt idx="17">
                  <c:v>3893.4515099999999</c:v>
                </c:pt>
                <c:pt idx="18">
                  <c:v>3803.14939</c:v>
                </c:pt>
                <c:pt idx="19">
                  <c:v>3710.0783900000001</c:v>
                </c:pt>
                <c:pt idx="20">
                  <c:v>3721.3451</c:v>
                </c:pt>
                <c:pt idx="21">
                  <c:v>3780.2080700000001</c:v>
                </c:pt>
                <c:pt idx="22">
                  <c:v>3828.4527899999998</c:v>
                </c:pt>
                <c:pt idx="23">
                  <c:v>3910.2249400000001</c:v>
                </c:pt>
                <c:pt idx="24">
                  <c:v>4040.7965199999999</c:v>
                </c:pt>
                <c:pt idx="25">
                  <c:v>4145.80584</c:v>
                </c:pt>
                <c:pt idx="26">
                  <c:v>4190.0854300000001</c:v>
                </c:pt>
                <c:pt idx="27">
                  <c:v>4093.5844999999999</c:v>
                </c:pt>
                <c:pt idx="28">
                  <c:v>4197.6000000000004</c:v>
                </c:pt>
                <c:pt idx="29">
                  <c:v>4141.5</c:v>
                </c:pt>
                <c:pt idx="30">
                  <c:v>4379</c:v>
                </c:pt>
              </c:numCache>
            </c:numRef>
          </c:val>
        </c:ser>
        <c:ser>
          <c:idx val="10"/>
          <c:order val="6"/>
          <c:tx>
            <c:v>India</c:v>
          </c:tx>
          <c:spPr>
            <a:solidFill>
              <a:schemeClr val="accent1">
                <a:lumMod val="20000"/>
                <a:lumOff val="80000"/>
              </a:schemeClr>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Sheet1!$J$4:$J$34</c:f>
              <c:numCache>
                <c:formatCode>General</c:formatCode>
                <c:ptCount val="31"/>
                <c:pt idx="0">
                  <c:v>643</c:v>
                </c:pt>
                <c:pt idx="1">
                  <c:v>729</c:v>
                </c:pt>
                <c:pt idx="2">
                  <c:v>737</c:v>
                </c:pt>
                <c:pt idx="3">
                  <c:v>773</c:v>
                </c:pt>
                <c:pt idx="4">
                  <c:v>824</c:v>
                </c:pt>
                <c:pt idx="5">
                  <c:v>894.90386999999998</c:v>
                </c:pt>
                <c:pt idx="6">
                  <c:v>947.43759999999997</c:v>
                </c:pt>
                <c:pt idx="7">
                  <c:v>987.84983</c:v>
                </c:pt>
                <c:pt idx="8">
                  <c:v>1083.7827400000001</c:v>
                </c:pt>
                <c:pt idx="9">
                  <c:v>1149.78088</c:v>
                </c:pt>
                <c:pt idx="10">
                  <c:v>1168.3339100000001</c:v>
                </c:pt>
                <c:pt idx="11">
                  <c:v>1190.31862</c:v>
                </c:pt>
                <c:pt idx="12">
                  <c:v>1274.9067600000001</c:v>
                </c:pt>
                <c:pt idx="13">
                  <c:v>1311.0700300000001</c:v>
                </c:pt>
                <c:pt idx="14">
                  <c:v>1413.2744700000001</c:v>
                </c:pt>
                <c:pt idx="15">
                  <c:v>1574.67255</c:v>
                </c:pt>
                <c:pt idx="16">
                  <c:v>1680.9188099999999</c:v>
                </c:pt>
                <c:pt idx="17">
                  <c:v>1765.49128</c:v>
                </c:pt>
                <c:pt idx="18">
                  <c:v>1844.37257</c:v>
                </c:pt>
                <c:pt idx="19">
                  <c:v>2031.2502899999999</c:v>
                </c:pt>
                <c:pt idx="20">
                  <c:v>2127.4384599999998</c:v>
                </c:pt>
                <c:pt idx="21">
                  <c:v>2183.7302800000002</c:v>
                </c:pt>
                <c:pt idx="22">
                  <c:v>2263.4393599999999</c:v>
                </c:pt>
                <c:pt idx="23">
                  <c:v>2346.32825</c:v>
                </c:pt>
                <c:pt idx="24">
                  <c:v>2429.6161200000001</c:v>
                </c:pt>
                <c:pt idx="25">
                  <c:v>2512.4308799999999</c:v>
                </c:pt>
                <c:pt idx="26">
                  <c:v>2690.8980799999999</c:v>
                </c:pt>
                <c:pt idx="27">
                  <c:v>2800.7542199999998</c:v>
                </c:pt>
                <c:pt idx="28">
                  <c:v>2950</c:v>
                </c:pt>
                <c:pt idx="29">
                  <c:v>3110</c:v>
                </c:pt>
                <c:pt idx="30">
                  <c:v>3182</c:v>
                </c:pt>
              </c:numCache>
            </c:numRef>
          </c:val>
        </c:ser>
        <c:ser>
          <c:idx val="9"/>
          <c:order val="7"/>
          <c:tx>
            <c:v>China</c:v>
          </c:tx>
          <c:spPr>
            <a:solidFill>
              <a:schemeClr val="bg1">
                <a:lumMod val="65000"/>
              </a:schemeClr>
            </a:solidFill>
          </c:spPr>
          <c:invertIfNegative val="0"/>
          <c:cat>
            <c:numRef>
              <c:f>Sheet1!$B$4:$B$34</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Sheet1!$I$4:$I$34</c:f>
              <c:numCache>
                <c:formatCode>General</c:formatCode>
                <c:ptCount val="31"/>
                <c:pt idx="0">
                  <c:v>1765</c:v>
                </c:pt>
                <c:pt idx="1">
                  <c:v>1705</c:v>
                </c:pt>
                <c:pt idx="2">
                  <c:v>1660</c:v>
                </c:pt>
                <c:pt idx="3">
                  <c:v>1730</c:v>
                </c:pt>
                <c:pt idx="4">
                  <c:v>1740</c:v>
                </c:pt>
                <c:pt idx="5">
                  <c:v>1885</c:v>
                </c:pt>
                <c:pt idx="6">
                  <c:v>2000</c:v>
                </c:pt>
                <c:pt idx="7">
                  <c:v>2120.0388200000002</c:v>
                </c:pt>
                <c:pt idx="8">
                  <c:v>2274.9989999999998</c:v>
                </c:pt>
                <c:pt idx="9">
                  <c:v>2379.52</c:v>
                </c:pt>
                <c:pt idx="10">
                  <c:v>2296.4</c:v>
                </c:pt>
                <c:pt idx="11">
                  <c:v>2498.799</c:v>
                </c:pt>
                <c:pt idx="12">
                  <c:v>2661.6011699999999</c:v>
                </c:pt>
                <c:pt idx="13">
                  <c:v>2959.4908399999999</c:v>
                </c:pt>
                <c:pt idx="14">
                  <c:v>3160.60545</c:v>
                </c:pt>
                <c:pt idx="15">
                  <c:v>3363.1552799999999</c:v>
                </c:pt>
                <c:pt idx="16">
                  <c:v>3610.0851499999999</c:v>
                </c:pt>
                <c:pt idx="17">
                  <c:v>3916.2699400000001</c:v>
                </c:pt>
                <c:pt idx="18">
                  <c:v>4105.8345600000002</c:v>
                </c:pt>
                <c:pt idx="19">
                  <c:v>4363.6010999999999</c:v>
                </c:pt>
                <c:pt idx="20">
                  <c:v>4795.7147599999998</c:v>
                </c:pt>
                <c:pt idx="21">
                  <c:v>4917.8818499999998</c:v>
                </c:pt>
                <c:pt idx="22">
                  <c:v>5160.7144600000001</c:v>
                </c:pt>
                <c:pt idx="23">
                  <c:v>5578.1105100000004</c:v>
                </c:pt>
                <c:pt idx="24">
                  <c:v>6437.4837699999998</c:v>
                </c:pt>
                <c:pt idx="25">
                  <c:v>6695.4437500000004</c:v>
                </c:pt>
                <c:pt idx="26">
                  <c:v>7263.3282799999997</c:v>
                </c:pt>
                <c:pt idx="27">
                  <c:v>7534.08151</c:v>
                </c:pt>
                <c:pt idx="28">
                  <c:v>7817</c:v>
                </c:pt>
                <c:pt idx="29">
                  <c:v>8220</c:v>
                </c:pt>
                <c:pt idx="30">
                  <c:v>9189</c:v>
                </c:pt>
              </c:numCache>
            </c:numRef>
          </c:val>
        </c:ser>
        <c:dLbls>
          <c:showLegendKey val="0"/>
          <c:showVal val="0"/>
          <c:showCatName val="0"/>
          <c:showSerName val="0"/>
          <c:showPercent val="0"/>
          <c:showBubbleSize val="0"/>
        </c:dLbls>
        <c:gapWidth val="20"/>
        <c:overlap val="100"/>
        <c:axId val="91793280"/>
        <c:axId val="91794816"/>
      </c:barChart>
      <c:catAx>
        <c:axId val="91793280"/>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91794816"/>
        <c:crosses val="autoZero"/>
        <c:auto val="1"/>
        <c:lblAlgn val="ctr"/>
        <c:lblOffset val="100"/>
        <c:noMultiLvlLbl val="0"/>
      </c:catAx>
      <c:valAx>
        <c:axId val="91794816"/>
        <c:scaling>
          <c:orientation val="minMax"/>
          <c:max val="90000"/>
        </c:scaling>
        <c:delete val="0"/>
        <c:axPos val="l"/>
        <c:majorGridlines/>
        <c:title>
          <c:tx>
            <c:rich>
              <a:bodyPr rot="-5400000" vert="horz"/>
              <a:lstStyle/>
              <a:p>
                <a:pPr>
                  <a:defRPr/>
                </a:pPr>
                <a:r>
                  <a:rPr lang="en-US"/>
                  <a:t>Oil Consumption (kbpd)</a:t>
                </a:r>
              </a:p>
            </c:rich>
          </c:tx>
          <c:layout/>
          <c:overlay val="0"/>
        </c:title>
        <c:numFmt formatCode="#,##0" sourceLinked="0"/>
        <c:majorTickMark val="out"/>
        <c:minorTickMark val="none"/>
        <c:tickLblPos val="nextTo"/>
        <c:crossAx val="9179328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US and Rest of OECD Per-Capita Oil Consumption and GDP, 1980-2010</a:t>
            </a:r>
          </a:p>
        </c:rich>
      </c:tx>
      <c:layout/>
      <c:overlay val="0"/>
    </c:title>
    <c:autoTitleDeleted val="0"/>
    <c:plotArea>
      <c:layout/>
      <c:barChart>
        <c:barDir val="col"/>
        <c:grouping val="clustered"/>
        <c:varyColors val="0"/>
        <c:ser>
          <c:idx val="0"/>
          <c:order val="0"/>
          <c:tx>
            <c:v>US Oil</c:v>
          </c:tx>
          <c:spPr>
            <a:solidFill>
              <a:schemeClr val="accent2">
                <a:lumMod val="50000"/>
              </a:schemeClr>
            </a:solidFill>
          </c:spPr>
          <c:invertIfNegative val="0"/>
          <c:cat>
            <c:numRef>
              <c:f>Sheet1!$B$5:$B$35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Sheet1!$F$5:$F$35</c:f>
              <c:numCache>
                <c:formatCode>General</c:formatCode>
                <c:ptCount val="31"/>
                <c:pt idx="0">
                  <c:v>27.397689514798106</c:v>
                </c:pt>
                <c:pt idx="1">
                  <c:v>25.54265119887042</c:v>
                </c:pt>
                <c:pt idx="2">
                  <c:v>24.09973064438152</c:v>
                </c:pt>
                <c:pt idx="3">
                  <c:v>23.778893204215713</c:v>
                </c:pt>
                <c:pt idx="4">
                  <c:v>24.339443716315063</c:v>
                </c:pt>
                <c:pt idx="5">
                  <c:v>24.12595062225753</c:v>
                </c:pt>
                <c:pt idx="6">
                  <c:v>24.746406869110032</c:v>
                </c:pt>
                <c:pt idx="7">
                  <c:v>25.105314999442818</c:v>
                </c:pt>
                <c:pt idx="8">
                  <c:v>25.80136643646804</c:v>
                </c:pt>
                <c:pt idx="9">
                  <c:v>25.620721557902758</c:v>
                </c:pt>
                <c:pt idx="10">
                  <c:v>24.840663574069694</c:v>
                </c:pt>
                <c:pt idx="11">
                  <c:v>24.114656981354333</c:v>
                </c:pt>
                <c:pt idx="12">
                  <c:v>24.236462421934085</c:v>
                </c:pt>
                <c:pt idx="13">
                  <c:v>24.205637140801556</c:v>
                </c:pt>
                <c:pt idx="14">
                  <c:v>24.577844834793979</c:v>
                </c:pt>
                <c:pt idx="15">
                  <c:v>24.296505907359975</c:v>
                </c:pt>
                <c:pt idx="16">
                  <c:v>24.806732889373929</c:v>
                </c:pt>
                <c:pt idx="17">
                  <c:v>24.926189314780107</c:v>
                </c:pt>
                <c:pt idx="18">
                  <c:v>25.030287760917005</c:v>
                </c:pt>
                <c:pt idx="19">
                  <c:v>25.531948824541285</c:v>
                </c:pt>
                <c:pt idx="20">
                  <c:v>25.483977857477001</c:v>
                </c:pt>
                <c:pt idx="21">
                  <c:v>25.157270539704367</c:v>
                </c:pt>
                <c:pt idx="22">
                  <c:v>25.061378577087183</c:v>
                </c:pt>
                <c:pt idx="23">
                  <c:v>25.186893354367161</c:v>
                </c:pt>
                <c:pt idx="24">
                  <c:v>25.821253318591619</c:v>
                </c:pt>
                <c:pt idx="25">
                  <c:v>25.672537556677362</c:v>
                </c:pt>
                <c:pt idx="26">
                  <c:v>25.287783035771099</c:v>
                </c:pt>
                <c:pt idx="27">
                  <c:v>25.028848066847935</c:v>
                </c:pt>
                <c:pt idx="28">
                  <c:v>23.38158521560575</c:v>
                </c:pt>
                <c:pt idx="29">
                  <c:v>22.31680385137798</c:v>
                </c:pt>
                <c:pt idx="30">
                  <c:v>22.652261820916856</c:v>
                </c:pt>
              </c:numCache>
            </c:numRef>
          </c:val>
        </c:ser>
        <c:ser>
          <c:idx val="2"/>
          <c:order val="2"/>
          <c:tx>
            <c:v>Rest of OECD Oil</c:v>
          </c:tx>
          <c:spPr>
            <a:solidFill>
              <a:schemeClr val="accent2">
                <a:lumMod val="60000"/>
                <a:lumOff val="40000"/>
              </a:schemeClr>
            </a:solidFill>
          </c:spPr>
          <c:invertIfNegative val="0"/>
          <c:cat>
            <c:numRef>
              <c:f>Sheet1!$B$5:$B$35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Sheet1!$N$5:$N$35</c:f>
              <c:numCache>
                <c:formatCode>General</c:formatCode>
                <c:ptCount val="31"/>
                <c:pt idx="0">
                  <c:v>11.851166321433011</c:v>
                </c:pt>
                <c:pt idx="1">
                  <c:v>11.129502342688111</c:v>
                </c:pt>
                <c:pt idx="2">
                  <c:v>10.633612568494669</c:v>
                </c:pt>
                <c:pt idx="3">
                  <c:v>10.190143180977552</c:v>
                </c:pt>
                <c:pt idx="4">
                  <c:v>10.242650745703461</c:v>
                </c:pt>
                <c:pt idx="5">
                  <c:v>10.078402773858032</c:v>
                </c:pt>
                <c:pt idx="6">
                  <c:v>10.284037652201324</c:v>
                </c:pt>
                <c:pt idx="7">
                  <c:v>10.391704828141624</c:v>
                </c:pt>
                <c:pt idx="8">
                  <c:v>10.655063202986748</c:v>
                </c:pt>
                <c:pt idx="9">
                  <c:v>10.863412030339251</c:v>
                </c:pt>
                <c:pt idx="10">
                  <c:v>10.995629453427577</c:v>
                </c:pt>
                <c:pt idx="11">
                  <c:v>11.226065300778776</c:v>
                </c:pt>
                <c:pt idx="12">
                  <c:v>11.47303012919464</c:v>
                </c:pt>
                <c:pt idx="13">
                  <c:v>11.465576897414941</c:v>
                </c:pt>
                <c:pt idx="14">
                  <c:v>11.697233562173521</c:v>
                </c:pt>
                <c:pt idx="15">
                  <c:v>11.833053539139252</c:v>
                </c:pt>
                <c:pt idx="16">
                  <c:v>11.99646667303611</c:v>
                </c:pt>
                <c:pt idx="17">
                  <c:v>12.126032136324213</c:v>
                </c:pt>
                <c:pt idx="18">
                  <c:v>12.006249321665342</c:v>
                </c:pt>
                <c:pt idx="19">
                  <c:v>12.094987954291533</c:v>
                </c:pt>
                <c:pt idx="20">
                  <c:v>11.965289944359167</c:v>
                </c:pt>
                <c:pt idx="21">
                  <c:v>11.930653325340288</c:v>
                </c:pt>
                <c:pt idx="22">
                  <c:v>11.781349453900308</c:v>
                </c:pt>
                <c:pt idx="23">
                  <c:v>11.871444786960797</c:v>
                </c:pt>
                <c:pt idx="24">
                  <c:v>11.840937451096046</c:v>
                </c:pt>
                <c:pt idx="25">
                  <c:v>11.909837541152422</c:v>
                </c:pt>
                <c:pt idx="26">
                  <c:v>11.752216698341245</c:v>
                </c:pt>
                <c:pt idx="27">
                  <c:v>11.59446127942101</c:v>
                </c:pt>
                <c:pt idx="28">
                  <c:v>11.31311661931591</c:v>
                </c:pt>
                <c:pt idx="29">
                  <c:v>10.691135559062824</c:v>
                </c:pt>
                <c:pt idx="30">
                  <c:v>10.752705341335641</c:v>
                </c:pt>
              </c:numCache>
            </c:numRef>
          </c:val>
        </c:ser>
        <c:dLbls>
          <c:showLegendKey val="0"/>
          <c:showVal val="0"/>
          <c:showCatName val="0"/>
          <c:showSerName val="0"/>
          <c:showPercent val="0"/>
          <c:showBubbleSize val="0"/>
        </c:dLbls>
        <c:gapWidth val="150"/>
        <c:axId val="91731456"/>
        <c:axId val="91733376"/>
      </c:barChart>
      <c:lineChart>
        <c:grouping val="standard"/>
        <c:varyColors val="0"/>
        <c:ser>
          <c:idx val="1"/>
          <c:order val="1"/>
          <c:tx>
            <c:v>US GDP</c:v>
          </c:tx>
          <c:spPr>
            <a:ln>
              <a:solidFill>
                <a:schemeClr val="accent2">
                  <a:lumMod val="75000"/>
                </a:schemeClr>
              </a:solidFill>
            </a:ln>
          </c:spPr>
          <c:marker>
            <c:spPr>
              <a:solidFill>
                <a:schemeClr val="accent2">
                  <a:lumMod val="75000"/>
                </a:schemeClr>
              </a:solidFill>
            </c:spPr>
          </c:marker>
          <c:cat>
            <c:numRef>
              <c:f>Sheet1!$B$5:$B$35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Sheet1!$H$5:$H$35</c:f>
              <c:numCache>
                <c:formatCode>_(* #,##0.00_);_(* \(#,##0.00\);_(* "-"??_);_(@_)</c:formatCode>
                <c:ptCount val="31"/>
                <c:pt idx="0">
                  <c:v>22630.180772362197</c:v>
                </c:pt>
                <c:pt idx="1">
                  <c:v>22978.931667436569</c:v>
                </c:pt>
                <c:pt idx="2">
                  <c:v>22310.191669832169</c:v>
                </c:pt>
                <c:pt idx="3">
                  <c:v>23105.373520052013</c:v>
                </c:pt>
                <c:pt idx="4">
                  <c:v>24554.343678575216</c:v>
                </c:pt>
                <c:pt idx="5">
                  <c:v>25338.381760562195</c:v>
                </c:pt>
                <c:pt idx="6">
                  <c:v>25966.078868793542</c:v>
                </c:pt>
                <c:pt idx="7">
                  <c:v>26549.734928123027</c:v>
                </c:pt>
                <c:pt idx="8">
                  <c:v>27388.638493408969</c:v>
                </c:pt>
                <c:pt idx="9">
                  <c:v>28098.307796401412</c:v>
                </c:pt>
                <c:pt idx="10">
                  <c:v>28298.621957912532</c:v>
                </c:pt>
                <c:pt idx="11">
                  <c:v>27849.765851980977</c:v>
                </c:pt>
                <c:pt idx="12">
                  <c:v>28401.584525600942</c:v>
                </c:pt>
                <c:pt idx="13">
                  <c:v>28834.667042424757</c:v>
                </c:pt>
                <c:pt idx="14">
                  <c:v>29655.178952289018</c:v>
                </c:pt>
                <c:pt idx="15">
                  <c:v>30051.118635411112</c:v>
                </c:pt>
                <c:pt idx="16">
                  <c:v>30827.809902967401</c:v>
                </c:pt>
                <c:pt idx="17">
                  <c:v>31831.406041289971</c:v>
                </c:pt>
                <c:pt idx="18">
                  <c:v>32847.070617065547</c:v>
                </c:pt>
                <c:pt idx="19">
                  <c:v>34053.306432769496</c:v>
                </c:pt>
                <c:pt idx="20">
                  <c:v>35080.730901719522</c:v>
                </c:pt>
                <c:pt idx="21">
                  <c:v>35102.274819174832</c:v>
                </c:pt>
                <c:pt idx="22">
                  <c:v>35405.645612986613</c:v>
                </c:pt>
                <c:pt idx="23">
                  <c:v>35976.444720762178</c:v>
                </c:pt>
                <c:pt idx="24">
                  <c:v>36920.153218266074</c:v>
                </c:pt>
                <c:pt idx="25">
                  <c:v>37701.613440945657</c:v>
                </c:pt>
                <c:pt idx="26">
                  <c:v>38341.631351036362</c:v>
                </c:pt>
                <c:pt idx="27">
                  <c:v>38699.006084038061</c:v>
                </c:pt>
                <c:pt idx="28">
                  <c:v>38335.779992089694</c:v>
                </c:pt>
                <c:pt idx="29">
                  <c:v>36992.865168028744</c:v>
                </c:pt>
                <c:pt idx="30">
                  <c:v>37797.0750080867</c:v>
                </c:pt>
              </c:numCache>
            </c:numRef>
          </c:val>
          <c:smooth val="0"/>
        </c:ser>
        <c:ser>
          <c:idx val="3"/>
          <c:order val="3"/>
          <c:tx>
            <c:v>Rest of OECD GDP</c:v>
          </c:tx>
          <c:spPr>
            <a:ln>
              <a:solidFill>
                <a:schemeClr val="accent2">
                  <a:lumMod val="40000"/>
                  <a:lumOff val="60000"/>
                </a:schemeClr>
              </a:solidFill>
            </a:ln>
          </c:spPr>
          <c:marker>
            <c:spPr>
              <a:solidFill>
                <a:schemeClr val="accent2">
                  <a:lumMod val="40000"/>
                  <a:lumOff val="60000"/>
                </a:schemeClr>
              </a:solidFill>
            </c:spPr>
          </c:marker>
          <c:cat>
            <c:numRef>
              <c:f>Sheet1!$B$5:$B$35</c:f>
              <c:numCache>
                <c:formatCode>General</c:formatCode>
                <c:ptCount val="3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numCache>
            </c:numRef>
          </c:cat>
          <c:val>
            <c:numRef>
              <c:f>Sheet1!$P$5:$P$35</c:f>
              <c:numCache>
                <c:formatCode>_(* #,##0.00_);_(* \(#,##0.00\);_(* "-"??_);_(@_)</c:formatCode>
                <c:ptCount val="31"/>
                <c:pt idx="0">
                  <c:v>12563.603057201452</c:v>
                </c:pt>
                <c:pt idx="1">
                  <c:v>12714.431895029396</c:v>
                </c:pt>
                <c:pt idx="2">
                  <c:v>12811.119860323943</c:v>
                </c:pt>
                <c:pt idx="3">
                  <c:v>12980.750827373204</c:v>
                </c:pt>
                <c:pt idx="4">
                  <c:v>13348.536606890701</c:v>
                </c:pt>
                <c:pt idx="5">
                  <c:v>13783.684801214302</c:v>
                </c:pt>
                <c:pt idx="6">
                  <c:v>14071.874753296926</c:v>
                </c:pt>
                <c:pt idx="7">
                  <c:v>14458.45305559478</c:v>
                </c:pt>
                <c:pt idx="8">
                  <c:v>15085.428820498772</c:v>
                </c:pt>
                <c:pt idx="9">
                  <c:v>15589.626683223421</c:v>
                </c:pt>
                <c:pt idx="10">
                  <c:v>16072.139540788377</c:v>
                </c:pt>
                <c:pt idx="11">
                  <c:v>16280.253033618308</c:v>
                </c:pt>
                <c:pt idx="12">
                  <c:v>16371.894294766684</c:v>
                </c:pt>
                <c:pt idx="13">
                  <c:v>16353.840534361041</c:v>
                </c:pt>
                <c:pt idx="14">
                  <c:v>16649.42153329209</c:v>
                </c:pt>
                <c:pt idx="15">
                  <c:v>16948.981054792839</c:v>
                </c:pt>
                <c:pt idx="16">
                  <c:v>17278.341760162202</c:v>
                </c:pt>
                <c:pt idx="17">
                  <c:v>17654.10883503635</c:v>
                </c:pt>
                <c:pt idx="18">
                  <c:v>17777.18366978893</c:v>
                </c:pt>
                <c:pt idx="19">
                  <c:v>18092.643030857053</c:v>
                </c:pt>
                <c:pt idx="20">
                  <c:v>18697.668057595107</c:v>
                </c:pt>
                <c:pt idx="21">
                  <c:v>18823.688604960644</c:v>
                </c:pt>
                <c:pt idx="22">
                  <c:v>18951.33053917596</c:v>
                </c:pt>
                <c:pt idx="23">
                  <c:v>19109.926862502492</c:v>
                </c:pt>
                <c:pt idx="24">
                  <c:v>19543.27454152127</c:v>
                </c:pt>
                <c:pt idx="25">
                  <c:v>19866.043765013019</c:v>
                </c:pt>
                <c:pt idx="26">
                  <c:v>20348.389228822853</c:v>
                </c:pt>
                <c:pt idx="27">
                  <c:v>20802.74511532074</c:v>
                </c:pt>
                <c:pt idx="28">
                  <c:v>20717.727048449044</c:v>
                </c:pt>
                <c:pt idx="29">
                  <c:v>19704.345227827747</c:v>
                </c:pt>
                <c:pt idx="30">
                  <c:v>20247.704510356609</c:v>
                </c:pt>
              </c:numCache>
            </c:numRef>
          </c:val>
          <c:smooth val="0"/>
        </c:ser>
        <c:dLbls>
          <c:showLegendKey val="0"/>
          <c:showVal val="0"/>
          <c:showCatName val="0"/>
          <c:showSerName val="0"/>
          <c:showPercent val="0"/>
          <c:showBubbleSize val="0"/>
        </c:dLbls>
        <c:marker val="1"/>
        <c:smooth val="0"/>
        <c:axId val="91737472"/>
        <c:axId val="91735552"/>
      </c:lineChart>
      <c:catAx>
        <c:axId val="91731456"/>
        <c:scaling>
          <c:orientation val="minMax"/>
        </c:scaling>
        <c:delete val="0"/>
        <c:axPos val="b"/>
        <c:numFmt formatCode="General" sourceLinked="1"/>
        <c:majorTickMark val="out"/>
        <c:minorTickMark val="none"/>
        <c:tickLblPos val="nextTo"/>
        <c:crossAx val="91733376"/>
        <c:crosses val="autoZero"/>
        <c:auto val="1"/>
        <c:lblAlgn val="ctr"/>
        <c:lblOffset val="100"/>
        <c:noMultiLvlLbl val="0"/>
      </c:catAx>
      <c:valAx>
        <c:axId val="91733376"/>
        <c:scaling>
          <c:orientation val="minMax"/>
        </c:scaling>
        <c:delete val="0"/>
        <c:axPos val="l"/>
        <c:majorGridlines/>
        <c:title>
          <c:tx>
            <c:rich>
              <a:bodyPr rot="-5400000" vert="horz"/>
              <a:lstStyle/>
              <a:p>
                <a:pPr>
                  <a:defRPr/>
                </a:pPr>
                <a:r>
                  <a:rPr lang="en-US"/>
                  <a:t>Per-Capita Oil Consumption, Barrels</a:t>
                </a:r>
              </a:p>
            </c:rich>
          </c:tx>
          <c:layout/>
          <c:overlay val="0"/>
        </c:title>
        <c:numFmt formatCode="General" sourceLinked="1"/>
        <c:majorTickMark val="out"/>
        <c:minorTickMark val="none"/>
        <c:tickLblPos val="nextTo"/>
        <c:crossAx val="91731456"/>
        <c:crosses val="autoZero"/>
        <c:crossBetween val="between"/>
      </c:valAx>
      <c:valAx>
        <c:axId val="91735552"/>
        <c:scaling>
          <c:orientation val="minMax"/>
        </c:scaling>
        <c:delete val="0"/>
        <c:axPos val="r"/>
        <c:title>
          <c:tx>
            <c:rich>
              <a:bodyPr rot="-5400000" vert="horz"/>
              <a:lstStyle/>
              <a:p>
                <a:pPr>
                  <a:defRPr/>
                </a:pPr>
                <a:r>
                  <a:rPr lang="en-US"/>
                  <a:t>Per-Capita GDP, Constant  2000 US $</a:t>
                </a:r>
              </a:p>
            </c:rich>
          </c:tx>
          <c:layout/>
          <c:overlay val="0"/>
        </c:title>
        <c:numFmt formatCode="_(* #,##0.00_);_(* \(#,##0.00\);_(* &quot;-&quot;??_);_(@_)" sourceLinked="1"/>
        <c:majorTickMark val="out"/>
        <c:minorTickMark val="none"/>
        <c:tickLblPos val="nextTo"/>
        <c:crossAx val="91737472"/>
        <c:crosses val="max"/>
        <c:crossBetween val="between"/>
      </c:valAx>
      <c:catAx>
        <c:axId val="91737472"/>
        <c:scaling>
          <c:orientation val="minMax"/>
        </c:scaling>
        <c:delete val="1"/>
        <c:axPos val="b"/>
        <c:numFmt formatCode="General" sourceLinked="1"/>
        <c:majorTickMark val="out"/>
        <c:minorTickMark val="none"/>
        <c:tickLblPos val="nextTo"/>
        <c:crossAx val="91735552"/>
        <c:crosses val="autoZero"/>
        <c:auto val="1"/>
        <c:lblAlgn val="ctr"/>
        <c:lblOffset val="100"/>
        <c:noMultiLvlLbl val="0"/>
      </c:catAx>
    </c:plotArea>
    <c:legend>
      <c:legendPos val="t"/>
      <c:layout/>
      <c:overlay val="1"/>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0.37184</cdr:x>
      <cdr:y>0.48362</cdr:y>
    </cdr:from>
    <cdr:to>
      <cdr:x>0.50841</cdr:x>
      <cdr:y>0.52094</cdr:y>
    </cdr:to>
    <cdr:sp macro="" textlink="">
      <cdr:nvSpPr>
        <cdr:cNvPr id="2" name="TextBox 4"/>
        <cdr:cNvSpPr txBox="1"/>
      </cdr:nvSpPr>
      <cdr:spPr>
        <a:xfrm xmlns:a="http://schemas.openxmlformats.org/drawingml/2006/main">
          <a:off x="2946727" y="2791508"/>
          <a:ext cx="1082348"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sz="1400" b="1" kern="1200">
              <a:solidFill>
                <a:srgbClr val="000000"/>
              </a:solidFill>
              <a:latin typeface="Arial" charset="0"/>
              <a:ea typeface="+mn-ea"/>
              <a:cs typeface="+mn-cs"/>
            </a:defRPr>
          </a:lvl2pPr>
          <a:lvl3pPr marL="914400" algn="l" rtl="0" fontAlgn="base">
            <a:spcBef>
              <a:spcPct val="0"/>
            </a:spcBef>
            <a:spcAft>
              <a:spcPct val="0"/>
            </a:spcAft>
            <a:defRPr sz="1400" b="1" kern="1200">
              <a:solidFill>
                <a:srgbClr val="000000"/>
              </a:solidFill>
              <a:latin typeface="Arial" charset="0"/>
              <a:ea typeface="+mn-ea"/>
              <a:cs typeface="+mn-cs"/>
            </a:defRPr>
          </a:lvl3pPr>
          <a:lvl4pPr marL="1371600" algn="l" rtl="0" fontAlgn="base">
            <a:spcBef>
              <a:spcPct val="0"/>
            </a:spcBef>
            <a:spcAft>
              <a:spcPct val="0"/>
            </a:spcAft>
            <a:defRPr sz="1400" b="1" kern="1200">
              <a:solidFill>
                <a:srgbClr val="000000"/>
              </a:solidFill>
              <a:latin typeface="Arial" charset="0"/>
              <a:ea typeface="+mn-ea"/>
              <a:cs typeface="+mn-cs"/>
            </a:defRPr>
          </a:lvl4pPr>
          <a:lvl5pPr marL="1828800" algn="l" rtl="0" fontAlgn="base">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xmlns:a="http://schemas.openxmlformats.org/drawingml/2006/main">
          <a:r>
            <a:rPr lang="en-US" sz="800" dirty="0" smtClean="0"/>
            <a:t>Iranian Revolution</a:t>
          </a:r>
          <a:endParaRPr lang="en-US" sz="800" dirty="0"/>
        </a:p>
      </cdr:txBody>
    </cdr:sp>
  </cdr:relSizeAnchor>
  <cdr:relSizeAnchor xmlns:cdr="http://schemas.openxmlformats.org/drawingml/2006/chartDrawing">
    <cdr:from>
      <cdr:x>0.37453</cdr:x>
      <cdr:y>0.31573</cdr:y>
    </cdr:from>
    <cdr:to>
      <cdr:x>0.52284</cdr:x>
      <cdr:y>0.35306</cdr:y>
    </cdr:to>
    <cdr:sp macro="" textlink="">
      <cdr:nvSpPr>
        <cdr:cNvPr id="5" name="TextBox 4"/>
        <cdr:cNvSpPr txBox="1"/>
      </cdr:nvSpPr>
      <cdr:spPr>
        <a:xfrm xmlns:a="http://schemas.openxmlformats.org/drawingml/2006/main">
          <a:off x="2968053" y="1822450"/>
          <a:ext cx="1175322"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sz="1400" b="1" kern="1200">
              <a:solidFill>
                <a:srgbClr val="000000"/>
              </a:solidFill>
              <a:latin typeface="Arial" charset="0"/>
              <a:ea typeface="+mn-ea"/>
              <a:cs typeface="+mn-cs"/>
            </a:defRPr>
          </a:lvl2pPr>
          <a:lvl3pPr marL="914400" algn="l" rtl="0" fontAlgn="base">
            <a:spcBef>
              <a:spcPct val="0"/>
            </a:spcBef>
            <a:spcAft>
              <a:spcPct val="0"/>
            </a:spcAft>
            <a:defRPr sz="1400" b="1" kern="1200">
              <a:solidFill>
                <a:srgbClr val="000000"/>
              </a:solidFill>
              <a:latin typeface="Arial" charset="0"/>
              <a:ea typeface="+mn-ea"/>
              <a:cs typeface="+mn-cs"/>
            </a:defRPr>
          </a:lvl3pPr>
          <a:lvl4pPr marL="1371600" algn="l" rtl="0" fontAlgn="base">
            <a:spcBef>
              <a:spcPct val="0"/>
            </a:spcBef>
            <a:spcAft>
              <a:spcPct val="0"/>
            </a:spcAft>
            <a:defRPr sz="1400" b="1" kern="1200">
              <a:solidFill>
                <a:srgbClr val="000000"/>
              </a:solidFill>
              <a:latin typeface="Arial" charset="0"/>
              <a:ea typeface="+mn-ea"/>
              <a:cs typeface="+mn-cs"/>
            </a:defRPr>
          </a:lvl4pPr>
          <a:lvl5pPr marL="1828800" algn="l" rtl="0" fontAlgn="base">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xmlns:a="http://schemas.openxmlformats.org/drawingml/2006/main">
          <a:r>
            <a:rPr lang="en-US" sz="800" dirty="0" smtClean="0"/>
            <a:t>US Hostages  Taken</a:t>
          </a:r>
          <a:endParaRPr lang="en-US" sz="800" dirty="0"/>
        </a:p>
      </cdr:txBody>
    </cdr:sp>
  </cdr:relSizeAnchor>
  <cdr:relSizeAnchor xmlns:cdr="http://schemas.openxmlformats.org/drawingml/2006/chartDrawing">
    <cdr:from>
      <cdr:x>0.51923</cdr:x>
      <cdr:y>0.31518</cdr:y>
    </cdr:from>
    <cdr:to>
      <cdr:x>0.55769</cdr:x>
      <cdr:y>0.33058</cdr:y>
    </cdr:to>
    <cdr:cxnSp macro="">
      <cdr:nvCxnSpPr>
        <cdr:cNvPr id="6" name="Straight Arrow Connector 5"/>
        <cdr:cNvCxnSpPr/>
      </cdr:nvCxnSpPr>
      <cdr:spPr bwMode="auto">
        <a:xfrm xmlns:a="http://schemas.openxmlformats.org/drawingml/2006/main" flipV="1">
          <a:off x="4114800" y="1819274"/>
          <a:ext cx="304799" cy="88901"/>
        </a:xfrm>
        <a:prstGeom xmlns:a="http://schemas.openxmlformats.org/drawingml/2006/main" prst="straightConnector1">
          <a:avLst/>
        </a:prstGeom>
        <a:noFill xmlns:a="http://schemas.openxmlformats.org/drawingml/2006/main"/>
        <a:ln xmlns:a="http://schemas.openxmlformats.org/drawingml/2006/main" w="9525" cap="flat" cmpd="sng" algn="ctr">
          <a:solidFill>
            <a:schemeClr val="tx1"/>
          </a:solidFill>
          <a:prstDash val="solid"/>
          <a:round/>
          <a:headEnd type="none" w="med" len="med"/>
          <a:tailEnd type="arrow"/>
        </a:ln>
        <a:effectLst xmlns:a="http://schemas.openxmlformats.org/drawingml/2006/main"/>
      </cdr:spPr>
    </cdr:cxnSp>
  </cdr:relSizeAnchor>
</c:userShapes>
</file>

<file path=ppt/drawings/drawing2.xml><?xml version="1.0" encoding="utf-8"?>
<c:userShapes xmlns:c="http://schemas.openxmlformats.org/drawingml/2006/chart">
  <cdr:relSizeAnchor xmlns:cdr="http://schemas.openxmlformats.org/drawingml/2006/chartDrawing">
    <cdr:from>
      <cdr:x>0.37184</cdr:x>
      <cdr:y>0.48362</cdr:y>
    </cdr:from>
    <cdr:to>
      <cdr:x>0.50841</cdr:x>
      <cdr:y>0.52094</cdr:y>
    </cdr:to>
    <cdr:sp macro="" textlink="">
      <cdr:nvSpPr>
        <cdr:cNvPr id="2" name="TextBox 4"/>
        <cdr:cNvSpPr txBox="1"/>
      </cdr:nvSpPr>
      <cdr:spPr>
        <a:xfrm xmlns:a="http://schemas.openxmlformats.org/drawingml/2006/main">
          <a:off x="2946727" y="2791508"/>
          <a:ext cx="1082348"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sz="1400" b="1" kern="1200">
              <a:solidFill>
                <a:srgbClr val="000000"/>
              </a:solidFill>
              <a:latin typeface="Arial" charset="0"/>
              <a:ea typeface="+mn-ea"/>
              <a:cs typeface="+mn-cs"/>
            </a:defRPr>
          </a:lvl2pPr>
          <a:lvl3pPr marL="914400" algn="l" rtl="0" fontAlgn="base">
            <a:spcBef>
              <a:spcPct val="0"/>
            </a:spcBef>
            <a:spcAft>
              <a:spcPct val="0"/>
            </a:spcAft>
            <a:defRPr sz="1400" b="1" kern="1200">
              <a:solidFill>
                <a:srgbClr val="000000"/>
              </a:solidFill>
              <a:latin typeface="Arial" charset="0"/>
              <a:ea typeface="+mn-ea"/>
              <a:cs typeface="+mn-cs"/>
            </a:defRPr>
          </a:lvl3pPr>
          <a:lvl4pPr marL="1371600" algn="l" rtl="0" fontAlgn="base">
            <a:spcBef>
              <a:spcPct val="0"/>
            </a:spcBef>
            <a:spcAft>
              <a:spcPct val="0"/>
            </a:spcAft>
            <a:defRPr sz="1400" b="1" kern="1200">
              <a:solidFill>
                <a:srgbClr val="000000"/>
              </a:solidFill>
              <a:latin typeface="Arial" charset="0"/>
              <a:ea typeface="+mn-ea"/>
              <a:cs typeface="+mn-cs"/>
            </a:defRPr>
          </a:lvl4pPr>
          <a:lvl5pPr marL="1828800" algn="l" rtl="0" fontAlgn="base">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xmlns:a="http://schemas.openxmlformats.org/drawingml/2006/main">
          <a:r>
            <a:rPr lang="en-US" sz="800" dirty="0" smtClean="0"/>
            <a:t>Iranian Revolution</a:t>
          </a:r>
          <a:endParaRPr lang="en-US" sz="800" dirty="0"/>
        </a:p>
      </cdr:txBody>
    </cdr:sp>
  </cdr:relSizeAnchor>
  <cdr:relSizeAnchor xmlns:cdr="http://schemas.openxmlformats.org/drawingml/2006/chartDrawing">
    <cdr:from>
      <cdr:x>0.49002</cdr:x>
      <cdr:y>0.36203</cdr:y>
    </cdr:from>
    <cdr:to>
      <cdr:x>0.51886</cdr:x>
      <cdr:y>0.40163</cdr:y>
    </cdr:to>
    <cdr:cxnSp macro="">
      <cdr:nvCxnSpPr>
        <cdr:cNvPr id="8" name="Straight Arrow Connector 7"/>
        <cdr:cNvCxnSpPr/>
      </cdr:nvCxnSpPr>
      <cdr:spPr bwMode="auto">
        <a:xfrm xmlns:a="http://schemas.openxmlformats.org/drawingml/2006/main" rot="16200000" flipH="1">
          <a:off x="3883284" y="2089685"/>
          <a:ext cx="228600" cy="228600"/>
        </a:xfrm>
        <a:prstGeom xmlns:a="http://schemas.openxmlformats.org/drawingml/2006/main" prst="straightConnector1">
          <a:avLst/>
        </a:prstGeom>
        <a:noFill xmlns:a="http://schemas.openxmlformats.org/drawingml/2006/main"/>
        <a:ln xmlns:a="http://schemas.openxmlformats.org/drawingml/2006/main" w="9525" cap="flat" cmpd="sng" algn="ctr">
          <a:solidFill>
            <a:srgbClr val="FF0000"/>
          </a:solidFill>
          <a:prstDash val="solid"/>
          <a:round/>
          <a:headEnd type="none" w="med" len="med"/>
          <a:tailEnd type="arrow"/>
        </a:ln>
        <a:effectLst xmlns:a="http://schemas.openxmlformats.org/drawingml/2006/main"/>
      </cdr:spPr>
    </cdr:cxnSp>
  </cdr:relSizeAnchor>
  <cdr:relSizeAnchor xmlns:cdr="http://schemas.openxmlformats.org/drawingml/2006/chartDrawing">
    <cdr:from>
      <cdr:x>0.43269</cdr:x>
      <cdr:y>0.61653</cdr:y>
    </cdr:from>
    <cdr:to>
      <cdr:x>0.46154</cdr:x>
      <cdr:y>0.65614</cdr:y>
    </cdr:to>
    <cdr:cxnSp macro="">
      <cdr:nvCxnSpPr>
        <cdr:cNvPr id="9" name="Straight Arrow Connector 8"/>
        <cdr:cNvCxnSpPr/>
      </cdr:nvCxnSpPr>
      <cdr:spPr bwMode="auto">
        <a:xfrm xmlns:a="http://schemas.openxmlformats.org/drawingml/2006/main" rot="16200000" flipH="1">
          <a:off x="3429000" y="3558718"/>
          <a:ext cx="228600" cy="228600"/>
        </a:xfrm>
        <a:prstGeom xmlns:a="http://schemas.openxmlformats.org/drawingml/2006/main" prst="straightConnector1">
          <a:avLst/>
        </a:prstGeom>
        <a:noFill xmlns:a="http://schemas.openxmlformats.org/drawingml/2006/main"/>
        <a:ln xmlns:a="http://schemas.openxmlformats.org/drawingml/2006/main" w="9525" cap="flat" cmpd="sng" algn="ctr">
          <a:solidFill>
            <a:srgbClr val="FF0000"/>
          </a:solidFill>
          <a:prstDash val="solid"/>
          <a:round/>
          <a:headEnd type="none" w="med" len="med"/>
          <a:tailEnd type="arrow"/>
        </a:ln>
        <a:effectLst xmlns:a="http://schemas.openxmlformats.org/drawingml/2006/main"/>
      </cdr:spPr>
    </cdr:cxnSp>
  </cdr:relSizeAnchor>
  <cdr:relSizeAnchor xmlns:cdr="http://schemas.openxmlformats.org/drawingml/2006/chartDrawing">
    <cdr:from>
      <cdr:x>0.75942</cdr:x>
      <cdr:y>0.36596</cdr:y>
    </cdr:from>
    <cdr:to>
      <cdr:x>0.87658</cdr:x>
      <cdr:y>0.40328</cdr:y>
    </cdr:to>
    <cdr:sp macro="" textlink="">
      <cdr:nvSpPr>
        <cdr:cNvPr id="10" name="TextBox 4"/>
        <cdr:cNvSpPr txBox="1"/>
      </cdr:nvSpPr>
      <cdr:spPr>
        <a:xfrm xmlns:a="http://schemas.openxmlformats.org/drawingml/2006/main">
          <a:off x="6018287" y="2112366"/>
          <a:ext cx="928459" cy="21544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sz="1400" b="1" kern="1200">
              <a:solidFill>
                <a:srgbClr val="000000"/>
              </a:solidFill>
              <a:latin typeface="Arial" charset="0"/>
              <a:ea typeface="+mn-ea"/>
              <a:cs typeface="+mn-cs"/>
            </a:defRPr>
          </a:lvl2pPr>
          <a:lvl3pPr marL="914400" algn="l" rtl="0" fontAlgn="base">
            <a:spcBef>
              <a:spcPct val="0"/>
            </a:spcBef>
            <a:spcAft>
              <a:spcPct val="0"/>
            </a:spcAft>
            <a:defRPr sz="1400" b="1" kern="1200">
              <a:solidFill>
                <a:srgbClr val="000000"/>
              </a:solidFill>
              <a:latin typeface="Arial" charset="0"/>
              <a:ea typeface="+mn-ea"/>
              <a:cs typeface="+mn-cs"/>
            </a:defRPr>
          </a:lvl3pPr>
          <a:lvl4pPr marL="1371600" algn="l" rtl="0" fontAlgn="base">
            <a:spcBef>
              <a:spcPct val="0"/>
            </a:spcBef>
            <a:spcAft>
              <a:spcPct val="0"/>
            </a:spcAft>
            <a:defRPr sz="1400" b="1" kern="1200">
              <a:solidFill>
                <a:srgbClr val="000000"/>
              </a:solidFill>
              <a:latin typeface="Arial" charset="0"/>
              <a:ea typeface="+mn-ea"/>
              <a:cs typeface="+mn-cs"/>
            </a:defRPr>
          </a:lvl4pPr>
          <a:lvl5pPr marL="1828800" algn="l" rtl="0" fontAlgn="base">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xmlns:a="http://schemas.openxmlformats.org/drawingml/2006/main">
          <a:r>
            <a:rPr lang="en-US" sz="800" dirty="0" smtClean="0">
              <a:solidFill>
                <a:srgbClr val="820000"/>
              </a:solidFill>
            </a:rPr>
            <a:t>Demand Shock</a:t>
          </a:r>
          <a:endParaRPr lang="en-US" sz="800" dirty="0">
            <a:solidFill>
              <a:srgbClr val="820000"/>
            </a:solidFill>
          </a:endParaRPr>
        </a:p>
      </cdr:txBody>
    </cdr:sp>
  </cdr:relSizeAnchor>
  <cdr:relSizeAnchor xmlns:cdr="http://schemas.openxmlformats.org/drawingml/2006/chartDrawing">
    <cdr:from>
      <cdr:x>0.8478</cdr:x>
      <cdr:y>0.39294</cdr:y>
    </cdr:from>
    <cdr:to>
      <cdr:x>0.87664</cdr:x>
      <cdr:y>0.43255</cdr:y>
    </cdr:to>
    <cdr:cxnSp macro="">
      <cdr:nvCxnSpPr>
        <cdr:cNvPr id="11" name="Straight Arrow Connector 10"/>
        <cdr:cNvCxnSpPr/>
      </cdr:nvCxnSpPr>
      <cdr:spPr bwMode="auto">
        <a:xfrm xmlns:a="http://schemas.openxmlformats.org/drawingml/2006/main" rot="16200000" flipH="1">
          <a:off x="6718634" y="2268129"/>
          <a:ext cx="228600" cy="228600"/>
        </a:xfrm>
        <a:prstGeom xmlns:a="http://schemas.openxmlformats.org/drawingml/2006/main" prst="straightConnector1">
          <a:avLst/>
        </a:prstGeom>
        <a:noFill xmlns:a="http://schemas.openxmlformats.org/drawingml/2006/main"/>
        <a:ln xmlns:a="http://schemas.openxmlformats.org/drawingml/2006/main" w="9525" cap="flat" cmpd="sng" algn="ctr">
          <a:solidFill>
            <a:srgbClr val="820000"/>
          </a:solidFill>
          <a:prstDash val="solid"/>
          <a:round/>
          <a:headEnd type="none" w="med" len="med"/>
          <a:tailEnd type="arrow"/>
        </a:ln>
        <a:effectLst xmlns:a="http://schemas.openxmlformats.org/drawingml/2006/main"/>
      </cdr:spPr>
    </cdr:cxnSp>
  </cdr:relSizeAnchor>
</c:userShapes>
</file>

<file path=ppt/drawings/drawing3.xml><?xml version="1.0" encoding="utf-8"?>
<c:userShapes xmlns:c="http://schemas.openxmlformats.org/drawingml/2006/chart">
  <cdr:relSizeAnchor xmlns:cdr="http://schemas.openxmlformats.org/drawingml/2006/chartDrawing">
    <cdr:from>
      <cdr:x>0.44774</cdr:x>
      <cdr:y>0.21828</cdr:y>
    </cdr:from>
    <cdr:to>
      <cdr:x>0.44877</cdr:x>
      <cdr:y>0.90341</cdr:y>
    </cdr:to>
    <cdr:sp macro="" textlink="">
      <cdr:nvSpPr>
        <cdr:cNvPr id="3" name="Straight Connector 2"/>
        <cdr:cNvSpPr/>
      </cdr:nvSpPr>
      <cdr:spPr>
        <a:xfrm xmlns:a="http://schemas.openxmlformats.org/drawingml/2006/main" rot="16200000" flipH="1">
          <a:off x="935033" y="1878008"/>
          <a:ext cx="2297113" cy="4772"/>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0.42542</cdr:x>
      <cdr:y>0.57919</cdr:y>
    </cdr:from>
    <cdr:to>
      <cdr:x>0.48549</cdr:x>
      <cdr:y>0.63401</cdr:y>
    </cdr:to>
    <cdr:sp macro="" textlink="">
      <cdr:nvSpPr>
        <cdr:cNvPr id="2" name="TextBox 6"/>
        <cdr:cNvSpPr txBox="1"/>
      </cdr:nvSpPr>
      <cdr:spPr>
        <a:xfrm xmlns:a="http://schemas.openxmlformats.org/drawingml/2006/main">
          <a:off x="3124200" y="2438400"/>
          <a:ext cx="441146" cy="2308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algn="l" rtl="0" fontAlgn="base">
            <a:spcBef>
              <a:spcPct val="0"/>
            </a:spcBef>
            <a:spcAft>
              <a:spcPct val="0"/>
            </a:spcAft>
            <a:defRPr sz="1400" b="1" kern="1200">
              <a:solidFill>
                <a:srgbClr val="000000"/>
              </a:solidFill>
              <a:latin typeface="Arial" charset="0"/>
            </a:defRPr>
          </a:lvl1pPr>
          <a:lvl2pPr marL="457200" algn="l" rtl="0" fontAlgn="base">
            <a:spcBef>
              <a:spcPct val="0"/>
            </a:spcBef>
            <a:spcAft>
              <a:spcPct val="0"/>
            </a:spcAft>
            <a:defRPr sz="1400" b="1" kern="1200">
              <a:solidFill>
                <a:srgbClr val="000000"/>
              </a:solidFill>
              <a:latin typeface="Arial" charset="0"/>
            </a:defRPr>
          </a:lvl2pPr>
          <a:lvl3pPr marL="914400" algn="l" rtl="0" fontAlgn="base">
            <a:spcBef>
              <a:spcPct val="0"/>
            </a:spcBef>
            <a:spcAft>
              <a:spcPct val="0"/>
            </a:spcAft>
            <a:defRPr sz="1400" b="1" kern="1200">
              <a:solidFill>
                <a:srgbClr val="000000"/>
              </a:solidFill>
              <a:latin typeface="Arial" charset="0"/>
            </a:defRPr>
          </a:lvl3pPr>
          <a:lvl4pPr marL="1371600" algn="l" rtl="0" fontAlgn="base">
            <a:spcBef>
              <a:spcPct val="0"/>
            </a:spcBef>
            <a:spcAft>
              <a:spcPct val="0"/>
            </a:spcAft>
            <a:defRPr sz="1400" b="1" kern="1200">
              <a:solidFill>
                <a:srgbClr val="000000"/>
              </a:solidFill>
              <a:latin typeface="Arial" charset="0"/>
            </a:defRPr>
          </a:lvl4pPr>
          <a:lvl5pPr marL="1828800" algn="l" rtl="0" fontAlgn="base">
            <a:spcBef>
              <a:spcPct val="0"/>
            </a:spcBef>
            <a:spcAft>
              <a:spcPct val="0"/>
            </a:spcAft>
            <a:defRPr sz="1400" b="1" kern="1200">
              <a:solidFill>
                <a:srgbClr val="000000"/>
              </a:solidFill>
              <a:latin typeface="Arial" charset="0"/>
            </a:defRPr>
          </a:lvl5pPr>
          <a:lvl6pPr marL="2286000" algn="l" defTabSz="914400" rtl="0" eaLnBrk="1" latinLnBrk="0" hangingPunct="1">
            <a:defRPr sz="1400" b="1" kern="1200">
              <a:solidFill>
                <a:srgbClr val="000000"/>
              </a:solidFill>
              <a:latin typeface="Arial" charset="0"/>
            </a:defRPr>
          </a:lvl6pPr>
          <a:lvl7pPr marL="2743200" algn="l" defTabSz="914400" rtl="0" eaLnBrk="1" latinLnBrk="0" hangingPunct="1">
            <a:defRPr sz="1400" b="1" kern="1200">
              <a:solidFill>
                <a:srgbClr val="000000"/>
              </a:solidFill>
              <a:latin typeface="Arial" charset="0"/>
            </a:defRPr>
          </a:lvl7pPr>
          <a:lvl8pPr marL="3200400" algn="l" defTabSz="914400" rtl="0" eaLnBrk="1" latinLnBrk="0" hangingPunct="1">
            <a:defRPr sz="1400" b="1" kern="1200">
              <a:solidFill>
                <a:srgbClr val="000000"/>
              </a:solidFill>
              <a:latin typeface="Arial" charset="0"/>
            </a:defRPr>
          </a:lvl8pPr>
          <a:lvl9pPr marL="3657600" algn="l" defTabSz="914400" rtl="0" eaLnBrk="1" latinLnBrk="0" hangingPunct="1">
            <a:defRPr sz="1400" b="1" kern="1200">
              <a:solidFill>
                <a:srgbClr val="000000"/>
              </a:solidFill>
              <a:latin typeface="Arial" charset="0"/>
            </a:defRPr>
          </a:lvl9pPr>
        </a:lstStyle>
        <a:p xmlns:a="http://schemas.openxmlformats.org/drawingml/2006/main">
          <a:r>
            <a:rPr lang="en-US" sz="900" dirty="0" smtClean="0">
              <a:solidFill>
                <a:srgbClr val="008000"/>
              </a:solidFill>
            </a:rPr>
            <a:t>1970</a:t>
          </a:r>
          <a:endParaRPr lang="en-US" sz="900" dirty="0">
            <a:solidFill>
              <a:srgbClr val="008000"/>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182938" cy="476250"/>
          </a:xfrm>
          <a:prstGeom prst="rect">
            <a:avLst/>
          </a:prstGeom>
          <a:noFill/>
          <a:ln w="9525">
            <a:noFill/>
            <a:miter lim="800000"/>
            <a:headEnd/>
            <a:tailEnd/>
          </a:ln>
          <a:effectLst/>
        </p:spPr>
        <p:txBody>
          <a:bodyPr vert="horz" wrap="square" lIns="95236" tIns="47618" rIns="95236" bIns="47618" numCol="1" anchor="t" anchorCtr="0" compatLnSpc="1">
            <a:prstTxWarp prst="textNoShape">
              <a:avLst/>
            </a:prstTxWarp>
          </a:bodyPr>
          <a:lstStyle>
            <a:lvl1pPr defTabSz="952019" eaLnBrk="0" hangingPunct="0">
              <a:defRPr sz="1300" b="0">
                <a:latin typeface="Arial" pitchFamily="34" charset="0"/>
                <a:cs typeface="+mn-cs"/>
              </a:defRPr>
            </a:lvl1pPr>
          </a:lstStyle>
          <a:p>
            <a:pPr>
              <a:defRPr/>
            </a:pPr>
            <a:endParaRPr lang="en-US" altLang="en-US"/>
          </a:p>
        </p:txBody>
      </p:sp>
      <p:sp>
        <p:nvSpPr>
          <p:cNvPr id="52227" name="Rectangle 3"/>
          <p:cNvSpPr>
            <a:spLocks noGrp="1" noChangeArrowheads="1"/>
          </p:cNvSpPr>
          <p:nvPr>
            <p:ph type="dt" sz="quarter" idx="1"/>
          </p:nvPr>
        </p:nvSpPr>
        <p:spPr bwMode="auto">
          <a:xfrm>
            <a:off x="4138613" y="0"/>
            <a:ext cx="3182937" cy="476250"/>
          </a:xfrm>
          <a:prstGeom prst="rect">
            <a:avLst/>
          </a:prstGeom>
          <a:noFill/>
          <a:ln w="9525">
            <a:noFill/>
            <a:miter lim="800000"/>
            <a:headEnd/>
            <a:tailEnd/>
          </a:ln>
          <a:effectLst/>
        </p:spPr>
        <p:txBody>
          <a:bodyPr vert="horz" wrap="square" lIns="95236" tIns="47618" rIns="95236" bIns="47618" numCol="1" anchor="t" anchorCtr="0" compatLnSpc="1">
            <a:prstTxWarp prst="textNoShape">
              <a:avLst/>
            </a:prstTxWarp>
          </a:bodyPr>
          <a:lstStyle>
            <a:lvl1pPr algn="r" defTabSz="952019" eaLnBrk="0" hangingPunct="0">
              <a:defRPr sz="1300" b="0">
                <a:latin typeface="Arial" pitchFamily="34" charset="0"/>
                <a:cs typeface="+mn-cs"/>
              </a:defRPr>
            </a:lvl1pPr>
          </a:lstStyle>
          <a:p>
            <a:pPr>
              <a:defRPr/>
            </a:pPr>
            <a:endParaRPr lang="en-US" altLang="en-US"/>
          </a:p>
        </p:txBody>
      </p:sp>
      <p:sp>
        <p:nvSpPr>
          <p:cNvPr id="52228" name="Rectangle 4"/>
          <p:cNvSpPr>
            <a:spLocks noGrp="1" noChangeArrowheads="1"/>
          </p:cNvSpPr>
          <p:nvPr>
            <p:ph type="ftr" sz="quarter" idx="2"/>
          </p:nvPr>
        </p:nvSpPr>
        <p:spPr bwMode="auto">
          <a:xfrm>
            <a:off x="0" y="9109075"/>
            <a:ext cx="3182938" cy="476250"/>
          </a:xfrm>
          <a:prstGeom prst="rect">
            <a:avLst/>
          </a:prstGeom>
          <a:noFill/>
          <a:ln w="9525">
            <a:noFill/>
            <a:miter lim="800000"/>
            <a:headEnd/>
            <a:tailEnd/>
          </a:ln>
          <a:effectLst/>
        </p:spPr>
        <p:txBody>
          <a:bodyPr vert="horz" wrap="square" lIns="95236" tIns="47618" rIns="95236" bIns="47618" numCol="1" anchor="b" anchorCtr="0" compatLnSpc="1">
            <a:prstTxWarp prst="textNoShape">
              <a:avLst/>
            </a:prstTxWarp>
          </a:bodyPr>
          <a:lstStyle>
            <a:lvl1pPr defTabSz="952019" eaLnBrk="0" hangingPunct="0">
              <a:defRPr sz="1300" b="0">
                <a:latin typeface="Arial" pitchFamily="34" charset="0"/>
                <a:cs typeface="+mn-cs"/>
              </a:defRPr>
            </a:lvl1pPr>
          </a:lstStyle>
          <a:p>
            <a:pPr>
              <a:defRPr/>
            </a:pPr>
            <a:endParaRPr lang="en-US" altLang="en-US"/>
          </a:p>
        </p:txBody>
      </p:sp>
      <p:sp>
        <p:nvSpPr>
          <p:cNvPr id="52229" name="Rectangle 5"/>
          <p:cNvSpPr>
            <a:spLocks noGrp="1" noChangeArrowheads="1"/>
          </p:cNvSpPr>
          <p:nvPr>
            <p:ph type="sldNum" sz="quarter" idx="3"/>
          </p:nvPr>
        </p:nvSpPr>
        <p:spPr bwMode="auto">
          <a:xfrm>
            <a:off x="4138613" y="9109075"/>
            <a:ext cx="3182937" cy="476250"/>
          </a:xfrm>
          <a:prstGeom prst="rect">
            <a:avLst/>
          </a:prstGeom>
          <a:noFill/>
          <a:ln w="9525">
            <a:noFill/>
            <a:miter lim="800000"/>
            <a:headEnd/>
            <a:tailEnd/>
          </a:ln>
          <a:effectLst/>
        </p:spPr>
        <p:txBody>
          <a:bodyPr vert="horz" wrap="square" lIns="95236" tIns="47618" rIns="95236" bIns="47618" numCol="1" anchor="b" anchorCtr="0" compatLnSpc="1">
            <a:prstTxWarp prst="textNoShape">
              <a:avLst/>
            </a:prstTxWarp>
          </a:bodyPr>
          <a:lstStyle>
            <a:lvl1pPr algn="r" defTabSz="952019" eaLnBrk="0" hangingPunct="0">
              <a:defRPr sz="1300" b="0">
                <a:latin typeface="Arial" pitchFamily="34" charset="0"/>
                <a:cs typeface="+mn-cs"/>
              </a:defRPr>
            </a:lvl1pPr>
          </a:lstStyle>
          <a:p>
            <a:pPr>
              <a:defRPr/>
            </a:pPr>
            <a:fld id="{8191E610-80FC-43AB-B288-64E0463D8A51}" type="slidenum">
              <a:rPr lang="en-US" altLang="en-US"/>
              <a:pPr>
                <a:defRPr/>
              </a:pPr>
              <a:t>‹#›</a:t>
            </a:fld>
            <a:endParaRPr lang="en-US" altLang="en-US"/>
          </a:p>
        </p:txBody>
      </p:sp>
    </p:spTree>
    <p:extLst>
      <p:ext uri="{BB962C8B-B14F-4D97-AF65-F5344CB8AC3E}">
        <p14:creationId xmlns:p14="http://schemas.microsoft.com/office/powerpoint/2010/main" val="922248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82938" cy="476250"/>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defTabSz="952019" eaLnBrk="0" hangingPunct="0">
              <a:defRPr sz="1300" b="0">
                <a:latin typeface="Arial" pitchFamily="34" charset="0"/>
                <a:cs typeface="+mn-cs"/>
              </a:defRPr>
            </a:lvl1pPr>
          </a:lstStyle>
          <a:p>
            <a:pPr>
              <a:defRPr/>
            </a:pPr>
            <a:endParaRPr lang="en-US" altLang="en-US"/>
          </a:p>
        </p:txBody>
      </p:sp>
      <p:sp>
        <p:nvSpPr>
          <p:cNvPr id="30723" name="Rectangle 3"/>
          <p:cNvSpPr>
            <a:spLocks noGrp="1" noChangeArrowheads="1"/>
          </p:cNvSpPr>
          <p:nvPr>
            <p:ph type="dt" idx="1"/>
          </p:nvPr>
        </p:nvSpPr>
        <p:spPr bwMode="auto">
          <a:xfrm>
            <a:off x="4138613" y="0"/>
            <a:ext cx="3182937" cy="476250"/>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defTabSz="952019" eaLnBrk="0" hangingPunct="0">
              <a:defRPr sz="1300" b="0">
                <a:latin typeface="Arial" pitchFamily="34" charset="0"/>
                <a:cs typeface="+mn-cs"/>
              </a:defRPr>
            </a:lvl1pPr>
          </a:lstStyle>
          <a:p>
            <a:pPr>
              <a:defRPr/>
            </a:pPr>
            <a:endParaRPr lang="en-US" altLang="en-US"/>
          </a:p>
        </p:txBody>
      </p:sp>
      <p:sp>
        <p:nvSpPr>
          <p:cNvPr id="154628" name="Rectangle 4"/>
          <p:cNvSpPr>
            <a:spLocks noGrp="1" noRot="1" noChangeAspect="1" noChangeArrowheads="1" noTextEdit="1"/>
          </p:cNvSpPr>
          <p:nvPr>
            <p:ph type="sldImg" idx="2"/>
          </p:nvPr>
        </p:nvSpPr>
        <p:spPr bwMode="auto">
          <a:xfrm>
            <a:off x="1271588" y="712788"/>
            <a:ext cx="4781550" cy="36433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55675" y="4594225"/>
            <a:ext cx="5410200" cy="4278313"/>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0726" name="Rectangle 6"/>
          <p:cNvSpPr>
            <a:spLocks noGrp="1" noChangeArrowheads="1"/>
          </p:cNvSpPr>
          <p:nvPr>
            <p:ph type="ftr" sz="quarter" idx="4"/>
          </p:nvPr>
        </p:nvSpPr>
        <p:spPr bwMode="auto">
          <a:xfrm>
            <a:off x="0" y="9109075"/>
            <a:ext cx="3182938" cy="476250"/>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defTabSz="952019" eaLnBrk="0" hangingPunct="0">
              <a:defRPr sz="1300" b="0">
                <a:latin typeface="Arial" pitchFamily="34" charset="0"/>
                <a:cs typeface="+mn-cs"/>
              </a:defRPr>
            </a:lvl1pPr>
          </a:lstStyle>
          <a:p>
            <a:pPr>
              <a:defRPr/>
            </a:pPr>
            <a:endParaRPr lang="en-US" altLang="en-US"/>
          </a:p>
        </p:txBody>
      </p:sp>
      <p:sp>
        <p:nvSpPr>
          <p:cNvPr id="30727" name="Rectangle 7"/>
          <p:cNvSpPr>
            <a:spLocks noGrp="1" noChangeArrowheads="1"/>
          </p:cNvSpPr>
          <p:nvPr>
            <p:ph type="sldNum" sz="quarter" idx="5"/>
          </p:nvPr>
        </p:nvSpPr>
        <p:spPr bwMode="auto">
          <a:xfrm>
            <a:off x="4138613" y="9109075"/>
            <a:ext cx="3182937" cy="476250"/>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defTabSz="952019" eaLnBrk="0" hangingPunct="0">
              <a:defRPr sz="1300" b="0">
                <a:latin typeface="Arial" pitchFamily="34" charset="0"/>
                <a:cs typeface="+mn-cs"/>
              </a:defRPr>
            </a:lvl1pPr>
          </a:lstStyle>
          <a:p>
            <a:pPr>
              <a:defRPr/>
            </a:pPr>
            <a:fld id="{A115DA0E-5CD6-423E-A018-8EB2F0D9E0CF}" type="slidenum">
              <a:rPr lang="en-US" altLang="en-US"/>
              <a:pPr>
                <a:defRPr/>
              </a:pPr>
              <a:t>‹#›</a:t>
            </a:fld>
            <a:endParaRPr lang="en-US" altLang="en-US"/>
          </a:p>
        </p:txBody>
      </p:sp>
    </p:spTree>
    <p:extLst>
      <p:ext uri="{BB962C8B-B14F-4D97-AF65-F5344CB8AC3E}">
        <p14:creationId xmlns:p14="http://schemas.microsoft.com/office/powerpoint/2010/main" val="42800807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656466D-5E92-456D-83C0-E399A7251D00}" type="slidenum">
              <a:rPr lang="en-US" altLang="en-US" sz="1300" b="0" smtClean="0"/>
              <a:pPr/>
              <a:t>1</a:t>
            </a:fld>
            <a:endParaRPr lang="en-US" altLang="en-US" sz="1300" b="0"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Quote from Alex Berenson, “The Number”, pg.89</a:t>
            </a:r>
          </a:p>
          <a:p>
            <a:r>
              <a:rPr lang="en-US" smtClean="0"/>
              <a:t>Image of Spindletop taken from http://www.cosmeo.com/viewPicture.cfm?guidImageId=B4CFE11E-5A42-434D-873C-D14D70602DAC&amp;&amp;nodeid=#</a:t>
            </a:r>
          </a:p>
          <a:p>
            <a:r>
              <a:rPr lang="en-US" smtClean="0"/>
              <a:t>Image of Gas Lines inspired by Judith Stein, “Pivotal Decade”, and found at http://taleofthefishwife.files.wordpress.com/2008/06/line_at_a_gas_station_june_15_1979.jpg</a:t>
            </a:r>
          </a:p>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9CDC54A-13EB-4D29-9A4D-937BE814A2CE}" type="slidenum">
              <a:rPr lang="en-US" altLang="en-US" sz="1300" b="0" smtClean="0"/>
              <a:pPr/>
              <a:t>10</a:t>
            </a:fld>
            <a:endParaRPr lang="en-US" altLang="en-US" sz="1300" b="0"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Morgan Downey, “Oil 101”, pg. 322</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p:txBody>
      </p:sp>
      <p:sp>
        <p:nvSpPr>
          <p:cNvPr id="256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8DDAE3D-E6C0-4637-95B3-809A59A8BF87}" type="slidenum">
              <a:rPr lang="en-US" altLang="en-US" sz="1300" b="0" smtClean="0"/>
              <a:pPr/>
              <a:t>100</a:t>
            </a:fld>
            <a:endParaRPr lang="en-US" altLang="en-US" sz="1300" b="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p:txBody>
      </p:sp>
      <p:sp>
        <p:nvSpPr>
          <p:cNvPr id="257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F0C4BE1-BE35-485B-83AE-9810955E260B}" type="slidenum">
              <a:rPr lang="en-US" altLang="en-US" sz="1300" b="0" smtClean="0"/>
              <a:pPr/>
              <a:t>101</a:t>
            </a:fld>
            <a:endParaRPr lang="en-US" altLang="en-US" sz="1300" b="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p:txBody>
      </p:sp>
      <p:sp>
        <p:nvSpPr>
          <p:cNvPr id="258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D57DA34-87D6-476E-9225-7C846C4B3E96}" type="slidenum">
              <a:rPr lang="en-US" altLang="en-US" sz="1300" b="0" smtClean="0"/>
              <a:pPr/>
              <a:t>102</a:t>
            </a:fld>
            <a:endParaRPr lang="en-US" altLang="en-US" sz="1300" b="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a:p>
            <a:r>
              <a:rPr lang="en-US" smtClean="0"/>
              <a:t>US oil production data taken from http://tonto.eia.doe.gov/dnav/pet/hist/LeafHandler.ashx?n=PET&amp;s=MCRFPUS2&amp;f=A</a:t>
            </a:r>
          </a:p>
        </p:txBody>
      </p:sp>
      <p:sp>
        <p:nvSpPr>
          <p:cNvPr id="259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A548114-E119-4549-8896-0EABB3FF3AB4}" type="slidenum">
              <a:rPr lang="en-US" altLang="en-US" sz="1300" b="0" smtClean="0"/>
              <a:pPr/>
              <a:t>103</a:t>
            </a:fld>
            <a:endParaRPr lang="en-US" altLang="en-US" sz="1300" b="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a:p>
            <a:r>
              <a:rPr lang="en-US" smtClean="0"/>
              <a:t>US oil production data taken from http://tonto.eia.doe.gov/dnav/pet/hist/LeafHandler.ashx?n=PET&amp;s=MCRFPUS2&amp;f=A</a:t>
            </a:r>
          </a:p>
          <a:p>
            <a:endParaRPr lang="en-US" smtClean="0"/>
          </a:p>
        </p:txBody>
      </p:sp>
      <p:sp>
        <p:nvSpPr>
          <p:cNvPr id="260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032960B-9790-454B-9A59-F24836FCD2F2}" type="slidenum">
              <a:rPr lang="en-US" altLang="en-US" sz="1300" b="0" smtClean="0"/>
              <a:pPr/>
              <a:t>104</a:t>
            </a:fld>
            <a:endParaRPr lang="en-US" altLang="en-US" sz="1300" b="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entire Peak Oil explication is taken wholesale from Ken Deffeyes, “Beyond Oil”, pg. 35-51. </a:t>
            </a:r>
          </a:p>
          <a:p>
            <a:r>
              <a:rPr lang="en-US" smtClean="0"/>
              <a:t>World oil production from 1960 until 1972 taken solely from http://www.eia.doe.gov/emeu/aer/txt/stb1105.xls </a:t>
            </a:r>
          </a:p>
          <a:p>
            <a:r>
              <a:rPr lang="en-US" smtClean="0"/>
              <a:t>World oil production from 1973 until 1979 sum of above data plus NGL data from http://www.eia.doe.gov/emeu/aer/txt/stb1106.xls </a:t>
            </a:r>
          </a:p>
          <a:p>
            <a:r>
              <a:rPr lang="en-US" smtClean="0"/>
              <a:t>In the interest of consistency with the rest of the presentation, world oil production data from 1980 to 2009 taken from http://tonto.eia.doe.gov/cfapps/ipdbproject/iedindex3.cfm?tid=5&amp;pid=53&amp;aid=1&amp;cid=regions&amp;syid=1980&amp;eyid=2010&amp;unit=TBPD</a:t>
            </a:r>
          </a:p>
        </p:txBody>
      </p:sp>
      <p:sp>
        <p:nvSpPr>
          <p:cNvPr id="261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0E0E352-4178-47CF-AC7A-FC223B9BAC0F}" type="slidenum">
              <a:rPr lang="en-US" altLang="en-US" sz="1300" b="0" smtClean="0"/>
              <a:pPr/>
              <a:t>105</a:t>
            </a:fld>
            <a:endParaRPr lang="en-US" altLang="en-US" sz="1300" b="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entire Peak Oil explication is taken wholesale from Ken Deffeyes, “Beyond Oil”, pg. 35-51. </a:t>
            </a:r>
          </a:p>
          <a:p>
            <a:r>
              <a:rPr lang="en-US" smtClean="0"/>
              <a:t>World oil production from 1960 until 1972 taken solely from http://www.eia.doe.gov/emeu/aer/txt/stb1105.xls </a:t>
            </a:r>
          </a:p>
          <a:p>
            <a:r>
              <a:rPr lang="en-US" smtClean="0"/>
              <a:t>World oil production from 1973 until 1979 sum of above data plus NGL data from http://www.eia.doe.gov/emeu/aer/txt/stb1106.xls </a:t>
            </a:r>
          </a:p>
          <a:p>
            <a:r>
              <a:rPr lang="en-US" smtClean="0"/>
              <a:t>In the interest of consistency with the rest of the presentation, world oil production data from 1980 to 2009 taken from http://tonto.eia.doe.gov/cfapps/ipdbproject/iedindex3.cfm?tid=5&amp;pid=53&amp;aid=1&amp;cid=regions&amp;syid=1980&amp;eyid=2010&amp;unit=TBPD</a:t>
            </a:r>
          </a:p>
        </p:txBody>
      </p:sp>
      <p:sp>
        <p:nvSpPr>
          <p:cNvPr id="262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333A5AC-6A24-43B0-B388-5AE49B79B3A6}" type="slidenum">
              <a:rPr lang="en-US" altLang="en-US" sz="1300" b="0" smtClean="0"/>
              <a:pPr/>
              <a:t>106</a:t>
            </a:fld>
            <a:endParaRPr lang="en-US" altLang="en-US" sz="1300" b="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Top bullet point from Ken Deffeyes, “Hubbert’s Peak”, pg. 140</a:t>
            </a:r>
          </a:p>
        </p:txBody>
      </p:sp>
      <p:sp>
        <p:nvSpPr>
          <p:cNvPr id="263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1FC1797-7F56-4F60-98AA-8A698E2AF303}" type="slidenum">
              <a:rPr lang="en-US" altLang="en-US" sz="1300" b="0" smtClean="0"/>
              <a:pPr/>
              <a:t>107</a:t>
            </a:fld>
            <a:endParaRPr lang="en-US" altLang="en-US" sz="1300" b="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Graph inspired by rate plot discussion in Ken Deffeyes, “Hubbert’s Peak”, pg. 154</a:t>
            </a:r>
          </a:p>
        </p:txBody>
      </p:sp>
      <p:sp>
        <p:nvSpPr>
          <p:cNvPr id="264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0006EA2-FEC1-4CCE-94CF-32D3EFFF8EDE}" type="slidenum">
              <a:rPr lang="en-US" altLang="en-US" sz="1300" b="0" smtClean="0"/>
              <a:pPr/>
              <a:t>108</a:t>
            </a:fld>
            <a:endParaRPr lang="en-US" altLang="en-US" sz="1300" b="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a:ln/>
        </p:spPr>
      </p:sp>
      <p:sp>
        <p:nvSpPr>
          <p:cNvPr id="265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bullet point from http://www.iea.org/textbase/nppdf/free/2008/weo2008.pdf, pg. 211.  EOR technology recovering 10% comes from pg 260.  Table from pg. 213</a:t>
            </a:r>
          </a:p>
        </p:txBody>
      </p:sp>
      <p:sp>
        <p:nvSpPr>
          <p:cNvPr id="265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50F67A3-1F6C-4391-82D3-E1ED68A2A927}" type="slidenum">
              <a:rPr lang="en-US" altLang="en-US" sz="1300" b="0" smtClean="0"/>
              <a:pPr/>
              <a:t>109</a:t>
            </a:fld>
            <a:endParaRPr lang="en-US" altLang="en-US" sz="1300" b="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3A63CC2-63B4-4181-A486-CD389B091D51}" type="slidenum">
              <a:rPr lang="en-US" altLang="en-US" sz="1300" b="0" smtClean="0"/>
              <a:pPr/>
              <a:t>11</a:t>
            </a:fld>
            <a:endParaRPr lang="en-US" altLang="en-US" sz="1300" b="0"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Morgan Downey, “Oil 101”, pg 257</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http://www.iea.org/textbase/nppdf/free/2008/weo2008.pdf, pg. 218</a:t>
            </a:r>
          </a:p>
        </p:txBody>
      </p:sp>
      <p:sp>
        <p:nvSpPr>
          <p:cNvPr id="266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8814A35-F975-4C39-BE63-FF4D6E5CA8C3}" type="slidenum">
              <a:rPr lang="en-US" altLang="en-US" sz="1300" b="0" smtClean="0"/>
              <a:pPr/>
              <a:t>110</a:t>
            </a:fld>
            <a:endParaRPr lang="en-US" altLang="en-US" sz="1300" b="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67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9F108AD-A752-4ADA-9752-4E3968EC337E}" type="slidenum">
              <a:rPr lang="en-US" altLang="en-US" sz="1300" b="0" smtClean="0"/>
              <a:pPr/>
              <a:t>111</a:t>
            </a:fld>
            <a:endParaRPr lang="en-US" altLang="en-US" sz="1300" b="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a:ln/>
        </p:spPr>
      </p:sp>
      <p:sp>
        <p:nvSpPr>
          <p:cNvPr id="268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This slide inspired by Robert Rapier, http://www.theoildrum.com/node/2357, also inspired by Robin Mills, “The Myth of the Oil Crisis”, pg. 39</a:t>
            </a:r>
          </a:p>
        </p:txBody>
      </p:sp>
      <p:sp>
        <p:nvSpPr>
          <p:cNvPr id="268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E58D140-E284-4605-973C-3D8610B898CB}" type="slidenum">
              <a:rPr lang="en-US" altLang="en-US" sz="1300" b="0" smtClean="0"/>
              <a:pPr/>
              <a:t>112</a:t>
            </a:fld>
            <a:endParaRPr lang="en-US" altLang="en-US" sz="1300" b="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This slide inspired by Robert Rapier, http://www.theoildrum.com/node/2357, also inspired by Robin Mills, “The Myth of the Oil Crisis”, pg. 39</a:t>
            </a:r>
          </a:p>
        </p:txBody>
      </p:sp>
      <p:sp>
        <p:nvSpPr>
          <p:cNvPr id="269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E80E05B-758F-4596-9B20-F2CADBEB0FB4}" type="slidenum">
              <a:rPr lang="en-US" altLang="en-US" sz="1300" b="0" smtClean="0"/>
              <a:pPr/>
              <a:t>113</a:t>
            </a:fld>
            <a:endParaRPr lang="en-US" altLang="en-US" sz="1300" b="0"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This slide inspired by Robert Rapier, http://www.theoildrum.com/node/2357, also inspired by Robin Mills, “The Myth of the Oil Crisis”, pg. 39</a:t>
            </a:r>
          </a:p>
          <a:p>
            <a:pPr defTabSz="962025"/>
            <a:endParaRPr lang="en-US" smtClean="0"/>
          </a:p>
        </p:txBody>
      </p:sp>
      <p:sp>
        <p:nvSpPr>
          <p:cNvPr id="270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FDD631A-9884-45EF-A3C5-1FA978A6926B}" type="slidenum">
              <a:rPr lang="en-US" altLang="en-US" sz="1300" b="0" smtClean="0"/>
              <a:pPr/>
              <a:t>114</a:t>
            </a:fld>
            <a:endParaRPr lang="en-US" altLang="en-US" sz="1300" b="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This slide inspired by Robert Rapier, http://www.theoildrum.com/node/2357, also inspired by Robin Mills, “The Myth of the Oil Crisis”, pg. 39</a:t>
            </a:r>
          </a:p>
          <a:p>
            <a:pPr defTabSz="962025"/>
            <a:endParaRPr lang="en-US" smtClean="0"/>
          </a:p>
        </p:txBody>
      </p:sp>
      <p:sp>
        <p:nvSpPr>
          <p:cNvPr id="271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0831277-2755-44D2-BBF7-0FAD670D8560}" type="slidenum">
              <a:rPr lang="en-US" altLang="en-US" sz="1300" b="0" smtClean="0"/>
              <a:pPr/>
              <a:t>115</a:t>
            </a:fld>
            <a:endParaRPr lang="en-US" altLang="en-US" sz="1300" b="0"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BP data from http://www.bp.com/assets/bp_internet/globalbp/globalbp_uk_english/reports_and_publications/statistical_energy_review_2011/STAGING/local_assets/spreadsheets/statistical_review_of_world_energy_full_report_2011.xls</a:t>
            </a:r>
          </a:p>
          <a:p>
            <a:endParaRPr lang="en-US" smtClean="0"/>
          </a:p>
          <a:p>
            <a:r>
              <a:rPr lang="en-US" smtClean="0"/>
              <a:t>EIA data from http://tonto.eia.doe.gov/cfapps/ipdbproject/iedindex3.cfm?tid=5&amp;pid=53&amp;aid=1&amp;cid=regions&amp;syid=1980&amp;eyid=2010&amp;unit=TBPD and from http://tonto.eia.doe.gov/cfapps/ipdbproject/iedindex3.cfm?tid=5&amp;pid=5&amp;aid=2&amp;cid=regions&amp;syid=1980&amp;eyid=2009&amp;unit=TBPD</a:t>
            </a:r>
          </a:p>
          <a:p>
            <a:endParaRPr lang="en-US" smtClean="0"/>
          </a:p>
          <a:p>
            <a:r>
              <a:rPr lang="en-US" smtClean="0"/>
              <a:t>BP comment from “Oil Consumption – Barrels” Excel sheet from above link</a:t>
            </a:r>
          </a:p>
        </p:txBody>
      </p:sp>
      <p:sp>
        <p:nvSpPr>
          <p:cNvPr id="272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6B5C4A3-084B-406E-8945-9611E170C8BF}" type="slidenum">
              <a:rPr lang="en-US" altLang="en-US" sz="1300" b="0" smtClean="0"/>
              <a:pPr/>
              <a:t>116</a:t>
            </a:fld>
            <a:endParaRPr lang="en-US" altLang="en-US" sz="1300" b="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ln/>
        </p:spPr>
      </p:sp>
      <p:sp>
        <p:nvSpPr>
          <p:cNvPr id="273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OPEC stopped reporting production data in 1982 from Matt Simmons, “Twilight in the Desert”, pg. 77-9</a:t>
            </a:r>
          </a:p>
          <a:p>
            <a:endParaRPr lang="en-US" smtClean="0"/>
          </a:p>
          <a:p>
            <a:r>
              <a:rPr lang="en-US" smtClean="0"/>
              <a:t>Reserve data from http://www.bp.com/assets/bp_internet/globalbp/globalbp_uk_english/reports_and_publications/statistical_energy_review_2011/STAGING/local_assets/spreadsheets/statistical_review_of_world_energy_full_report_2011.xls</a:t>
            </a:r>
          </a:p>
          <a:p>
            <a:endParaRPr lang="en-US" smtClean="0"/>
          </a:p>
          <a:p>
            <a:r>
              <a:rPr lang="en-US" smtClean="0"/>
              <a:t>Spectator quote from Ken Deffeyes, “Hubbert’s Peak”, pg. 149</a:t>
            </a:r>
          </a:p>
        </p:txBody>
      </p:sp>
      <p:sp>
        <p:nvSpPr>
          <p:cNvPr id="273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C02EACD-BF86-4557-AE88-2482D9B8F959}" type="slidenum">
              <a:rPr lang="en-US" altLang="en-US" sz="1300" b="0" smtClean="0"/>
              <a:pPr/>
              <a:t>117</a:t>
            </a:fld>
            <a:endParaRPr lang="en-US" altLang="en-US" sz="1300" b="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a:p>
            <a:r>
              <a:rPr lang="en-US" smtClean="0"/>
              <a:t>Data collection from Simmons, “Twilight in the Desert” and http://blogs.ft.com/energy-source/2009/05/01/opec-oil-supply-guru-conrad-gerber-has-died/</a:t>
            </a:r>
          </a:p>
          <a:p>
            <a:endParaRPr lang="en-US" smtClean="0"/>
          </a:p>
          <a:p>
            <a:endParaRPr lang="en-US" smtClean="0"/>
          </a:p>
          <a:p>
            <a:r>
              <a:rPr lang="en-US" smtClean="0"/>
              <a:t>World oil production data from http://tonto.eia.doe.gov/cfapps/ipdbproject/iedindex3.cfm?tid=5&amp;pid=53&amp;aid=1&amp;cid=regions&amp;syid=1980&amp;eyid=2010&amp;unit=TBPD</a:t>
            </a:r>
          </a:p>
        </p:txBody>
      </p:sp>
      <p:sp>
        <p:nvSpPr>
          <p:cNvPr id="274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EF158E1-D090-45D8-849D-DA0D90FA0F73}" type="slidenum">
              <a:rPr lang="en-US" altLang="en-US" sz="1300" b="0" smtClean="0"/>
              <a:pPr/>
              <a:t>118</a:t>
            </a:fld>
            <a:endParaRPr lang="en-US" altLang="en-US" sz="1300" b="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ln/>
        </p:spPr>
      </p:sp>
      <p:sp>
        <p:nvSpPr>
          <p:cNvPr id="275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Graph taken from http://www.cera.com/aspx/cda/public1/news/pressReleases/pressReleaseDetails.aspx?CID=8444</a:t>
            </a:r>
          </a:p>
        </p:txBody>
      </p:sp>
      <p:sp>
        <p:nvSpPr>
          <p:cNvPr id="275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D3A8F1F-90CF-4C8D-907E-DFE54F206029}" type="slidenum">
              <a:rPr lang="en-US" altLang="en-US" sz="1300" b="0" smtClean="0"/>
              <a:pPr/>
              <a:t>119</a:t>
            </a:fld>
            <a:endParaRPr lang="en-US" altLang="en-US" sz="1300" b="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Best explanation for the extreme crack spreads of 2007 can be found at ftp://ftp.eia.doe.gov/pub/oil_gas/petroleum/feature_articles/2008/spgmogas2008/spgmogas2008.pdf</a:t>
            </a:r>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679FD93-5D68-4044-A3D1-B9A6BB3491BF}" type="slidenum">
              <a:rPr lang="en-US" altLang="en-US" sz="1300" b="0" smtClean="0"/>
              <a:pPr/>
              <a:t>12</a:t>
            </a:fld>
            <a:endParaRPr lang="en-US" altLang="en-US" sz="1300" b="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Venn diagram image inspired by Morgan Downey, “Oil 101”, pg 98</a:t>
            </a:r>
          </a:p>
          <a:p>
            <a:r>
              <a:rPr lang="en-US" smtClean="0"/>
              <a:t>Discussion comes from Ken Deffeyes, “Beyond Oil”, pg. 15 and 16</a:t>
            </a:r>
          </a:p>
          <a:p>
            <a:r>
              <a:rPr lang="en-US" smtClean="0"/>
              <a:t>“Tight Oil” comes from Robin Mills, “Myth of the Oil Crisis”, pg. 158</a:t>
            </a:r>
          </a:p>
          <a:p>
            <a:endParaRPr lang="en-US" smtClean="0"/>
          </a:p>
        </p:txBody>
      </p:sp>
      <p:sp>
        <p:nvSpPr>
          <p:cNvPr id="276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A1D494B-0AFD-4FFB-9C73-756573599A2B}" type="slidenum">
              <a:rPr lang="en-US" altLang="en-US" sz="1300" b="0" smtClean="0"/>
              <a:pPr/>
              <a:t>120</a:t>
            </a:fld>
            <a:endParaRPr lang="en-US" altLang="en-US" sz="1300" b="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ln/>
        </p:spPr>
      </p:sp>
      <p:sp>
        <p:nvSpPr>
          <p:cNvPr id="277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Image from http://csis.org/files/attachments/040224_simmons.pdf</a:t>
            </a:r>
          </a:p>
          <a:p>
            <a:r>
              <a:rPr lang="en-US" smtClean="0"/>
              <a:t>Erosion from Matt Simmons, “Twilight in the Desert” pg. 238</a:t>
            </a:r>
          </a:p>
        </p:txBody>
      </p:sp>
      <p:sp>
        <p:nvSpPr>
          <p:cNvPr id="277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A38F505-586D-45EA-828D-FB9F4D038C03}" type="slidenum">
              <a:rPr lang="en-US" altLang="en-US" sz="1300" b="0" smtClean="0"/>
              <a:pPr/>
              <a:t>121</a:t>
            </a:fld>
            <a:endParaRPr lang="en-US" altLang="en-US" sz="1300" b="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ln/>
        </p:spPr>
      </p:sp>
      <p:sp>
        <p:nvSpPr>
          <p:cNvPr id="278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Quote from Daniel Yergin, “The Prize”, pg. 375.  One of the members of Everett DeGolyer’s team on his exploratory trip to Saudi Arabia in 1943.</a:t>
            </a:r>
          </a:p>
          <a:p>
            <a:r>
              <a:rPr lang="en-US" smtClean="0"/>
              <a:t>Image from http://csis.org/files/attachments/040224_simmons.pdf</a:t>
            </a:r>
          </a:p>
          <a:p>
            <a:endParaRPr lang="en-US" smtClean="0"/>
          </a:p>
        </p:txBody>
      </p:sp>
      <p:sp>
        <p:nvSpPr>
          <p:cNvPr id="278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AE8DC68-C6CD-46C9-90EE-C767D12E57CF}" type="slidenum">
              <a:rPr lang="en-US" altLang="en-US" sz="1300" b="0" smtClean="0"/>
              <a:pPr/>
              <a:t>122</a:t>
            </a:fld>
            <a:endParaRPr lang="en-US" altLang="en-US" sz="1300" b="0"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a:ln/>
        </p:spPr>
      </p:sp>
      <p:sp>
        <p:nvSpPr>
          <p:cNvPr id="279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Production data from http://www.eia.gov/cfapps/ipdbproject/iedindex3.cfm?tid=5&amp;pid=53&amp;aid=1&amp;cid=regions&amp;syid=1981&amp;eyid=2009&amp;unit=TBPD</a:t>
            </a:r>
          </a:p>
          <a:p>
            <a:r>
              <a:rPr lang="en-US" smtClean="0"/>
              <a:t>Quote from http://www.eia.doe.gov/cabs/Oman/Oil.html</a:t>
            </a:r>
          </a:p>
          <a:p>
            <a:endParaRPr lang="en-US" smtClean="0"/>
          </a:p>
          <a:p>
            <a:r>
              <a:rPr lang="en-US" smtClean="0"/>
              <a:t>Slide inspired by discussion in Robin Mills, “The Myth of the Oil Crisis”, pg. 125</a:t>
            </a:r>
          </a:p>
        </p:txBody>
      </p:sp>
      <p:sp>
        <p:nvSpPr>
          <p:cNvPr id="279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F9B6C5D-F8C4-4BEC-BE16-2B7CEC685DD4}" type="slidenum">
              <a:rPr lang="en-US" altLang="en-US" sz="1300" b="0" smtClean="0"/>
              <a:pPr/>
              <a:t>123</a:t>
            </a:fld>
            <a:endParaRPr lang="en-US" altLang="en-US" sz="1300" b="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a:ln/>
        </p:spPr>
      </p:sp>
      <p:sp>
        <p:nvSpPr>
          <p:cNvPr id="280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bullet point from Ken Deffeyes, “Hubbert’s Peak”, pg 4.</a:t>
            </a:r>
          </a:p>
          <a:p>
            <a:r>
              <a:rPr lang="en-US" smtClean="0"/>
              <a:t>Second bullet point from Peter Schweizer, “Victory”, pg 237-8.</a:t>
            </a:r>
          </a:p>
        </p:txBody>
      </p:sp>
      <p:sp>
        <p:nvSpPr>
          <p:cNvPr id="280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1D613C8-726C-4100-A25C-5A44041832F6}" type="slidenum">
              <a:rPr lang="en-US" altLang="en-US" sz="1300" b="0" smtClean="0"/>
              <a:pPr/>
              <a:t>124</a:t>
            </a:fld>
            <a:endParaRPr lang="en-US" altLang="en-US" sz="1300" b="0"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a:ln/>
        </p:spPr>
      </p:sp>
      <p:sp>
        <p:nvSpPr>
          <p:cNvPr id="281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Oil from http://tonto.eia.doe.gov/cfapps/ipdbproject/IEDIndex3.cfm?tid=5&amp;pid=54&amp;aid=2</a:t>
            </a:r>
          </a:p>
          <a:p>
            <a:r>
              <a:rPr lang="en-US" dirty="0" smtClean="0"/>
              <a:t>GDP from http://data.worldbank.org/indicator/NY.GDP.MKTP.CD, except Australia, which comes from the </a:t>
            </a:r>
            <a:r>
              <a:rPr lang="en-US" dirty="0" err="1" smtClean="0"/>
              <a:t>avg</a:t>
            </a:r>
            <a:r>
              <a:rPr lang="en-US" dirty="0" smtClean="0"/>
              <a:t> of the CIA World </a:t>
            </a:r>
            <a:r>
              <a:rPr lang="en-US" dirty="0" err="1" smtClean="0"/>
              <a:t>Factbook</a:t>
            </a:r>
            <a:r>
              <a:rPr lang="en-US" dirty="0" smtClean="0"/>
              <a:t> estimate and the IMF estimate, as found on http://en.wikipedia.org/wiki/List_of_countries_by_GDP_(nominal), and New</a:t>
            </a:r>
            <a:r>
              <a:rPr lang="en-US" baseline="0" dirty="0" smtClean="0"/>
              <a:t> Zealand, which comes from http://www.imf.org/external/pubs/ft/weo/2010/01/weodata/weorept.aspx?sy=2007&amp;ey=2010&amp;scsm=1&amp;ssd=1&amp;sort=country&amp;ds=.&amp;br=1&amp;c=196&amp;s=NGDPD%2CNGDPDPC%2CPPPGDP%2CPPPPC%2CLP&amp;grp=0&amp;a=&amp;pr.x=34&amp;pr.y=2</a:t>
            </a:r>
            <a:endParaRPr lang="en-US" dirty="0" smtClean="0"/>
          </a:p>
        </p:txBody>
      </p:sp>
      <p:sp>
        <p:nvSpPr>
          <p:cNvPr id="281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DF3560D-4288-4803-8A0F-14AD1A760BB3}" type="slidenum">
              <a:rPr lang="en-US" altLang="en-US" sz="1300" b="0" smtClean="0"/>
              <a:pPr/>
              <a:t>125</a:t>
            </a:fld>
            <a:endParaRPr lang="en-US" altLang="en-US" sz="1300" b="0"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4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4E33587-F0A4-4C40-9878-5740022D0E7F}" type="slidenum">
              <a:rPr lang="en-US" altLang="en-US" sz="1300" b="0" smtClean="0"/>
              <a:pPr/>
              <a:t>126</a:t>
            </a:fld>
            <a:endParaRPr lang="en-US" altLang="en-US" sz="1300" b="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a:ln/>
        </p:spPr>
      </p:sp>
      <p:sp>
        <p:nvSpPr>
          <p:cNvPr id="285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5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37883D1-AC2D-42DE-AFC1-9D11CB043C11}" type="slidenum">
              <a:rPr lang="en-US" altLang="en-US" sz="1300" b="0" smtClean="0"/>
              <a:pPr/>
              <a:t>127</a:t>
            </a:fld>
            <a:endParaRPr lang="en-US" altLang="en-US" sz="1300" b="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6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BC2746F-243B-4873-BE2B-424D97049CB2}" type="slidenum">
              <a:rPr lang="en-US" altLang="en-US" sz="1300" b="0" smtClean="0"/>
              <a:pPr/>
              <a:t>128</a:t>
            </a:fld>
            <a:endParaRPr lang="en-US" altLang="en-US" sz="1300" b="0"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a:ln/>
        </p:spPr>
      </p:sp>
      <p:sp>
        <p:nvSpPr>
          <p:cNvPr id="287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7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CCE962F-5761-4C54-A4B4-5F4BD2670230}" type="slidenum">
              <a:rPr lang="en-US" altLang="en-US" sz="1300" b="0" smtClean="0"/>
              <a:pPr/>
              <a:t>129</a:t>
            </a:fld>
            <a:endParaRPr lang="en-US" altLang="en-US" sz="1300" b="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CE49709-8874-4747-A9DF-AA1ABF480384}" type="slidenum">
              <a:rPr lang="en-US" altLang="en-US" sz="1300" b="0" smtClean="0"/>
              <a:pPr/>
              <a:t>13</a:t>
            </a:fld>
            <a:endParaRPr lang="en-US" altLang="en-US" sz="1300" b="0"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8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BC4BED9-57C1-4331-99F9-F3B39E9B529F}" type="slidenum">
              <a:rPr lang="en-US" altLang="en-US" sz="1300" b="0" smtClean="0"/>
              <a:pPr/>
              <a:t>130</a:t>
            </a:fld>
            <a:endParaRPr lang="en-US" altLang="en-US" sz="1300" b="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89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4570EDD5-B819-46A3-AB75-391067B9D16C}" type="slidenum">
              <a:rPr lang="en-US" altLang="en-US" sz="1300" b="0" smtClean="0"/>
              <a:pPr/>
              <a:t>131</a:t>
            </a:fld>
            <a:endParaRPr lang="en-US" altLang="en-US" sz="1300" b="0"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90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52B34B2-7099-473D-B5B2-67FDC7C4BEA5}" type="slidenum">
              <a:rPr lang="en-US" altLang="en-US" sz="1300" b="0" smtClean="0"/>
              <a:pPr/>
              <a:t>132</a:t>
            </a:fld>
            <a:endParaRPr lang="en-US" altLang="en-US" sz="1300" b="0"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a:ln/>
        </p:spPr>
      </p:sp>
      <p:sp>
        <p:nvSpPr>
          <p:cNvPr id="291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a:p>
            <a:endParaRPr lang="en-US" smtClean="0"/>
          </a:p>
        </p:txBody>
      </p:sp>
      <p:sp>
        <p:nvSpPr>
          <p:cNvPr id="291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56FB586-AAAB-4F6A-991F-FF2D907911B8}" type="slidenum">
              <a:rPr lang="en-US" altLang="en-US" sz="1300" b="0" smtClean="0"/>
              <a:pPr/>
              <a:t>133</a:t>
            </a:fld>
            <a:endParaRPr lang="en-US" altLang="en-US" sz="1300" b="0"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a:ln/>
        </p:spPr>
      </p:sp>
      <p:sp>
        <p:nvSpPr>
          <p:cNvPr id="295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GDP diagram from Michael Parkin, “Economics”, 8</a:t>
            </a:r>
            <a:r>
              <a:rPr lang="en-US" baseline="30000" smtClean="0"/>
              <a:t>th</a:t>
            </a:r>
            <a:r>
              <a:rPr lang="en-US" smtClean="0"/>
              <a:t> ed. Pg 485.</a:t>
            </a:r>
          </a:p>
          <a:p>
            <a:endParaRPr lang="en-US" smtClean="0"/>
          </a:p>
          <a:p>
            <a:r>
              <a:rPr lang="en-US" smtClean="0"/>
              <a:t>Explanation similar to Rob Parenteau, slide 7, in http://www.levyinstitute.org/conferences/minsky2011/presentations/Parenteau.pdf</a:t>
            </a:r>
          </a:p>
        </p:txBody>
      </p:sp>
      <p:sp>
        <p:nvSpPr>
          <p:cNvPr id="295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8B28386-A92E-4F64-945C-D0ED400F51AE}" type="slidenum">
              <a:rPr lang="en-US" altLang="en-US" sz="1300" b="0" smtClean="0"/>
              <a:pPr/>
              <a:t>134</a:t>
            </a:fld>
            <a:endParaRPr lang="en-US" altLang="en-US" sz="1300" b="0"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GDP diagram from Michael Parkin, “Economics”, 8</a:t>
            </a:r>
            <a:r>
              <a:rPr lang="en-US" baseline="30000" smtClean="0"/>
              <a:t>th</a:t>
            </a:r>
            <a:r>
              <a:rPr lang="en-US" smtClean="0"/>
              <a:t> ed. Pg 485.</a:t>
            </a:r>
          </a:p>
          <a:p>
            <a:endParaRPr lang="en-US" smtClean="0"/>
          </a:p>
          <a:p>
            <a:r>
              <a:rPr lang="en-US" smtClean="0"/>
              <a:t>Explanation similar to Rob Parenteau, slide 7, in http://www.levyinstitute.org/conferences/minsky2011/presentations/Parenteau.pdf</a:t>
            </a:r>
          </a:p>
          <a:p>
            <a:endParaRPr lang="en-US" smtClean="0"/>
          </a:p>
        </p:txBody>
      </p:sp>
      <p:sp>
        <p:nvSpPr>
          <p:cNvPr id="296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5184E37-2CE9-44AC-A27A-1EAD2A48B0F7}" type="slidenum">
              <a:rPr lang="en-US" altLang="en-US" sz="1300" b="0" smtClean="0"/>
              <a:pPr/>
              <a:t>135</a:t>
            </a:fld>
            <a:endParaRPr lang="en-US" altLang="en-US" sz="1300" b="0"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a:ln/>
        </p:spPr>
      </p:sp>
      <p:sp>
        <p:nvSpPr>
          <p:cNvPr id="297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GDP diagram from Michael Parkin, “Economics”, 8</a:t>
            </a:r>
            <a:r>
              <a:rPr lang="en-US" baseline="30000" smtClean="0"/>
              <a:t>th</a:t>
            </a:r>
            <a:r>
              <a:rPr lang="en-US" smtClean="0"/>
              <a:t> ed. Pg 485.</a:t>
            </a:r>
          </a:p>
          <a:p>
            <a:endParaRPr lang="en-US" smtClean="0"/>
          </a:p>
          <a:p>
            <a:r>
              <a:rPr lang="en-US" smtClean="0"/>
              <a:t>Explanation similar to Rob Parenteau, slide 7, in http://www.levyinstitute.org/conferences/minsky2011/presentations/Parenteau.pdf</a:t>
            </a:r>
          </a:p>
          <a:p>
            <a:endParaRPr lang="en-US" smtClean="0"/>
          </a:p>
        </p:txBody>
      </p:sp>
      <p:sp>
        <p:nvSpPr>
          <p:cNvPr id="297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A2FDE4D-DD1E-4F06-B0A9-F9E3F5524074}" type="slidenum">
              <a:rPr lang="en-US" altLang="en-US" sz="1300" b="0" smtClean="0"/>
              <a:pPr/>
              <a:t>136</a:t>
            </a:fld>
            <a:endParaRPr lang="en-US" altLang="en-US" sz="1300" b="0"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a:ln/>
        </p:spPr>
      </p:sp>
      <p:sp>
        <p:nvSpPr>
          <p:cNvPr id="299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graph in http://www.worldenergyoutlook.org/docs/weo2010/key_graphs.pdf</a:t>
            </a:r>
          </a:p>
        </p:txBody>
      </p:sp>
      <p:sp>
        <p:nvSpPr>
          <p:cNvPr id="299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F9C88DC-8390-4F55-B61E-AAD26A07B539}" type="slidenum">
              <a:rPr lang="en-US" altLang="en-US" sz="1300" b="0" smtClean="0"/>
              <a:pPr/>
              <a:t>137</a:t>
            </a:fld>
            <a:endParaRPr lang="en-US" altLang="en-US" sz="1300" b="0"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Graphs and discussion from http://paul.kedrosky.com/archives/2010/02/re-litigating_t.html</a:t>
            </a:r>
          </a:p>
        </p:txBody>
      </p:sp>
      <p:sp>
        <p:nvSpPr>
          <p:cNvPr id="300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040EF22-E537-49B6-A670-81B1A5308240}" type="slidenum">
              <a:rPr lang="en-US" altLang="en-US" sz="1300" b="0" smtClean="0"/>
              <a:pPr/>
              <a:t>138</a:t>
            </a:fld>
            <a:endParaRPr lang="en-US" altLang="en-US" sz="1300" b="0"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t>Petrobras</a:t>
            </a:r>
            <a:r>
              <a:rPr lang="en-US" dirty="0" smtClean="0"/>
              <a:t> from http://www.petrobras.com.br/en/energy-and-technology/technology-and-research/operations-in-the-pre-salt/</a:t>
            </a:r>
          </a:p>
          <a:p>
            <a:r>
              <a:rPr lang="en-US" dirty="0" err="1" smtClean="0"/>
              <a:t>Deepwater</a:t>
            </a:r>
            <a:r>
              <a:rPr lang="en-US" dirty="0" smtClean="0"/>
              <a:t> Horizon from http://www.doobybrain.com/2010/05/04/photos-of-the-deepwater-horizon-oil-drilling-rig-on-fire/</a:t>
            </a:r>
          </a:p>
          <a:p>
            <a:r>
              <a:rPr lang="en-US" dirty="0" err="1" smtClean="0"/>
              <a:t>Thunderhorse</a:t>
            </a:r>
            <a:r>
              <a:rPr lang="en-US" dirty="0" smtClean="0"/>
              <a:t> listing from http://www.offshore-technology.com/projects/north-america_gallery.html</a:t>
            </a:r>
          </a:p>
          <a:p>
            <a:r>
              <a:rPr lang="en-US" dirty="0" smtClean="0"/>
              <a:t>Oil rigs from http://www.jupiterimages.com/Image/royaltyFree/87758708#Header</a:t>
            </a:r>
          </a:p>
        </p:txBody>
      </p:sp>
      <p:sp>
        <p:nvSpPr>
          <p:cNvPr id="301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C62F8D9-8652-4178-B7CA-873934B22E0F}" type="slidenum">
              <a:rPr lang="en-US" altLang="en-US" sz="1300" b="0" smtClean="0"/>
              <a:pPr/>
              <a:t>139</a:t>
            </a:fld>
            <a:endParaRPr lang="en-US" altLang="en-US" sz="1300" b="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See Appendix C for sources</a:t>
            </a:r>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8E2CC0B-4432-4075-A255-CBE339C681B7}" type="slidenum">
              <a:rPr lang="en-US" altLang="en-US" sz="1300" b="0" smtClean="0"/>
              <a:pPr/>
              <a:t>14</a:t>
            </a:fld>
            <a:endParaRPr lang="en-US" altLang="en-US" sz="1300" b="0"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a:ln/>
        </p:spPr>
      </p:sp>
      <p:sp>
        <p:nvSpPr>
          <p:cNvPr id="302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Right image from http://www.beautifuldestruction.ca/bdexhibitiongall.html</a:t>
            </a:r>
          </a:p>
          <a:p>
            <a:r>
              <a:rPr lang="en-US" smtClean="0"/>
              <a:t>Bottom image from http://priceofoil.org/2010/09/28/dirty-black-can%E2%80%99t-ever-be-virgin-white/</a:t>
            </a:r>
          </a:p>
          <a:p>
            <a:r>
              <a:rPr lang="en-US" smtClean="0"/>
              <a:t>Bullet points from http://www.iea.org/textbase/nppdf/free/2008/weo2008.pdf, pg. 262</a:t>
            </a:r>
          </a:p>
        </p:txBody>
      </p:sp>
      <p:sp>
        <p:nvSpPr>
          <p:cNvPr id="302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0EAEA1E-6EF6-44A0-A0EF-11C581B8A960}" type="slidenum">
              <a:rPr lang="en-US" altLang="en-US" sz="1300" b="0" smtClean="0"/>
              <a:pPr/>
              <a:t>140</a:t>
            </a:fld>
            <a:endParaRPr lang="en-US" altLang="en-US" sz="1300" b="0"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a:ln/>
        </p:spPr>
      </p:sp>
      <p:sp>
        <p:nvSpPr>
          <p:cNvPr id="303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Photos of Horns Rev, the biggest windfarm in the world, http://amazepicsvids.blogspot.com/2009/10/horns-rev-biggest-wind-farm-in-world.html</a:t>
            </a:r>
          </a:p>
        </p:txBody>
      </p:sp>
      <p:sp>
        <p:nvSpPr>
          <p:cNvPr id="303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191D6E7-E9BE-4924-B4D7-CA0A3EB7F67A}" type="slidenum">
              <a:rPr lang="en-US" altLang="en-US" sz="1300" b="0" smtClean="0"/>
              <a:pPr/>
              <a:t>141</a:t>
            </a:fld>
            <a:endParaRPr lang="en-US" altLang="en-US" sz="1300" b="0"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a:ln/>
        </p:spPr>
      </p:sp>
      <p:sp>
        <p:nvSpPr>
          <p:cNvPr id="304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All images from http://www.mountainyahoos.com/SkiResorts/Dubai.html</a:t>
            </a:r>
          </a:p>
        </p:txBody>
      </p:sp>
      <p:sp>
        <p:nvSpPr>
          <p:cNvPr id="304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AD06177-FD85-4667-985E-0F5279E6268D}" type="slidenum">
              <a:rPr lang="en-US" altLang="en-US" sz="1300" b="0" smtClean="0"/>
              <a:pPr/>
              <a:t>142</a:t>
            </a:fld>
            <a:endParaRPr lang="en-US" altLang="en-US" sz="1300" b="0"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a:ln/>
        </p:spPr>
      </p:sp>
      <p:sp>
        <p:nvSpPr>
          <p:cNvPr id="305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Image from http://openwalls.com/image/7632/niagara_falls_ontario_canada_1280x720.jpg</a:t>
            </a:r>
          </a:p>
          <a:p>
            <a:r>
              <a:rPr lang="en-US" smtClean="0"/>
              <a:t>http://www.myniagarafallsonline.com/wp-content/uploads/13_5_orig.jpg</a:t>
            </a:r>
          </a:p>
          <a:p>
            <a:r>
              <a:rPr lang="en-US" smtClean="0"/>
              <a:t>Data from http://www.niagaraparks.com/media/geology-facts-figures.html</a:t>
            </a:r>
          </a:p>
        </p:txBody>
      </p:sp>
      <p:sp>
        <p:nvSpPr>
          <p:cNvPr id="305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8066B92-FF55-426F-8AAB-BE1955978636}" type="slidenum">
              <a:rPr lang="en-US" altLang="en-US" sz="1300" b="0" smtClean="0"/>
              <a:pPr/>
              <a:t>143</a:t>
            </a:fld>
            <a:endParaRPr lang="en-US" altLang="en-US" sz="1300" b="0"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a:ln/>
        </p:spPr>
      </p:sp>
      <p:sp>
        <p:nvSpPr>
          <p:cNvPr id="306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306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57AB2BB-DBD6-4AD2-A874-740A718CADD3}" type="slidenum">
              <a:rPr lang="en-US" altLang="en-US" sz="1300" b="0" smtClean="0"/>
              <a:pPr/>
              <a:t>144</a:t>
            </a:fld>
            <a:endParaRPr lang="en-US" altLang="en-US" sz="1300" b="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115DA0E-5CD6-423E-A018-8EB2F0D9E0CF}" type="slidenum">
              <a:rPr lang="en-US" altLang="en-US" smtClean="0"/>
              <a:pPr>
                <a:defRPr/>
              </a:pPr>
              <a:t>145</a:t>
            </a:fld>
            <a:endParaRPr lang="en-US" altLang="en-US"/>
          </a:p>
        </p:txBody>
      </p:sp>
    </p:spTree>
    <p:extLst>
      <p:ext uri="{BB962C8B-B14F-4D97-AF65-F5344CB8AC3E}">
        <p14:creationId xmlns:p14="http://schemas.microsoft.com/office/powerpoint/2010/main" val="10144362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115DA0E-5CD6-423E-A018-8EB2F0D9E0CF}" type="slidenum">
              <a:rPr lang="en-US" altLang="en-US" smtClean="0"/>
              <a:pPr>
                <a:defRPr/>
              </a:pPr>
              <a:t>146</a:t>
            </a:fld>
            <a:endParaRPr lang="en-US" altLang="en-US"/>
          </a:p>
        </p:txBody>
      </p:sp>
    </p:spTree>
    <p:extLst>
      <p:ext uri="{BB962C8B-B14F-4D97-AF65-F5344CB8AC3E}">
        <p14:creationId xmlns:p14="http://schemas.microsoft.com/office/powerpoint/2010/main" val="404866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1988 benchmark schemes comes from http://www.eia.doe.gov/cabs/AOMC/8089.html</a:t>
            </a:r>
          </a:p>
          <a:p>
            <a:r>
              <a:rPr lang="en-US" smtClean="0"/>
              <a:t>Benchmark pricing referencing spot prices comes from Morgan Downey “Oil 101” pg. 318</a:t>
            </a:r>
          </a:p>
          <a:p>
            <a:r>
              <a:rPr lang="en-US" smtClean="0"/>
              <a:t>1/3 oil prices from WTI 2/3 from Brent comes from Morgan Downey, “Oil 101” pg. 355</a:t>
            </a:r>
          </a:p>
          <a:p>
            <a:r>
              <a:rPr lang="en-US" smtClean="0"/>
              <a:t>Futures contracts comes from Morgan Downey, “Oil 101” pg. 332</a:t>
            </a:r>
          </a:p>
          <a:p>
            <a:r>
              <a:rPr lang="en-US" smtClean="0"/>
              <a:t>Trade journal pricing comes from Morgan Downey, “Oil 101” pg. 318-9</a:t>
            </a:r>
          </a:p>
          <a:p>
            <a:r>
              <a:rPr lang="en-US" smtClean="0"/>
              <a:t>Example comes from Morgan Downey, “Oil 101” pg. 321</a:t>
            </a: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377A907-9F59-4D3D-935F-AA1C27AADCA4}" type="slidenum">
              <a:rPr lang="en-US" altLang="en-US" sz="1300" b="0" smtClean="0"/>
              <a:pPr/>
              <a:t>15</a:t>
            </a:fld>
            <a:endParaRPr lang="en-US" altLang="en-US" sz="1300" b="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See Appendix D for sources</a:t>
            </a:r>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8B02994-26BF-4F59-8251-0E556DB14780}" type="slidenum">
              <a:rPr lang="en-US" altLang="en-US" sz="1300" b="0" smtClean="0"/>
              <a:pPr/>
              <a:t>16</a:t>
            </a:fld>
            <a:endParaRPr lang="en-US" altLang="en-US" sz="1300" b="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two data points comes from Morgan Downey “Oil 101” pg. 323</a:t>
            </a:r>
          </a:p>
          <a:p>
            <a:r>
              <a:rPr lang="en-US" smtClean="0"/>
              <a:t>Second two points comes from Kent Moors, “The Vega Factor”, pg. 69, and from David Spiro, “The Hidden Hand of American Hegemony”, pg. 121</a:t>
            </a: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A3A3A6F-D708-4285-ADE1-08370EA02235}" type="slidenum">
              <a:rPr lang="en-US" altLang="en-US" sz="1300" b="0" smtClean="0"/>
              <a:pPr/>
              <a:t>17</a:t>
            </a:fld>
            <a:endParaRPr lang="en-US" altLang="en-US" sz="1300" b="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2010 production data from http://www.eia.gov/cfapps/ipdbproject/iedindex3.cfm?tid=5&amp;pid=53&amp;aid=1&amp;cid=regions&amp;syid=2010&amp;eyid=2010&amp;unit=TBPD</a:t>
            </a:r>
          </a:p>
          <a:p>
            <a:r>
              <a:rPr lang="en-US" smtClean="0"/>
              <a:t>2010 consumption data from http://www.eia.gov/cfapps/ipdbproject/iedindex3.cfm?tid=5&amp;pid=5&amp;aid=2&amp;cid=regions&amp;syid=2010&amp;eyid=2010&amp;unit=TBPD</a:t>
            </a:r>
          </a:p>
          <a:p>
            <a:r>
              <a:rPr lang="en-US" smtClean="0"/>
              <a:t>Trough model inspired by Fred Singer, http://www.washingtontimes.com/news/2003/nov/26/20031126-075005-4180r/print/, and Robert Bryce, “Gusher of Lies”, pg. 70</a:t>
            </a:r>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F765889-57AE-4A79-B4A6-08D1DE28FCCD}" type="slidenum">
              <a:rPr lang="en-US" altLang="en-US" sz="1300" b="0" smtClean="0"/>
              <a:pPr/>
              <a:t>18</a:t>
            </a:fld>
            <a:endParaRPr lang="en-US" altLang="en-US" sz="1300" b="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74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6704807-F58E-4B7A-99FC-39A26110860B}" type="slidenum">
              <a:rPr lang="en-US" altLang="en-US" sz="1300" b="0" smtClean="0"/>
              <a:pPr/>
              <a:t>19</a:t>
            </a:fld>
            <a:endParaRPr lang="en-US" altLang="en-US" sz="1300" b="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Data from http://en.wikipedia.org/wiki/List_of_companies_by_revenue</a:t>
            </a: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DCA893D-9A8E-4C41-9DC2-23FCEDC7F15D}" type="slidenum">
              <a:rPr lang="en-US" altLang="en-US" sz="1300" b="0" smtClean="0"/>
              <a:pPr/>
              <a:t>2</a:t>
            </a:fld>
            <a:endParaRPr lang="en-US" altLang="en-US" sz="1300" b="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http://www.eia.gov/totalenergy/data/annual/xls/stb0103.xls (note that BTU had to be converted to kbpd using http://www.eia.doe.gov/kids/energy.cfm?page=about_energy_conversion_calculator-basics)</a:t>
            </a:r>
          </a:p>
          <a:p>
            <a:r>
              <a:rPr lang="en-US" smtClean="0"/>
              <a:t>Oil consumption 1973-2010 http://www.eia.gov/dnav/pet/hist/LeafHandler.ashx?n=PET&amp;s=MTTUPUS2&amp;f=A</a:t>
            </a:r>
          </a:p>
          <a:p>
            <a:r>
              <a:rPr lang="en-US" smtClean="0"/>
              <a:t>US Population http://www.eia.gov/totalenergy/data/annual/showtext.cfm?t=ptb1501</a:t>
            </a:r>
          </a:p>
          <a:p>
            <a:r>
              <a:rPr lang="en-US" smtClean="0"/>
              <a:t>Real oil prices from http://www.inflationdata.com/inflation/inflation_rate/historical_oil_prices_table.asp</a:t>
            </a:r>
          </a:p>
          <a:p>
            <a:endParaRPr lang="en-US" smtClean="0"/>
          </a:p>
        </p:txBody>
      </p:sp>
      <p:sp>
        <p:nvSpPr>
          <p:cNvPr id="175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50FD8A3-7A15-4AA6-A20A-05CBE967887C}" type="slidenum">
              <a:rPr lang="en-US" altLang="en-US" sz="1300" b="0" smtClean="0"/>
              <a:pPr/>
              <a:t>20</a:t>
            </a:fld>
            <a:endParaRPr lang="en-US" altLang="en-US" sz="1300" b="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Daniel Yergin, “The Prize”, pg. 524, 533-535.</a:t>
            </a:r>
          </a:p>
          <a:p>
            <a:r>
              <a:rPr lang="en-US" smtClean="0"/>
              <a:t>Last bullet point from http://en.wikipedia.org/wiki/Boeing_707</a:t>
            </a:r>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25172FA-D5AD-4179-AC0D-1A957783DB11}" type="slidenum">
              <a:rPr lang="en-US" altLang="en-US" sz="1300" b="0" smtClean="0"/>
              <a:pPr/>
              <a:t>21</a:t>
            </a:fld>
            <a:endParaRPr lang="en-US" altLang="en-US" sz="1300" b="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http://www.eia.gov/totalenergy/data/annual/xls/stb0103.xls (note that BTU had to be converted to kbpd using http://www.eia.doe.gov/kids/energy.cfm?page=about_energy_conversion_calculator-basics)</a:t>
            </a:r>
          </a:p>
          <a:p>
            <a:r>
              <a:rPr lang="en-US" smtClean="0"/>
              <a:t>Oil consumption 1973-2010 http://www.eia.gov/dnav/pet/hist/LeafHandler.ashx?n=PET&amp;s=MTTUPUS2&amp;f=A</a:t>
            </a:r>
          </a:p>
          <a:p>
            <a:r>
              <a:rPr lang="en-US" smtClean="0"/>
              <a:t>US GDP and population  http://www.eia.gov/totalenergy/data/annual/showtext.cfm?t=ptb1501</a:t>
            </a: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1A16EFC-10B0-4E70-9EAE-BA672F30DA8F}" type="slidenum">
              <a:rPr lang="en-US" altLang="en-US" sz="1300" b="0" smtClean="0"/>
              <a:pPr/>
              <a:t>22</a:t>
            </a:fld>
            <a:endParaRPr lang="en-US" altLang="en-US" sz="1300" b="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http://www.eia.gov/totalenergy/data/annual/xls/stb0103.xls (note that BTU had to be converted to kbpd using http://www.eia.doe.gov/kids/energy.cfm?page=about_energy_conversion_calculator-basics)</a:t>
            </a:r>
          </a:p>
          <a:p>
            <a:r>
              <a:rPr lang="en-US" smtClean="0"/>
              <a:t>Oil consumption 1973-2010 http://www.eia.gov/dnav/pet/hist/LeafHandler.ashx?n=PET&amp;s=MTTUPUS2&amp;f=A</a:t>
            </a:r>
          </a:p>
          <a:p>
            <a:r>
              <a:rPr lang="en-US" smtClean="0"/>
              <a:t>US Population http://www.eia.gov/totalenergy/data/annual/showtext.cfm?t=ptb1501</a:t>
            </a:r>
          </a:p>
          <a:p>
            <a:endParaRPr lang="en-US" smtClean="0"/>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C73F483-F73B-438F-93AF-8D14970D3611}" type="slidenum">
              <a:rPr lang="en-US" altLang="en-US" sz="1300" b="0" smtClean="0"/>
              <a:pPr/>
              <a:t>23</a:t>
            </a:fld>
            <a:endParaRPr lang="en-US" altLang="en-US" sz="1300" b="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http://www.eia.gov/totalenergy/data/annual/xls/stb0103.xls (note that BTU had to be converted to kbpd using http://www.eia.doe.gov/kids/energy.cfm?page=about_energy_conversion_calculator-basics)</a:t>
            </a:r>
          </a:p>
          <a:p>
            <a:r>
              <a:rPr lang="en-US" smtClean="0"/>
              <a:t>Oil consumption 1973-2010 http://www.eia.gov/dnav/pet/hist/LeafHandler.ashx?n=PET&amp;s=MTTUPUS2&amp;f=A</a:t>
            </a:r>
          </a:p>
          <a:p>
            <a:endParaRPr lang="en-US" smtClean="0"/>
          </a:p>
          <a:p>
            <a:r>
              <a:rPr lang="en-US" smtClean="0"/>
              <a:t>Domestic production http://www.eia.gov/dnav/pet/hist/LeafHandler.ashx?n=PET&amp;s=MCRFPUS2&amp;f=A</a:t>
            </a:r>
          </a:p>
          <a:p>
            <a:r>
              <a:rPr lang="en-US" smtClean="0"/>
              <a:t>Imports 1949-1972  http://www.eia.gov/totalenergy/data/annual/xls/stb0101.xls (note that BTU had to be converted to thousands of bpd using http://www.eia.doe.gov/kids/energy.cfm?page=about_energy_conversion_calculator-basics)</a:t>
            </a:r>
          </a:p>
          <a:p>
            <a:r>
              <a:rPr lang="en-US" smtClean="0"/>
              <a:t>Imports 1973-2010 http://www.eia.gov/dnav/pet/hist/LeafHandler.ashx?n=pet&amp;s=mttntus2&amp;f=a</a:t>
            </a:r>
          </a:p>
          <a:p>
            <a:endParaRPr lang="en-US" smtClean="0"/>
          </a:p>
          <a:p>
            <a:r>
              <a:rPr lang="en-US" b="1" smtClean="0"/>
              <a:t>Residuals calculated as the difference between consumption and (productions plus imports)</a:t>
            </a:r>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539151E-54C3-4E3B-9818-1AE7E8DBC6DE}" type="slidenum">
              <a:rPr lang="en-US" altLang="en-US" sz="1300" b="0" smtClean="0"/>
              <a:pPr/>
              <a:t>24</a:t>
            </a:fld>
            <a:endParaRPr lang="en-US" altLang="en-US" sz="1300" b="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World real gdp data from http://databank.worldbank.org/ddp/home.do?Step=2&amp;id=4&amp;DisplayAggregation=N&amp;SdmxSupported=Y&amp;CNO=2&amp;SET_BRANDING=YES</a:t>
            </a:r>
          </a:p>
          <a:p>
            <a:r>
              <a:rPr lang="en-US" smtClean="0"/>
              <a:t>World oil consumption from 1980 through 2010 taken from http://www.eia.gov/cfapps/ipdbproject/iedindex3.cfm?tid=5&amp;pid=5&amp;aid=2&amp;cid=regions&amp;syid=1980&amp;eyid=2010&amp;unit=TBPD</a:t>
            </a:r>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B0FBB47-3658-4757-9E6E-395FDEA2CDD5}" type="slidenum">
              <a:rPr lang="en-US" altLang="en-US" sz="1300" b="0" smtClean="0"/>
              <a:pPr/>
              <a:t>25</a:t>
            </a:fld>
            <a:endParaRPr lang="en-US" altLang="en-US" sz="1300" b="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World real gdp data from http://databank.worldbank.org/ddp/home.do</a:t>
            </a:r>
          </a:p>
          <a:p>
            <a:endParaRPr lang="en-US" smtClean="0"/>
          </a:p>
          <a:p>
            <a:endParaRPr lang="en-US" smtClean="0"/>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B7D4DC1-3070-4B66-9C02-8642AF8F9AD2}" type="slidenum">
              <a:rPr lang="en-US" altLang="en-US" sz="1300" b="0" smtClean="0"/>
              <a:pPr/>
              <a:t>26</a:t>
            </a:fld>
            <a:endParaRPr lang="en-US" altLang="en-US" sz="1300" b="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All data from http://tonto.eia.doe.gov/cfapps/ipdbproject/iedindex3.cfm?tid=5&amp;pid=5&amp;aid=2&amp;cid=regions&amp;syid=1980&amp;eyid=2010&amp;unit=TBPD</a:t>
            </a:r>
          </a:p>
          <a:p>
            <a:endParaRPr lang="en-US" smtClean="0"/>
          </a:p>
          <a:p>
            <a:r>
              <a:rPr lang="en-US" smtClean="0"/>
              <a:t>“Rest of OECD” is Australia, Austria, Belgium, Canada, Chile, Czech Republic, Slovakia, Denmark, Estonia, Finland, France, Germany, Greece, Hungary, Iceland, Ireland, Israel, Italy, Japan, South Korea, Luxembourg, Mexico, Netherlands, New Zealand, Norway, Poland, Portugal, Slovenia, Spain, Sweden, Switzerland, Turkey, United Kingdom</a:t>
            </a:r>
          </a:p>
          <a:p>
            <a:endParaRPr lang="en-US" smtClean="0"/>
          </a:p>
          <a:p>
            <a:r>
              <a:rPr lang="en-US" smtClean="0"/>
              <a:t>OPEC nations are Algeria, Angola, Ecuador, Iran, Iraq, Kuwait, Libya, Nigeria, Qatar, Saudi Arabia, United Arab Emirates, Venezuela, Gabon, and Indonesia.  Note Indonesia became an oil importer in 2008 and dropped out of OPEC.  Gabon dropped out in 1995 because it didn’t want to pay OPEC dues.</a:t>
            </a:r>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49E7DD6-75AE-4798-A7AC-5ED9FF77CD28}" type="slidenum">
              <a:rPr lang="en-US" altLang="en-US" sz="1300" b="0" smtClean="0"/>
              <a:pPr/>
              <a:t>27</a:t>
            </a:fld>
            <a:endParaRPr lang="en-US" altLang="en-US" sz="1300" b="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Population and real GDP data from http://databank.worldbank.org/ddp/home.do</a:t>
            </a:r>
          </a:p>
          <a:p>
            <a:endParaRPr lang="en-US" smtClean="0"/>
          </a:p>
          <a:p>
            <a:r>
              <a:rPr lang="en-US" smtClean="0"/>
              <a:t>Oil from http://tonto.eia.doe.gov/cfapps/ipdbproject/iedindex3.cfm?tid=5&amp;pid=5&amp;aid=2&amp;cid=regions&amp;syid=1980&amp;eyid=2010&amp;unit=TBPD</a:t>
            </a:r>
          </a:p>
          <a:p>
            <a:endParaRPr lang="en-US" smtClean="0"/>
          </a:p>
          <a:p>
            <a:endParaRPr lang="en-US" smtClean="0"/>
          </a:p>
          <a:p>
            <a:r>
              <a:rPr lang="en-US" smtClean="0"/>
              <a:t>“Rest of OECD” is Australia, Austria, Belgium, Canada, Chile, Czech Republic, Slovakia, Denmark, Estonia, Finland, France, Germany, Greece, Hungary, Iceland, Ireland, Israel, Italy, Japan, South Korea, Luxembourg, Mexico, Netherlands, New Zealand, Norway, Poland, Portugal, Slovenia, Spain, Sweden, Switzerland, Turkey, United Kingdom</a:t>
            </a:r>
          </a:p>
          <a:p>
            <a:endParaRPr lang="en-US" smtClean="0"/>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81D653F-81F5-41D7-9D29-A89A6D1F0F11}" type="slidenum">
              <a:rPr lang="en-US" altLang="en-US" sz="1300" b="0" smtClean="0"/>
              <a:pPr/>
              <a:t>28</a:t>
            </a:fld>
            <a:endParaRPr lang="en-US" altLang="en-US" sz="1300" b="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Population and real GDP data from http://databank.worldbank.org/ddp/home.do</a:t>
            </a:r>
          </a:p>
          <a:p>
            <a:endParaRPr lang="en-US" smtClean="0"/>
          </a:p>
          <a:p>
            <a:r>
              <a:rPr lang="en-US" smtClean="0"/>
              <a:t>Oil from http://tonto.eia.doe.gov/cfapps/ipdbproject/iedindex3.cfm?tid=5&amp;pid=5&amp;aid=2&amp;cid=regions&amp;syid=1980&amp;eyid=2010&amp;unit=TBPD</a:t>
            </a:r>
          </a:p>
          <a:p>
            <a:endParaRPr lang="en-US" smtClean="0"/>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1DA6B71-7CE1-43B7-8F1F-BD941A5A0AAE}" type="slidenum">
              <a:rPr lang="en-US" altLang="en-US" sz="1300" b="0" smtClean="0"/>
              <a:pPr/>
              <a:t>29</a:t>
            </a:fld>
            <a:endParaRPr lang="en-US" altLang="en-US" sz="1300" b="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Fortune 500 from http://money.cnn.com/magazines/fortune/fortune500/2011/</a:t>
            </a:r>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A8EA465-C4C0-4161-934D-632552847B8C}" type="slidenum">
              <a:rPr lang="en-US" altLang="en-US" sz="1300" b="0" smtClean="0"/>
              <a:pPr/>
              <a:t>3</a:t>
            </a:fld>
            <a:endParaRPr lang="en-US" altLang="en-US" sz="1300" b="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All data from http://oica.net/category/production-statistics/</a:t>
            </a:r>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4025A1C-A9B8-40E2-9887-5DF5F218BEE7}" type="slidenum">
              <a:rPr lang="en-US" altLang="en-US" sz="1300" b="0" smtClean="0"/>
              <a:pPr/>
              <a:t>30</a:t>
            </a:fld>
            <a:endParaRPr lang="en-US" altLang="en-US" sz="1300" b="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Population from http://data.worldbank.org/indicator/SP.POP.TOTL</a:t>
            </a:r>
          </a:p>
          <a:p>
            <a:endParaRPr lang="en-US" dirty="0" smtClean="0"/>
          </a:p>
          <a:p>
            <a:r>
              <a:rPr lang="en-US" dirty="0" smtClean="0"/>
              <a:t>Oil from http://www.eia.gov/cfapps/ipdbproject/iedindex3.cfm?tid=5&amp;pid=5&amp;aid=2&amp;cid=regions&amp;syid=2010&amp;eyid=2010&amp;unit=TBPD</a:t>
            </a:r>
          </a:p>
          <a:p>
            <a:endParaRPr lang="en-US" dirty="0" smtClean="0"/>
          </a:p>
          <a:p>
            <a:r>
              <a:rPr lang="en-US" dirty="0" smtClean="0"/>
              <a:t>GDP from http://data.worldbank.org/indicator/NY.GDP.MKTP.CD, except Australia, which comes from the </a:t>
            </a:r>
            <a:r>
              <a:rPr lang="en-US" dirty="0" err="1" smtClean="0"/>
              <a:t>avg</a:t>
            </a:r>
            <a:r>
              <a:rPr lang="en-US" dirty="0" smtClean="0"/>
              <a:t> of the CIA World </a:t>
            </a:r>
            <a:r>
              <a:rPr lang="en-US" dirty="0" err="1" smtClean="0"/>
              <a:t>Factbook</a:t>
            </a:r>
            <a:r>
              <a:rPr lang="en-US" dirty="0" smtClean="0"/>
              <a:t> estimate and the IMF estimate, as found on http://en.wikipedia.org/wiki/List_of_countries_by_GDP_(nominal)</a:t>
            </a:r>
          </a:p>
          <a:p>
            <a:endParaRPr lang="en-US" dirty="0" smtClean="0"/>
          </a:p>
          <a:p>
            <a:r>
              <a:rPr lang="en-US" dirty="0" smtClean="0"/>
              <a:t>Area from http://data.worldbank.org/indicator/AG.LND.TOTL.K2</a:t>
            </a:r>
          </a:p>
          <a:p>
            <a:endParaRPr lang="en-US" dirty="0" smtClean="0"/>
          </a:p>
          <a:p>
            <a:r>
              <a:rPr lang="en-US" dirty="0" smtClean="0"/>
              <a:t>Graph inspired by Morgan Downey, “Oil 101”, pg. 18</a:t>
            </a: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1206CD2-1092-47E2-8FBC-7CE114B2069C}" type="slidenum">
              <a:rPr lang="en-US" altLang="en-US" sz="1300" b="0" smtClean="0"/>
              <a:pPr/>
              <a:t>31</a:t>
            </a:fld>
            <a:endParaRPr lang="en-US" altLang="en-US" sz="1300" b="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611BC79-83FC-48B7-B837-2EF3C1EB9700}" type="slidenum">
              <a:rPr lang="en-US" altLang="en-US" sz="1300" b="0" smtClean="0"/>
              <a:pPr/>
              <a:t>32</a:t>
            </a:fld>
            <a:endParaRPr lang="en-US" altLang="en-US" sz="1300" b="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2EE7812-3EE5-4910-8496-0FAC749B5670}" type="slidenum">
              <a:rPr lang="en-US" altLang="en-US" sz="1300" b="0" smtClean="0"/>
              <a:pPr/>
              <a:t>33</a:t>
            </a:fld>
            <a:endParaRPr lang="en-US" altLang="en-US" sz="1300" b="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9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A96CEAC-F393-48AA-AC5C-BC9474DBB1EE}" type="slidenum">
              <a:rPr lang="en-US" altLang="en-US" sz="1300" b="0" smtClean="0"/>
              <a:pPr/>
              <a:t>34</a:t>
            </a:fld>
            <a:endParaRPr lang="en-US" altLang="en-US" sz="1300" b="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http://www.iea.org/textbase/nppdf/free/2008/weo2008.pdf, pg. 227</a:t>
            </a:r>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4638B90-A049-4CC2-96A3-9710720EB06B}" type="slidenum">
              <a:rPr lang="en-US" altLang="en-US" sz="1300" b="0" smtClean="0"/>
              <a:pPr/>
              <a:t>35</a:t>
            </a:fld>
            <a:endParaRPr lang="en-US" altLang="en-US" sz="1300" b="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http://www.eia.gov/conference/2009/session3/Sweetnam.pdf</a:t>
            </a:r>
          </a:p>
          <a:p>
            <a:r>
              <a:rPr lang="en-US" smtClean="0"/>
              <a:t>Second bullet point from http://www.iea.org/textbase/nppdf/free/2008/weo2008.pdf, pg. 323</a:t>
            </a:r>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FBC103B-6D46-443C-9B8A-50BB88D17A50}" type="slidenum">
              <a:rPr lang="en-US" altLang="en-US" sz="1300" b="0" smtClean="0"/>
              <a:pPr/>
              <a:t>36</a:t>
            </a:fld>
            <a:endParaRPr lang="en-US" altLang="en-US" sz="1300" b="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entire Peak Oil explication is taken wholesale from Ken Deffeyes, “Beyond Oil”, pg. 35-51. </a:t>
            </a:r>
          </a:p>
          <a:p>
            <a:r>
              <a:rPr lang="en-US" smtClean="0"/>
              <a:t>World oil production from 1960 until 1972 taken solely from http://www.eia.doe.gov/emeu/aer/txt/stb1105.xls </a:t>
            </a:r>
          </a:p>
          <a:p>
            <a:r>
              <a:rPr lang="en-US" smtClean="0"/>
              <a:t>World oil production from 1973 until 1979 sum of above data plus NGL data from http://www.eia.doe.gov/emeu/aer/txt/stb1106.xls </a:t>
            </a:r>
          </a:p>
          <a:p>
            <a:r>
              <a:rPr lang="en-US" smtClean="0"/>
              <a:t>In the interest of consistency with the rest of the presentation, world oil production data from 1980 to 2009 taken from http://tonto.eia.doe.gov/cfapps/ipdbproject/iedindex3.cfm?tid=5&amp;pid=53&amp;aid=1&amp;cid=regions&amp;syid=1980&amp;eyid=2010&amp;unit=TBPD</a:t>
            </a:r>
          </a:p>
          <a:p>
            <a:endParaRPr lang="en-US" smtClean="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0F018FC-1719-4F3C-A9A6-BD00089FF937}" type="slidenum">
              <a:rPr lang="en-US" altLang="en-US" sz="1300" b="0" smtClean="0"/>
              <a:pPr/>
              <a:t>37</a:t>
            </a:fld>
            <a:endParaRPr lang="en-US" altLang="en-US" sz="1300" b="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All quotes from Daniel Yergin, “The Prize”</a:t>
            </a:r>
          </a:p>
          <a:p>
            <a:pPr lvl="1"/>
            <a:r>
              <a:rPr lang="en-US" smtClean="0"/>
              <a:t>Quotes in first two bullets from page 36</a:t>
            </a:r>
          </a:p>
          <a:p>
            <a:pPr lvl="1"/>
            <a:r>
              <a:rPr lang="en-US" smtClean="0"/>
              <a:t>Post WWI quotes from pages 178 and 204</a:t>
            </a:r>
          </a:p>
          <a:p>
            <a:pPr lvl="1"/>
            <a:r>
              <a:rPr lang="en-US" smtClean="0"/>
              <a:t>Post WWII quotes from pages 377 and 389</a:t>
            </a:r>
          </a:p>
          <a:p>
            <a:r>
              <a:rPr lang="en-US" smtClean="0"/>
              <a:t>Akins article can be read at http://www-personal.umich.edu/~twod/oil-ns/articles/for_aff_aikins_oil_crisis_apr1973.pdf</a:t>
            </a:r>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594A6A3-E221-44D2-ADF4-C15F233C32FA}" type="slidenum">
              <a:rPr lang="en-US" altLang="en-US" sz="1300" b="0" smtClean="0"/>
              <a:pPr/>
              <a:t>38</a:t>
            </a:fld>
            <a:endParaRPr lang="en-US" altLang="en-US" sz="1300" b="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Diagram comes from Robin Mills, “The Myth of the Oil Crisis”, pg. 80</a:t>
            </a:r>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A43563B-3783-4431-980A-888B93532783}" type="slidenum">
              <a:rPr lang="en-US" altLang="en-US" sz="1300" b="0" smtClean="0"/>
              <a:pPr/>
              <a:t>39</a:t>
            </a:fld>
            <a:endParaRPr lang="en-US" altLang="en-US" sz="1300" b="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FD8E3F9-8DDF-4689-AEDE-BA0692442537}" type="slidenum">
              <a:rPr lang="en-US" altLang="en-US" sz="1300" b="0" smtClean="0"/>
              <a:pPr/>
              <a:t>4</a:t>
            </a:fld>
            <a:endParaRPr lang="en-US" altLang="en-US" sz="1300" b="0"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Image originally in Kareiva, P., et al. (2007) “Domesticated Nature: Shaping Landscapes and Ecosystems for Human Welfare.” Science 316, 1866.  Retrieved from http://billjaquette.net/top-major-shipping-lanes-and-ports-in-the-world</a:t>
            </a:r>
          </a:p>
          <a:p>
            <a:r>
              <a:rPr lang="en-US" smtClean="0"/>
              <a:t>95% of vehicles from http://www.popsci.com/technology/article/2011-06/last-drops-how-bridge-gap-between-oil-and-green-energy</a:t>
            </a:r>
          </a:p>
          <a:p>
            <a:r>
              <a:rPr lang="en-US" smtClean="0"/>
              <a:t>Salmon anecdote from http://www.orionmagazine.org/index.php/articles/article/489/</a:t>
            </a:r>
          </a:p>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bullet point from http://www.iea.org/textbase/nppdf/free/2008/weo2008.pdf, pg. 244</a:t>
            </a:r>
          </a:p>
          <a:p>
            <a:r>
              <a:rPr lang="en-US" smtClean="0"/>
              <a:t>Second bullet point (graph) from http://www.iea.org/textbase/nppdf/free/2008/weo2008.pdf, pg. 242</a:t>
            </a:r>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A930AA9-15FA-4FA6-802C-5C38F5C9E6A5}" type="slidenum">
              <a:rPr lang="en-US" altLang="en-US" sz="1300" b="0" smtClean="0"/>
              <a:pPr/>
              <a:t>40</a:t>
            </a:fld>
            <a:endParaRPr lang="en-US" altLang="en-US" sz="1300" b="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concept behind this explanation of Peak Oil is taken wholesale from Ken Deffeyes, “Beyond Oil”, pg. 35-51.   </a:t>
            </a:r>
          </a:p>
          <a:p>
            <a:r>
              <a:rPr lang="en-US" smtClean="0"/>
              <a:t>US oil production data taken from http://tonto.eia.doe.gov/dnav/pet/hist/LeafHandler.ashx?n=PET&amp;s=MCRFPUS2&amp;f=A</a:t>
            </a:r>
          </a:p>
          <a:p>
            <a:endParaRPr lang="en-US" smtClean="0"/>
          </a:p>
        </p:txBody>
      </p:sp>
      <p:sp>
        <p:nvSpPr>
          <p:cNvPr id="196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1866810-19DF-4E4C-BFD6-5524B389B43A}" type="slidenum">
              <a:rPr lang="en-US" altLang="en-US" sz="1300" b="0" smtClean="0"/>
              <a:pPr/>
              <a:t>41</a:t>
            </a:fld>
            <a:endParaRPr lang="en-US" altLang="en-US" sz="1300" b="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World oil production from 1960 until 1972 taken solely from http://www.eia.doe.gov/emeu/aer/txt/stb1105.xls </a:t>
            </a:r>
          </a:p>
          <a:p>
            <a:r>
              <a:rPr lang="en-US" smtClean="0"/>
              <a:t>World oil production from 1973 until 1979 sum of above data plus NGL data from http://www.eia.doe.gov/emeu/aer/txt/stb1106.xls </a:t>
            </a:r>
          </a:p>
          <a:p>
            <a:r>
              <a:rPr lang="en-US" smtClean="0"/>
              <a:t>In the interest of consistency with the rest of the presentation, world oil production data from 1980 to 2010 taken from http://tonto.eia.doe.gov/cfapps/ipdbproject/iedindex3.cfm?tid=5&amp;pid=53&amp;aid=1&amp;cid=regions&amp;syid=1980&amp;eyid=2010&amp;unit=TBPD</a:t>
            </a:r>
          </a:p>
          <a:p>
            <a:r>
              <a:rPr lang="en-US" smtClean="0"/>
              <a:t>Oil prices from http://www.inflationdata.com/inflation/inflation_rate/historical_oil_prices_table.asp</a:t>
            </a:r>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31FCE30-D7B8-47EE-9F07-9C32B8409E11}" type="slidenum">
              <a:rPr lang="en-US" altLang="en-US" sz="1300" b="0" smtClean="0"/>
              <a:pPr/>
              <a:t>42</a:t>
            </a:fld>
            <a:endParaRPr lang="en-US" altLang="en-US" sz="1300" b="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entire Peak Oil explication is taken wholesale from Ken Deffeyes, “Beyond Oil”, pg. 35-51. </a:t>
            </a:r>
          </a:p>
          <a:p>
            <a:endParaRPr lang="en-US" smtClean="0"/>
          </a:p>
          <a:p>
            <a:r>
              <a:rPr lang="en-US" smtClean="0"/>
              <a:t>US oil production data taken from http://tonto.eia.doe.gov/dnav/pet/hist/LeafHandler.ashx?n=PET&amp;s=MCRFPUS2&amp;f=A</a:t>
            </a:r>
          </a:p>
          <a:p>
            <a:endParaRPr lang="en-US" smtClean="0"/>
          </a:p>
          <a:p>
            <a:r>
              <a:rPr lang="en-US" smtClean="0"/>
              <a:t>World oil production from 1960 until 1972 taken solely from http://www.eia.doe.gov/emeu/aer/txt/stb1105.xls </a:t>
            </a:r>
          </a:p>
          <a:p>
            <a:r>
              <a:rPr lang="en-US" smtClean="0"/>
              <a:t>World oil production from 1973 until 1979 sum of above data plus NGL data from http://www.eia.doe.gov/emeu/aer/txt/stb1106.xls </a:t>
            </a:r>
          </a:p>
          <a:p>
            <a:r>
              <a:rPr lang="en-US" smtClean="0"/>
              <a:t>In the interest of consistency with the rest of the presentation, world oil production data from 1980 to 2009 taken from http://tonto.eia.doe.gov/cfapps/ipdbproject/iedindex3.cfm?tid=5&amp;pid=53&amp;aid=1&amp;cid=regions&amp;syid=1980&amp;eyid=2010&amp;unit=TBPD</a:t>
            </a:r>
          </a:p>
          <a:p>
            <a:endParaRPr lang="en-US" smtClean="0"/>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D5555CD-1B47-4044-A98D-69B2924E2FF9}" type="slidenum">
              <a:rPr lang="en-US" altLang="en-US" sz="1300" b="0" smtClean="0"/>
              <a:pPr/>
              <a:t>43</a:t>
            </a:fld>
            <a:endParaRPr lang="en-US" altLang="en-US" sz="1300" b="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http://www.worldenergyoutlook.org/docs/weo2010/key_graphs.pdf</a:t>
            </a:r>
          </a:p>
        </p:txBody>
      </p:sp>
      <p:sp>
        <p:nvSpPr>
          <p:cNvPr id="199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2F1F782-173C-4259-9DD8-78003744905C}" type="slidenum">
              <a:rPr lang="en-US" altLang="en-US" sz="1300" b="0" smtClean="0"/>
              <a:pPr/>
              <a:t>44</a:t>
            </a:fld>
            <a:endParaRPr lang="en-US" altLang="en-US" sz="1300" b="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2010 data from http://www.worldenergyoutlook.org/docs/weo2010/key_graphs.pdf  (all data except the last point had to be interpreted from the graph)</a:t>
            </a:r>
          </a:p>
          <a:p>
            <a:r>
              <a:rPr lang="en-US" smtClean="0"/>
              <a:t>2008 data from http://www.iea.org/textbase/nppdf/free/2008/weo2008.pdf, pg. 251</a:t>
            </a:r>
          </a:p>
          <a:p>
            <a:r>
              <a:rPr lang="en-US" smtClean="0"/>
              <a:t>2006 data from http://www.iea.org/textbase/nppdf/free/2006/weo2006.pdf, pg. 93</a:t>
            </a:r>
          </a:p>
          <a:p>
            <a:r>
              <a:rPr lang="en-US" smtClean="0"/>
              <a:t>2004 data from http://www.iea.org/textbase/nppdf/free/2004/weo2004.pdf, pg. 106</a:t>
            </a:r>
          </a:p>
          <a:p>
            <a:r>
              <a:rPr lang="en-US" smtClean="0"/>
              <a:t>2002 data from http://www.iea.org/textbase/nppdf/free/2000/weo2002.pdf, pg. 96</a:t>
            </a:r>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91A1058-9933-4B55-A5D3-EC6A3AD00378}" type="slidenum">
              <a:rPr lang="en-US" altLang="en-US" sz="1300" b="0" smtClean="0"/>
              <a:pPr/>
              <a:t>45</a:t>
            </a:fld>
            <a:endParaRPr lang="en-US" altLang="en-US" sz="1300" b="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Quote from Leah McGrath Goodman, “The Asylum”, pg. 363</a:t>
            </a:r>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F70473E-6625-4623-93D2-9A49F40FC434}" type="slidenum">
              <a:rPr lang="en-US" altLang="en-US" sz="1300" b="0" smtClean="0"/>
              <a:pPr/>
              <a:t>46</a:t>
            </a:fld>
            <a:endParaRPr lang="en-US" altLang="en-US" sz="1300" b="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2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90DA884-06A1-400C-8D8A-D749403CFD0F}" type="slidenum">
              <a:rPr lang="en-US" altLang="en-US" sz="1300" b="0" smtClean="0"/>
              <a:pPr/>
              <a:t>47</a:t>
            </a:fld>
            <a:endParaRPr lang="en-US" altLang="en-US" sz="1300" b="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First two bullets come from James Hamilton, “Causes and Consequences of the Oil Shock of 2007-8”, http://www.brookings.edu/economics/bpea/~/media/Files/Programs/ES/BPEA/2009_spring_bpea_papers/2009_spring_bpea_hamilton.pdf</a:t>
            </a:r>
          </a:p>
          <a:p>
            <a:pPr defTabSz="962025"/>
            <a:r>
              <a:rPr lang="en-US" smtClean="0"/>
              <a:t>	Bullet 1 comes from page 15</a:t>
            </a:r>
          </a:p>
          <a:p>
            <a:pPr defTabSz="962025"/>
            <a:r>
              <a:rPr lang="en-US" smtClean="0"/>
              <a:t>	Bullet 2 comes from page 24</a:t>
            </a:r>
          </a:p>
          <a:p>
            <a:pPr defTabSz="962025"/>
            <a:endParaRPr lang="en-US" smtClean="0"/>
          </a:p>
          <a:p>
            <a:pPr defTabSz="962025"/>
            <a:r>
              <a:rPr lang="en-US" smtClean="0"/>
              <a:t>Last bullet comes from James Hamilton, “What is an Oil Shock?”, which can be downloaded at http://dss.ucsd.edu/~jhamilto/oil.pdf.  The quote comes directly from the abstract, and page 3.</a:t>
            </a:r>
          </a:p>
          <a:p>
            <a:pPr defTabSz="962025"/>
            <a:endParaRPr lang="en-US" smtClean="0"/>
          </a:p>
        </p:txBody>
      </p:sp>
      <p:sp>
        <p:nvSpPr>
          <p:cNvPr id="215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1A65CDB-3E3D-4603-B2B1-855BB6E312D3}" type="slidenum">
              <a:rPr lang="en-US" altLang="en-US" sz="1300" b="0" smtClean="0"/>
              <a:pPr/>
              <a:t>48</a:t>
            </a:fld>
            <a:endParaRPr lang="en-US" altLang="en-US" sz="1300" b="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WTI Prices from http://www.economagic.com/em-cgi/data.exe/var/west-texas-crude-long</a:t>
            </a:r>
          </a:p>
        </p:txBody>
      </p:sp>
      <p:sp>
        <p:nvSpPr>
          <p:cNvPr id="203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4EF5CFC-04D8-40DD-8503-90295EF10B65}" type="slidenum">
              <a:rPr lang="en-US" altLang="en-US" sz="1300" b="0" smtClean="0"/>
              <a:pPr/>
              <a:t>49</a:t>
            </a:fld>
            <a:endParaRPr lang="en-US" altLang="en-US" sz="1300" b="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7C599D0-6254-4518-9E9D-170B7E91906B}" type="slidenum">
              <a:rPr lang="en-US" altLang="en-US" sz="1300" b="0" smtClean="0"/>
              <a:pPr/>
              <a:t>5</a:t>
            </a:fld>
            <a:endParaRPr lang="en-US" altLang="en-US" sz="1300" b="0"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http://en.wikipedia.org/wiki/File:World-airline-routemap-2009.png</a:t>
            </a:r>
          </a:p>
          <a:p>
            <a:r>
              <a:rPr lang="en-US" smtClean="0"/>
              <a:t>Energy content per weight taken from http://www.aspousa.org/2010presentationfiles/10-8-2010_aspousa_PeakOilPicture_Skrebowski_C.pdf</a:t>
            </a:r>
          </a:p>
          <a:p>
            <a:r>
              <a:rPr lang="en-US" smtClean="0"/>
              <a:t>Explosion data from http://planecrashinfo.com/cgi-bin/pssearch/search.cgi?search=0=1310817701=fuel%20explosion=and</a:t>
            </a:r>
          </a:p>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UST 10 Yr monthly yields from http://research.stlouisfed.org/fred2/series/GS10/downloaddata?cid=115</a:t>
            </a:r>
          </a:p>
          <a:p>
            <a:r>
              <a:rPr lang="en-US" smtClean="0"/>
              <a:t>UST 2 Yr monthly yields from http://research.stlouisfed.org/fred2/series/GS2/downloaddata?cid=115</a:t>
            </a:r>
          </a:p>
          <a:p>
            <a:r>
              <a:rPr lang="en-US" smtClean="0"/>
              <a:t>WTI Prices from http://www.economagic.com/em-cgi/data.exe/var/west-texas-crude-long</a:t>
            </a:r>
          </a:p>
          <a:p>
            <a:endParaRPr lang="en-US" smtClean="0"/>
          </a:p>
        </p:txBody>
      </p:sp>
      <p:sp>
        <p:nvSpPr>
          <p:cNvPr id="204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BE646DC-C7F0-4AC3-8ACE-0FACB2284B93}" type="slidenum">
              <a:rPr lang="en-US" altLang="en-US" sz="1300" b="0" smtClean="0"/>
              <a:pPr/>
              <a:t>50</a:t>
            </a:fld>
            <a:endParaRPr lang="en-US" altLang="en-US" sz="1300" b="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S&amp;P 500 Values from http://ichart.finance.yahoo.com/table.csv?s=%5EGSPC&amp;a=00&amp;b=3&amp;c=1950&amp;d=03&amp;e=11&amp;f=2011&amp;g=m&amp;ignore=.csv</a:t>
            </a:r>
          </a:p>
          <a:p>
            <a:r>
              <a:rPr lang="en-US" smtClean="0"/>
              <a:t>CPI Data from ftp://ftp.bls.gov/pub/special.requests/cpi/cpiai.txt</a:t>
            </a:r>
          </a:p>
          <a:p>
            <a:r>
              <a:rPr lang="en-US" smtClean="0"/>
              <a:t>WTI Prices from http://www.economagic.com/em-cgi/data.exe/var/west-texas-crude-long</a:t>
            </a:r>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C5AE04B8-E572-4B1F-9D18-C7DDE98D3FEC}" type="slidenum">
              <a:rPr lang="en-US" altLang="en-US" sz="1300" b="0" smtClean="0"/>
              <a:pPr/>
              <a:t>51</a:t>
            </a:fld>
            <a:endParaRPr lang="en-US" altLang="en-US" sz="1300" b="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CPI-U less Food and Energy from http://data.bls.gov/PDQ/servlet/SurveyOutputServlet?data_tool=latest_numbers&amp;series_id=CUSR0000SA0L1E&amp;output_view=pct_1mth</a:t>
            </a:r>
          </a:p>
          <a:p>
            <a:r>
              <a:rPr lang="en-US" smtClean="0"/>
              <a:t>Real Oil Prices from http://www.inflationdata.com/inflation/inflation_rate/historical_oil_prices_table.aspere </a:t>
            </a:r>
          </a:p>
          <a:p>
            <a:endParaRPr lang="en-US" smtClean="0"/>
          </a:p>
        </p:txBody>
      </p:sp>
      <p:sp>
        <p:nvSpPr>
          <p:cNvPr id="206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8BF89C8-2BE4-4A14-9977-2CFCF5A612B1}" type="slidenum">
              <a:rPr lang="en-US" altLang="en-US" sz="1300" b="0" smtClean="0"/>
              <a:pPr/>
              <a:t>52</a:t>
            </a:fld>
            <a:endParaRPr lang="en-US" altLang="en-US" sz="1300" b="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CPI-U less Food and Energy from http://data.bls.gov/PDQ/servlet/SurveyOutputServlet?data_tool=latest_numbers&amp;series_id=CUSR0000SA0L1E&amp;output_view=pct_1mth</a:t>
            </a:r>
          </a:p>
          <a:p>
            <a:r>
              <a:rPr lang="en-US" smtClean="0"/>
              <a:t>Real Oil Prices from http://www.inflationdata.com/inflation/inflation_rate/historical_oil_prices_table.aspere </a:t>
            </a:r>
          </a:p>
        </p:txBody>
      </p:sp>
      <p:sp>
        <p:nvSpPr>
          <p:cNvPr id="207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93ACBFB-9FE9-492C-8A4C-A6D38D89E67A}" type="slidenum">
              <a:rPr lang="en-US" altLang="en-US" sz="1300" b="0" smtClean="0"/>
              <a:pPr/>
              <a:t>53</a:t>
            </a:fld>
            <a:endParaRPr lang="en-US" altLang="en-US" sz="1300" b="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Cost-push inflation diagram from Michael Parkin, “Economics”, 8</a:t>
            </a:r>
            <a:r>
              <a:rPr lang="en-US" baseline="30000" smtClean="0"/>
              <a:t>th</a:t>
            </a:r>
            <a:r>
              <a:rPr lang="en-US" smtClean="0"/>
              <a:t> ed. Pg 694.</a:t>
            </a:r>
          </a:p>
        </p:txBody>
      </p:sp>
      <p:sp>
        <p:nvSpPr>
          <p:cNvPr id="208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AE7A3C7-B358-47DE-9029-485CBFB14F93}" type="slidenum">
              <a:rPr lang="en-US" altLang="en-US" sz="1300" b="0" smtClean="0"/>
              <a:pPr/>
              <a:t>54</a:t>
            </a:fld>
            <a:endParaRPr lang="en-US" altLang="en-US" sz="1300" b="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Historical UST holdings from http://www.treasury.gov/resource-center/data-chart-center/tic/Documents/mfhhis01.txt</a:t>
            </a:r>
          </a:p>
          <a:p>
            <a:r>
              <a:rPr lang="en-US" dirty="0" smtClean="0"/>
              <a:t>Current UST holdings from http://www.treasury.gov/resource-center/data-chart-center/tic/Documents/mfh.txt</a:t>
            </a:r>
          </a:p>
          <a:p>
            <a:r>
              <a:rPr lang="en-US" dirty="0" smtClean="0"/>
              <a:t>Oil prices from http://www.eia.gov/dnav/pet/hist/LeafHandler.ashx?n=PET&amp;s=WTOTUSA&amp;f=W</a:t>
            </a:r>
          </a:p>
        </p:txBody>
      </p:sp>
      <p:sp>
        <p:nvSpPr>
          <p:cNvPr id="209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43F22092-8D16-4276-9E7D-C913D0DAC621}" type="slidenum">
              <a:rPr lang="en-US" altLang="en-US" sz="1300" b="0" smtClean="0"/>
              <a:pPr/>
              <a:t>55</a:t>
            </a:fld>
            <a:endParaRPr lang="en-US" altLang="en-US" sz="1300" b="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Import data from http://www.census.gov/foreign-trade/balance/c5700.html</a:t>
            </a:r>
          </a:p>
          <a:p>
            <a:r>
              <a:rPr lang="en-US" dirty="0" smtClean="0"/>
              <a:t>Nominal US GDP data from http://www.bea.gov/national/nipaweb/TableView.asp?SelectedTable=5&amp;ViewSeries=NO&amp;Java=no&amp;Request3Place=N&amp;3Place=N&amp;FromView=YES&amp;Freq=Year&amp;FirstYear=1985&amp;LastYear=2010&amp;3Place=N&amp;Update=Update&amp;JavaBox=no#Mid</a:t>
            </a:r>
          </a:p>
          <a:p>
            <a:endParaRPr lang="en-US" dirty="0" smtClean="0"/>
          </a:p>
          <a:p>
            <a:r>
              <a:rPr lang="en-US" dirty="0" smtClean="0"/>
              <a:t>Domestic production http://www.eia.gov/dnav/pet/hist/LeafHandler.ashx?n=PET&amp;s=MCRFPUS2&amp;f=A</a:t>
            </a:r>
          </a:p>
          <a:p>
            <a:r>
              <a:rPr lang="en-US" dirty="0" smtClean="0"/>
              <a:t>Imports 1973-2009 http://www.eia.gov/dnav/pet/hist/LeafHandler.ashx?n=pet&amp;s=mttntus2&amp;f=a</a:t>
            </a:r>
          </a:p>
          <a:p>
            <a:r>
              <a:rPr lang="en-US" dirty="0" smtClean="0"/>
              <a:t>Net oil imports is imports minus production (since rising oil prices help domestic producers).</a:t>
            </a:r>
          </a:p>
          <a:p>
            <a:endParaRPr lang="en-US" dirty="0" smtClean="0"/>
          </a:p>
          <a:p>
            <a:r>
              <a:rPr lang="en-US" dirty="0" smtClean="0"/>
              <a:t>Nominal oil prices from </a:t>
            </a:r>
          </a:p>
          <a:p>
            <a:r>
              <a:rPr lang="en-US" dirty="0" smtClean="0"/>
              <a:t>http://www.inflationdata.com/inflation/inflation_rate/historical_oil_prices_table.asp</a:t>
            </a:r>
          </a:p>
        </p:txBody>
      </p:sp>
      <p:sp>
        <p:nvSpPr>
          <p:cNvPr id="210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378FCB6-34F6-4923-BD74-18E6BD3432A5}" type="slidenum">
              <a:rPr lang="en-US" altLang="en-US" sz="1300" b="0" smtClean="0"/>
              <a:pPr/>
              <a:t>56</a:t>
            </a:fld>
            <a:endParaRPr lang="en-US" altLang="en-US" sz="1300" b="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a:ln/>
        </p:spPr>
      </p:sp>
      <p:sp>
        <p:nvSpPr>
          <p:cNvPr id="211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http://www.eia.gov/emeu/aer/overview.html / http://www.eia.gov/emeu/aer/txt/stb0103.xls   (note that BTU had to be converted to thousands of bpd using http://www.eia.doe.gov/kids/energy.cfm?page=about_energy_conversion_calculator-basics)</a:t>
            </a:r>
          </a:p>
          <a:p>
            <a:r>
              <a:rPr lang="en-US" smtClean="0"/>
              <a:t>Per capita oil consumption 1973-2010 http://www.eia.gov/dnav/pet/hist/LeafHandler.ashx?n=PET&amp;s=MTTUPUS2&amp;f=A</a:t>
            </a:r>
          </a:p>
          <a:p>
            <a:r>
              <a:rPr lang="en-US" smtClean="0"/>
              <a:t>US GDP  http://www.eia.doe.gov/emeu/aer/txt/ptb1601.html</a:t>
            </a:r>
          </a:p>
          <a:p>
            <a:endParaRPr lang="en-US" smtClean="0"/>
          </a:p>
        </p:txBody>
      </p:sp>
      <p:sp>
        <p:nvSpPr>
          <p:cNvPr id="211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3540AD2-EA7D-4E9E-B911-600A4FF42F76}" type="slidenum">
              <a:rPr lang="en-US" altLang="en-US" sz="1300" b="0" smtClean="0"/>
              <a:pPr/>
              <a:t>57</a:t>
            </a:fld>
            <a:endParaRPr lang="en-US" altLang="en-US" sz="1300" b="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http://www.eia.gov/emeu/aer/overview.html / http://www.eia.gov/emeu/aer/txt/stb0103.xls   (note that BTU had to be converted to thousands of bpd using http://www.eia.doe.gov/kids/energy.cfm?page=about_energy_conversion_calculator-basics</a:t>
            </a:r>
          </a:p>
          <a:p>
            <a:r>
              <a:rPr lang="en-US" smtClean="0"/>
              <a:t>Per capita oil consumption 1973-2010 http://www.eia.gov/dnav/pet/hist/LeafHandler.ashx?n=PET&amp;s=MTTUPUS2&amp;f=A</a:t>
            </a:r>
          </a:p>
          <a:p>
            <a:r>
              <a:rPr lang="en-US" smtClean="0"/>
              <a:t>US GDP  http://www.eia.gov/totalenergy/data/annual/showtext.cfm?t=ptb1501</a:t>
            </a:r>
          </a:p>
        </p:txBody>
      </p:sp>
      <p:sp>
        <p:nvSpPr>
          <p:cNvPr id="212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538FC24-18ED-4B18-9175-7E05FE260DFD}" type="slidenum">
              <a:rPr lang="en-US" altLang="en-US" sz="1300" b="0" smtClean="0"/>
              <a:pPr/>
              <a:t>58</a:t>
            </a:fld>
            <a:endParaRPr lang="en-US" altLang="en-US" sz="1300" b="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14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F403FFC-BC15-4518-8DD1-AC81A3ABF934}" type="slidenum">
              <a:rPr lang="en-US" altLang="en-US" sz="1300" b="0" smtClean="0"/>
              <a:pPr/>
              <a:t>59</a:t>
            </a:fld>
            <a:endParaRPr lang="en-US" altLang="en-US" sz="1300" b="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Map from http://mapsof.net/uploads/static-maps/world_map_outline.gif</a:t>
            </a:r>
          </a:p>
          <a:p>
            <a:r>
              <a:rPr lang="en-US" smtClean="0"/>
              <a:t>2010 production data from http://www.eia.gov/cfapps/ipdbproject/iedindex3.cfm?tid=5&amp;pid=53&amp;aid=1&amp;cid=regions&amp;syid=2010&amp;eyid=2010&amp;unit=TBPD</a:t>
            </a:r>
          </a:p>
          <a:p>
            <a:r>
              <a:rPr lang="en-US" smtClean="0"/>
              <a:t>2010 consumption data from http://www.eia.gov/cfapps/ipdbproject/iedindex3.cfm?tid=5&amp;pid=5&amp;aid=2&amp;cid=regions&amp;syid=2010&amp;eyid=2010&amp;unit=TBPD</a:t>
            </a:r>
          </a:p>
          <a:p>
            <a:r>
              <a:rPr lang="en-US" smtClean="0"/>
              <a:t>Image inspired 1975 rendition found in Anthony Sampson, “The Seven Sisters: The Great Oil Companies and the World They Shaped”, the first page after the table of contents</a:t>
            </a: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4DE915D-8D95-4E2B-9D22-DACB82EE368D}" type="slidenum">
              <a:rPr lang="en-US" altLang="en-US" sz="1300" b="0" smtClean="0"/>
              <a:pPr/>
              <a:t>6</a:t>
            </a:fld>
            <a:endParaRPr lang="en-US" altLang="en-US" sz="1300" b="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First two bullets come from James Hamilton, “Causes and Consequences of the Oil Shock of 2007-8”, http://www.brookings.edu/economics/bpea/~/media/Files/Programs/ES/BPEA/2009_spring_bpea_papers/2009_spring_bpea_hamilton.pdf</a:t>
            </a:r>
          </a:p>
          <a:p>
            <a:pPr defTabSz="962025"/>
            <a:r>
              <a:rPr lang="en-US" smtClean="0"/>
              <a:t>	Bullet 1 comes from page 15</a:t>
            </a:r>
          </a:p>
          <a:p>
            <a:pPr defTabSz="962025"/>
            <a:r>
              <a:rPr lang="en-US" smtClean="0"/>
              <a:t>	Bullet 2 comes from page 24</a:t>
            </a:r>
          </a:p>
          <a:p>
            <a:pPr defTabSz="962025"/>
            <a:endParaRPr lang="en-US" smtClean="0"/>
          </a:p>
          <a:p>
            <a:pPr defTabSz="962025"/>
            <a:r>
              <a:rPr lang="en-US" smtClean="0"/>
              <a:t>Last bullet comes from James Hamilton, “What is an Oil Shock?”, which can be downloaded at http://dss.ucsd.edu/~jhamilto/oil.pdf.  The quote comes directly from the abstract, and page 3.</a:t>
            </a:r>
          </a:p>
          <a:p>
            <a:pPr defTabSz="962025"/>
            <a:endParaRPr lang="en-US" smtClean="0"/>
          </a:p>
        </p:txBody>
      </p:sp>
      <p:sp>
        <p:nvSpPr>
          <p:cNvPr id="215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1A65CDB-3E3D-4603-B2B1-855BB6E312D3}" type="slidenum">
              <a:rPr lang="en-US" altLang="en-US" sz="1300" b="0" smtClean="0"/>
              <a:pPr/>
              <a:t>60</a:t>
            </a:fld>
            <a:endParaRPr lang="en-US" altLang="en-US" sz="1300" b="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Personal consumption expenditure data retrieved </a:t>
            </a:r>
            <a:r>
              <a:rPr lang="en-US" dirty="0" err="1" smtClean="0"/>
              <a:t>from:http</a:t>
            </a:r>
            <a:r>
              <a:rPr lang="en-US" dirty="0" smtClean="0"/>
              <a:t>://www.bea.gov/national/nipaweb/TableView.asp?SelectedTable=74&amp;ViewSeries=NO&amp;Java=no&amp;Request3Place=N&amp;3Place=N&amp;FromView=YES&amp;Freq=Year&amp;FirstYear=1929&amp;LastYear=2009&amp;3Place=N&amp;Update=Update&amp;JavaBox=no#Mid</a:t>
            </a:r>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C7B09D8-A7ED-410B-879A-32507622742F}" type="slidenum">
              <a:rPr lang="en-US" altLang="en-US" sz="1300" b="0" smtClean="0"/>
              <a:pPr/>
              <a:t>61</a:t>
            </a:fld>
            <a:endParaRPr lang="en-US" altLang="en-US" sz="1300" b="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All data from http://www.federalreserve.gov/releases/z1/current/data.htm</a:t>
            </a:r>
          </a:p>
        </p:txBody>
      </p:sp>
      <p:sp>
        <p:nvSpPr>
          <p:cNvPr id="217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27C3239-11EB-41F7-8CF2-ADBD8E9FC626}" type="slidenum">
              <a:rPr lang="en-US" altLang="en-US" sz="1300" b="0" smtClean="0"/>
              <a:pPr/>
              <a:t>62</a:t>
            </a:fld>
            <a:endParaRPr lang="en-US" altLang="en-US" sz="1300" b="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Sector balances inspired by http://wallstreetpit.com/8568-the-sector-financial-balances-model-of-aggregate-demand, http://www.nakedcapitalism.com/2010/03/parenteau-on-fiscal-correctness-and-animal-sacrifices-leading-the-piigs-to-slaughter-part-1.html, and http://www.nakedcapitalism.com/2010/03/parenteau-leading-piigs-to-slaughter-part-2.html</a:t>
            </a:r>
          </a:p>
          <a:p>
            <a:endParaRPr lang="en-US" smtClean="0"/>
          </a:p>
          <a:p>
            <a:r>
              <a:rPr lang="en-US" smtClean="0"/>
              <a:t>Government balance data from       http://www.bea.gov/National/nipaweb/TableView.asp?SelectedTable=86&amp;ViewSeries=NO&amp;Java=no&amp;Request3Place=N&amp;3Place=N&amp;FromView=YES&amp;Freq=Year&amp;FirstYear=1960&amp;LastYear=2011&amp;3Place=N&amp;Update=Update&amp;JavaBox=no#Mid</a:t>
            </a:r>
          </a:p>
          <a:p>
            <a:endParaRPr lang="en-US" smtClean="0"/>
          </a:p>
          <a:p>
            <a:r>
              <a:rPr lang="en-US" smtClean="0"/>
              <a:t>Current account balance data from http://www.bea.gov/National/nipaweb/TableView.asp?SelectedTable=128&amp;ViewSeries=NO&amp;Java=no&amp;Request3Place=N&amp;3Place=N&amp;FromView=YES&amp;Freq=Year&amp;FirstYear=1960&amp;LastYear=2011&amp;3Place=N&amp;Update=Update&amp;JavaBox=no#Mid</a:t>
            </a:r>
          </a:p>
          <a:p>
            <a:endParaRPr lang="en-US" smtClean="0"/>
          </a:p>
          <a:p>
            <a:r>
              <a:rPr lang="en-US" smtClean="0"/>
              <a:t>Oil prices from http://www.inflationdata.com/inflation/inflation_rate/historical_oil_prices_table.asp</a:t>
            </a:r>
          </a:p>
        </p:txBody>
      </p:sp>
      <p:sp>
        <p:nvSpPr>
          <p:cNvPr id="218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0F6005C-79DC-471B-855E-14420F602D2C}" type="slidenum">
              <a:rPr lang="en-US" altLang="en-US" sz="1300" b="0" smtClean="0"/>
              <a:pPr/>
              <a:t>63</a:t>
            </a:fld>
            <a:endParaRPr lang="en-US" altLang="en-US" sz="1300" b="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Sector balances inspired by http://wallstreetpit.com/8568-the-sector-financial-balances-model-of-aggregate-demand, http://www.nakedcapitalism.com/2010/03/parenteau-on-fiscal-correctness-and-animal-sacrifices-leading-the-piigs-to-slaughter-part-1.html, and http://www.nakedcapitalism.com/2010/03/parenteau-leading-piigs-to-slaughter-part-2.html</a:t>
            </a:r>
          </a:p>
          <a:p>
            <a:pPr>
              <a:defRPr/>
            </a:pPr>
            <a:endParaRPr lang="en-US" dirty="0" smtClean="0"/>
          </a:p>
          <a:p>
            <a:pPr>
              <a:defRPr/>
            </a:pPr>
            <a:r>
              <a:rPr lang="en-US" dirty="0" smtClean="0"/>
              <a:t>Government balance data from       http://www.bea.gov/National/nipaweb/TableView.asp?SelectedTable=86&amp;ViewSeries=NO&amp;Java=no&amp;Request3Place=N&amp;3Place=N&amp;FromView=YES&amp;Freq=Year&amp;FirstYear=1960&amp;LastYear=2011&amp;3Place=N&amp;Update=Update&amp;JavaBox=no#Mid</a:t>
            </a:r>
          </a:p>
          <a:p>
            <a:pPr>
              <a:defRPr/>
            </a:pPr>
            <a:endParaRPr lang="en-US" dirty="0" smtClean="0"/>
          </a:p>
          <a:p>
            <a:pPr>
              <a:defRPr/>
            </a:pPr>
            <a:r>
              <a:rPr lang="en-US" dirty="0" smtClean="0"/>
              <a:t>Current account balance data from http://www.bea.gov/National/nipaweb/TableView.asp?SelectedTable=128&amp;ViewSeries=NO&amp;Java=no&amp;Request3Place=N&amp;3Place=N&amp;FromView=YES&amp;Freq=Year&amp;FirstYear=1960&amp;LastYear=2011&amp;3Place=N&amp;Update=Update&amp;JavaBox=no#Mid</a:t>
            </a:r>
          </a:p>
          <a:p>
            <a:pPr>
              <a:defRPr/>
            </a:pPr>
            <a:endParaRPr lang="en-US" dirty="0" smtClean="0"/>
          </a:p>
          <a:p>
            <a:pPr>
              <a:defRPr/>
            </a:pPr>
            <a:r>
              <a:rPr lang="en-US" dirty="0" smtClean="0"/>
              <a:t>Oil prices from http://www.inflationdata.com/inflation/inflation_rate/historical_oil_prices_table.asp</a:t>
            </a:r>
          </a:p>
          <a:p>
            <a:pPr>
              <a:defRPr/>
            </a:pPr>
            <a:r>
              <a:rPr lang="en-US" dirty="0" smtClean="0"/>
              <a:t>Imports 1949-1972 from http://www.eia.gov/emeu/aer/overview.html /  http://www.eia.gov/emeu/aer/txt/stb0101.xls (note that BTU had to be converted to thousands of bpd using http://www.eia.doe.gov/kids/energy.cfm?page=about_energy_conversion_calculator-basics)</a:t>
            </a:r>
          </a:p>
          <a:p>
            <a:pPr>
              <a:defRPr/>
            </a:pPr>
            <a:r>
              <a:rPr lang="en-US" dirty="0" smtClean="0"/>
              <a:t>Imports 1973-2009 http://www.eia.gov/dnav/pet/hist/LeafHandler.ashx?n=pet&amp;s=mttntus2&amp;f=a</a:t>
            </a:r>
          </a:p>
          <a:p>
            <a:pPr>
              <a:defRPr/>
            </a:pPr>
            <a:endParaRPr lang="en-US" dirty="0" smtClean="0"/>
          </a:p>
          <a:p>
            <a:pPr>
              <a:defRPr/>
            </a:pPr>
            <a:endParaRPr lang="en-US" dirty="0"/>
          </a:p>
        </p:txBody>
      </p:sp>
      <p:sp>
        <p:nvSpPr>
          <p:cNvPr id="219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3B0A7BD-98A1-4F6F-B275-7B348690A559}" type="slidenum">
              <a:rPr lang="en-US" altLang="en-US" sz="1300" b="0" smtClean="0"/>
              <a:pPr/>
              <a:t>64</a:t>
            </a:fld>
            <a:endParaRPr lang="en-US" altLang="en-US" sz="1300" b="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20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F44F8C6-1586-4E92-B2F1-D5F015B31F7E}" type="slidenum">
              <a:rPr lang="en-US" altLang="en-US" sz="1300" b="0" smtClean="0"/>
              <a:pPr/>
              <a:t>65</a:t>
            </a:fld>
            <a:endParaRPr lang="en-US" altLang="en-US" sz="1300" b="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Image of the blind men and the elephant taken from Ganapathy Vidyamurthy “Pairs Trading” pg. ix</a:t>
            </a:r>
          </a:p>
          <a:p>
            <a:pPr defTabSz="962025"/>
            <a:r>
              <a:rPr lang="en-US" smtClean="0"/>
              <a:t>Hindoo fable pulled from http://epicureandealmaker.blogspot.com/2011/06/blind-men-and-elephant.html</a:t>
            </a:r>
          </a:p>
        </p:txBody>
      </p:sp>
      <p:sp>
        <p:nvSpPr>
          <p:cNvPr id="221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7B3B8DC6-B50B-4E90-AF2B-867093957060}" type="slidenum">
              <a:rPr lang="en-US" altLang="en-US" sz="1300" b="0" smtClean="0"/>
              <a:pPr/>
              <a:t>66</a:t>
            </a:fld>
            <a:endParaRPr lang="en-US" altLang="en-US" sz="1300" b="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consumption 1949-1972 http://www.eia.gov/emeu/aer/overview.html / http://www.eia.gov/emeu/aer/txt/stb0103.xls   (note that BTU had to be converted to thousands of bpd using http://www.eia.doe.gov/kids/energy.cfm?page=about_energy_conversion_calculator-basics</a:t>
            </a:r>
          </a:p>
          <a:p>
            <a:r>
              <a:rPr lang="en-US" smtClean="0"/>
              <a:t>Per capita oil consumption 1973-2010 http://www.eia.gov/dnav/pet/hist/LeafHandler.ashx?n=PET&amp;s=MTTUPUS2&amp;f=A</a:t>
            </a:r>
          </a:p>
          <a:p>
            <a:r>
              <a:rPr lang="en-US" smtClean="0"/>
              <a:t>US GDP  http://www.eia.doe.gov/emeu/aer/txt/ptb1601.html</a:t>
            </a:r>
          </a:p>
          <a:p>
            <a:endParaRPr lang="en-US" smtClean="0"/>
          </a:p>
          <a:p>
            <a:r>
              <a:rPr lang="en-US" smtClean="0"/>
              <a:t>Debt levels are taken from the Federal Reserve Flow of Funds (http://www.federalreserve.gov/releases/z1/current/data.htm), GDP information from the BEA (http://www.bea.gov/national/nipaweb/TableView.asp?SelectedTable=6&amp;ViewSeries=NO&amp;Java=no&amp;Request3Place=N&amp;3Place=N&amp;FromView=YES&amp;Freq=Year&amp;FirstYear=1947&amp;LastYear=2010&amp;3Place=N&amp;Update=Update&amp;JavaBox=no#Mid) , and the CPI multipliers from www.usinflationcalculator.com</a:t>
            </a:r>
          </a:p>
          <a:p>
            <a:endParaRPr lang="en-US" smtClean="0"/>
          </a:p>
        </p:txBody>
      </p:sp>
      <p:sp>
        <p:nvSpPr>
          <p:cNvPr id="222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CB01356-D12B-4ACD-9F4D-6F04BAA0C8D0}" type="slidenum">
              <a:rPr lang="en-US" altLang="en-US" sz="1300" b="0" smtClean="0"/>
              <a:pPr/>
              <a:t>67</a:t>
            </a:fld>
            <a:endParaRPr lang="en-US" altLang="en-US" sz="1300" b="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Energy production data from http://www.eia.gov/totalenergy/data/annual/txt/stb1101.xls</a:t>
            </a:r>
          </a:p>
          <a:p>
            <a:r>
              <a:rPr lang="en-US" smtClean="0"/>
              <a:t>Oil use data from Morgan Downey, “Oil 101”, pg. 7</a:t>
            </a:r>
          </a:p>
        </p:txBody>
      </p:sp>
      <p:sp>
        <p:nvSpPr>
          <p:cNvPr id="223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DB3C8EB-9036-4404-84F9-F393AF7BC7FC}" type="slidenum">
              <a:rPr lang="en-US" altLang="en-US" sz="1300" b="0" smtClean="0"/>
              <a:pPr/>
              <a:t>68</a:t>
            </a:fld>
            <a:endParaRPr lang="en-US" altLang="en-US" sz="1300" b="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Energy conversions from here http://www.unitjuggler.com/energy-conversion.html</a:t>
            </a:r>
          </a:p>
          <a:p>
            <a:r>
              <a:rPr lang="en-US" smtClean="0"/>
              <a:t>Percentage breakdowns from http://www.eia.gov/totalenergy/data/annual/pecss_diagram.cfm</a:t>
            </a:r>
          </a:p>
          <a:p>
            <a:r>
              <a:rPr lang="en-US" smtClean="0"/>
              <a:t>Inspired by graph on page 11 of Peter Huber and Mark Mills, “The Bottomless Well”</a:t>
            </a:r>
          </a:p>
          <a:p>
            <a:endParaRPr lang="en-US" smtClean="0"/>
          </a:p>
        </p:txBody>
      </p:sp>
      <p:sp>
        <p:nvSpPr>
          <p:cNvPr id="224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C4DCFDB-6C7C-4DF5-A2C8-199313FFBEE7}" type="slidenum">
              <a:rPr lang="en-US" altLang="en-US" sz="1300" b="0" smtClean="0"/>
              <a:pPr/>
              <a:t>69</a:t>
            </a:fld>
            <a:endParaRPr lang="en-US" altLang="en-US" sz="1300" b="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Image from http://www.tomorrowtoday.co.za/2011/05/16/here-there-be-dragons-hc-svnt-dracones-tbd/</a:t>
            </a: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39807F8-DC4A-4195-8CD8-8DE0D1CBF33F}" type="slidenum">
              <a:rPr lang="en-US" altLang="en-US" sz="1300" b="0" smtClean="0"/>
              <a:pPr/>
              <a:t>7</a:t>
            </a:fld>
            <a:endParaRPr lang="en-US" altLang="en-US" sz="1300" b="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Map from http://upload.wikimedia.org/wikipedia/commons/e/e6/Unified_Combatant_Commands_map.png</a:t>
            </a:r>
          </a:p>
          <a:p>
            <a:r>
              <a:rPr lang="en-US" smtClean="0"/>
              <a:t>Bullet point from Peter Schweizer, “Victory” pg. 180 and from Robert Bryce, “Gusher of Lies”, pg. 98 </a:t>
            </a:r>
          </a:p>
        </p:txBody>
      </p:sp>
      <p:sp>
        <p:nvSpPr>
          <p:cNvPr id="225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5F764399-B543-4BA7-BA95-F855DF44FCCB}" type="slidenum">
              <a:rPr lang="en-US" altLang="en-US" sz="1300" b="0" smtClean="0"/>
              <a:pPr/>
              <a:t>70</a:t>
            </a:fld>
            <a:endParaRPr lang="en-US" altLang="en-US" sz="1300" b="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prices taken from http://www.inflationdata.com/inflation/inflation_rate/historical_oil_prices_table.asp.  Historical events taken from http://www.eia.doe.gov/cabs/AOMC/Overview.html</a:t>
            </a:r>
          </a:p>
        </p:txBody>
      </p:sp>
      <p:sp>
        <p:nvSpPr>
          <p:cNvPr id="226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F65FCA2-6069-43A2-B2F7-418BE83EF141}" type="slidenum">
              <a:rPr lang="en-US" altLang="en-US" sz="1300" b="0" smtClean="0"/>
              <a:pPr/>
              <a:t>71</a:t>
            </a:fld>
            <a:endParaRPr lang="en-US" altLang="en-US" sz="1300" b="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Oil prices taken from http://www.inflationdata.com/inflation/inflation_rate/historical_oil_prices_table.asp.  Historical events taken from http://www.eia.doe.gov/cabs/AOMC/Overview.html</a:t>
            </a:r>
          </a:p>
        </p:txBody>
      </p:sp>
      <p:sp>
        <p:nvSpPr>
          <p:cNvPr id="227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AAB719B2-AFF2-475C-9791-31521A47ABAA}" type="slidenum">
              <a:rPr lang="en-US" altLang="en-US" sz="1300" b="0" smtClean="0"/>
              <a:pPr/>
              <a:t>72</a:t>
            </a:fld>
            <a:endParaRPr lang="en-US" altLang="en-US" sz="1300" b="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0404080-ECE3-4656-856C-DF8D38E21B17}" type="slidenum">
              <a:rPr lang="en-US" altLang="en-US" sz="1300" b="0" smtClean="0"/>
              <a:pPr/>
              <a:t>73</a:t>
            </a:fld>
            <a:endParaRPr lang="en-US" altLang="en-US" sz="1300" b="0"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Top bullet point from Morgan Downey, “Oil 101”, pg. 318</a:t>
            </a:r>
          </a:p>
          <a:p>
            <a:r>
              <a:rPr lang="en-US" smtClean="0"/>
              <a:t>Example comes from Daniel Yergin, “The Prize”, pg. 414, and from pg. 496</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028B81A-2CD1-491E-B6BA-C05020AC5798}" type="slidenum">
              <a:rPr lang="en-US" altLang="en-US" sz="1300" b="0" smtClean="0"/>
              <a:pPr/>
              <a:t>74</a:t>
            </a:fld>
            <a:endParaRPr lang="en-US" altLang="en-US" sz="1300" b="0" smtClean="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Libya details come from Daniel Yergin, “The Prize”, pg. 561-2, and from http://www.eia.doe.gov/cabs/AOMC/7079.html</a:t>
            </a:r>
          </a:p>
          <a:p>
            <a:r>
              <a:rPr lang="en-US" smtClean="0"/>
              <a:t>Iran details come from Daniel Yergin, “The Prize”, pg. 564 and from http://www.eia.doe.gov/cabs/AOMC/7079.html</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Texas Railroad details come from Ken Deffeyes, “Hubbert’s Peak” pg. 4, Morgan Downey “Oil 101” pg. 11, and Daniel Yergin “The Prize” pg. 549</a:t>
            </a:r>
          </a:p>
          <a:p>
            <a:r>
              <a:rPr lang="en-US" smtClean="0"/>
              <a:t>US oil production data taken from http://tonto.eia.doe.gov/dnav/pet/hist/LeafHandler.ashx?n=PET&amp;s=MCRFPUS2&amp;f=A</a:t>
            </a:r>
          </a:p>
          <a:p>
            <a:r>
              <a:rPr lang="en-US" smtClean="0"/>
              <a:t>Nixon details come from http://en.wikipedia.org/wiki/Nixon_Shock</a:t>
            </a:r>
          </a:p>
          <a:p>
            <a:endParaRPr lang="en-US" smtClean="0"/>
          </a:p>
          <a:p>
            <a:endParaRPr lang="en-US" smtClean="0"/>
          </a:p>
        </p:txBody>
      </p:sp>
      <p:sp>
        <p:nvSpPr>
          <p:cNvPr id="230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6BBBCCE-B109-450D-83DF-4B09D7FF4748}" type="slidenum">
              <a:rPr lang="en-US" altLang="en-US" sz="1300" b="0" smtClean="0"/>
              <a:pPr/>
              <a:t>75</a:t>
            </a:fld>
            <a:endParaRPr lang="en-US" altLang="en-US" sz="1300" b="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40AF8DE-FE63-4F4A-A3CB-8AF11B76430C}" type="slidenum">
              <a:rPr lang="en-US" altLang="en-US" sz="1300" b="0" smtClean="0"/>
              <a:pPr/>
              <a:t>76</a:t>
            </a:fld>
            <a:endParaRPr lang="en-US" altLang="en-US" sz="1300" b="0"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“Falling Value” comes from Daniel Yergin, “The Prize”, pg. 574</a:t>
            </a:r>
          </a:p>
          <a:p>
            <a:r>
              <a:rPr lang="en-US" smtClean="0"/>
              <a:t>“In October 1973” comes from Morgan Downey, “Oil 101” pg. 13, as do the first two sub bullets. The first sub sub bullet comes from Robert Bryce, “Gusher of Lies”, pg. 93-95. The second sub sub bullet comes from Daniel Yergin, “The Prize”, pg. 539</a:t>
            </a:r>
          </a:p>
          <a:p>
            <a:r>
              <a:rPr lang="en-US" smtClean="0"/>
              <a:t>“In December 1973” comes from Daniel Yergin, “The Prize” pg. 607</a:t>
            </a:r>
          </a:p>
          <a:p>
            <a:r>
              <a:rPr lang="en-US" smtClean="0"/>
              <a:t>“The Posted Price” comes from Daniel Yergin, pg. 628</a:t>
            </a:r>
          </a:p>
          <a:p>
            <a:endParaRPr lang="en-US" smtClean="0"/>
          </a:p>
          <a:p>
            <a:endParaRPr lang="en-US" smtClean="0"/>
          </a:p>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BD5BDF73-8DCF-4253-AFCB-49A3AA9BACB1}" type="slidenum">
              <a:rPr lang="en-US" altLang="en-US" sz="1300" b="0" smtClean="0"/>
              <a:pPr/>
              <a:t>77</a:t>
            </a:fld>
            <a:endParaRPr lang="en-US" altLang="en-US" sz="1300" b="0"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Data comes from http://www.eia.doe.gov/cabs/AOMC/7079.html</a:t>
            </a:r>
          </a:p>
          <a:p>
            <a:r>
              <a:rPr lang="en-US" smtClean="0"/>
              <a:t>Saudi Arabia notes come from Daniel Yergin, “The Prize” pg. 632-4</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14281C16-9692-4B41-A1F3-7F95FB622E71}" type="slidenum">
              <a:rPr lang="en-US" altLang="en-US" sz="1300" b="0" smtClean="0"/>
              <a:pPr/>
              <a:t>78</a:t>
            </a:fld>
            <a:endParaRPr lang="en-US" altLang="en-US" sz="1300" b="0"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“Iranian Revolution” from Daniel Yergin, “The Prize” pg. 663.  Actual number of bpd from http://www.eia.doe.gov/cabs/AOMC/7079.html</a:t>
            </a:r>
          </a:p>
          <a:p>
            <a:r>
              <a:rPr lang="en-US" smtClean="0"/>
              <a:t>Hostage data taken from http://www.eia.doe.gov/cabs/AOMC/7079.html</a:t>
            </a:r>
          </a:p>
          <a:p>
            <a:r>
              <a:rPr lang="en-US" smtClean="0"/>
              <a:t>Spot price data taken from Daniel Yergin, “The Prize”, pg. 670</a:t>
            </a:r>
          </a:p>
          <a:p>
            <a:r>
              <a:rPr lang="en-US" smtClean="0"/>
              <a:t>Force Majeure taken from Daniel Yergin, “The Prize”, pg. 669-670</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4CA138E-CA78-4744-B664-23015D0CFD5C}" type="slidenum">
              <a:rPr lang="en-US" altLang="en-US" sz="1300" b="0" smtClean="0"/>
              <a:pPr/>
              <a:t>79</a:t>
            </a:fld>
            <a:endParaRPr lang="en-US" altLang="en-US" sz="1300" b="0"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Spot market notes from Daniel Yergin, “The Prize”, pg. 670</a:t>
            </a:r>
          </a:p>
          <a:p>
            <a:r>
              <a:rPr lang="en-US" smtClean="0"/>
              <a:t>End of integrated oil companies from Daniel Yergin, “The Prize”, pg. 667, and arbitragers pg. 679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5A65E85-906D-4ED6-BE4D-E452862E6EE5}" type="slidenum">
              <a:rPr lang="en-US" altLang="en-US" sz="1300" b="0" smtClean="0"/>
              <a:pPr/>
              <a:t>8</a:t>
            </a:fld>
            <a:endParaRPr lang="en-US" altLang="en-US" sz="1300" b="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37FC7ED-BBB8-43A4-9FD3-762CC3E07E95}" type="slidenum">
              <a:rPr lang="en-US" altLang="en-US" sz="1300" b="0" smtClean="0"/>
              <a:pPr/>
              <a:t>80</a:t>
            </a:fld>
            <a:endParaRPr lang="en-US" altLang="en-US" sz="1300" b="0"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Inventory buildup from Daniel Yergin, “The Prize” pg. 694.  Price controls from Judith Stein, “Pivotal Decade”, pg. 214</a:t>
            </a:r>
          </a:p>
          <a:p>
            <a:r>
              <a:rPr lang="en-US" smtClean="0"/>
              <a:t>Demand destruction from Morgan Downey, “Oil 101” pg. 15-6</a:t>
            </a:r>
          </a:p>
          <a:p>
            <a:r>
              <a:rPr lang="en-US" smtClean="0"/>
              <a:t>World oil consumption data from http://www.eia.doe.gov/emeu/aer/txt/ptb1110.html</a:t>
            </a:r>
          </a:p>
          <a:p>
            <a:r>
              <a:rPr lang="en-US" smtClean="0"/>
              <a:t>Saudi Arabia data from Daniel Yergin, “The Prize”, pg. 728</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ACDCFC3-9F5D-4AA2-95AE-CC9D2D501A8C}" type="slidenum">
              <a:rPr lang="en-US" altLang="en-US" sz="1300" b="0" smtClean="0"/>
              <a:pPr/>
              <a:t>81</a:t>
            </a:fld>
            <a:endParaRPr lang="en-US" altLang="en-US" sz="1300" b="0"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NYMEX from Daniel Yergin, “The Prize” pg. 707</a:t>
            </a:r>
          </a:p>
          <a:p>
            <a:r>
              <a:rPr lang="en-US" smtClean="0"/>
              <a:t>Standardized Contract and Parallel CBOT contract from Leah McGrath, “The Asylum”, pg. 91</a:t>
            </a:r>
          </a:p>
          <a:p>
            <a:r>
              <a:rPr lang="en-US" smtClean="0"/>
              <a:t>Netback schemes from Daniel Yergin, “The Prize” pg. 729-30, along with other OPEC members being forced to follow suit</a:t>
            </a:r>
          </a:p>
          <a:p>
            <a:r>
              <a:rPr lang="en-US" smtClean="0"/>
              <a:t>Rise of the spot market to dictate prices comes from “The Prize” pg. 703-4</a:t>
            </a:r>
          </a:p>
          <a:p>
            <a:endParaRPr lang="en-US" smtClean="0"/>
          </a:p>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Definitions in the CEA can be read at http://ecfr.gpoaccess.gov/cgi/t/text/text-idx?c=ecfr&amp;sid=bb63feb9658d84dadceaa777f9e147fe&amp;rgn=div8&amp;view=text&amp;node=17:1.0.1.1.1.0.2.3&amp;idno=17</a:t>
            </a:r>
          </a:p>
          <a:p>
            <a:r>
              <a:rPr lang="en-US" smtClean="0"/>
              <a:t>J. Aron exemption (and 16 others) from Matt Taibbi, “Griftopia”, pg. 135</a:t>
            </a:r>
          </a:p>
          <a:p>
            <a:r>
              <a:rPr lang="en-US" smtClean="0"/>
              <a:t>“Commission staff…” quote from http://media.mcclatchydc.com/smedia/2010/01/14/17/Hall-_Berkovitz.source.prod_affiliate.91.pdf, pg. 8.</a:t>
            </a:r>
          </a:p>
          <a:p>
            <a:r>
              <a:rPr lang="en-US" smtClean="0"/>
              <a:t>GSCI launching from http://en.wikipedia.org/wiki/Goldman_Sachs</a:t>
            </a:r>
          </a:p>
          <a:p>
            <a:r>
              <a:rPr lang="en-US" smtClean="0"/>
              <a:t>Many of the exemptions and no action letters can be read at http://www.cftc.gov/LawRegulation/CFTCStaffLetters/LettersArchive/index.htm</a:t>
            </a:r>
          </a:p>
          <a:p>
            <a:r>
              <a:rPr lang="en-US" smtClean="0"/>
              <a:t>Uniform Prudent Investor Act from http://www.law.upenn.edu/bll/archives/ulc/fnact99/1990s/upia94.pdf</a:t>
            </a:r>
          </a:p>
          <a:p>
            <a:r>
              <a:rPr lang="en-US" smtClean="0"/>
              <a:t>“London Loophole” letter here: http://www.cftc.gov/ucm/groups/public/@lrlettergeneral/documents/letter/99-69.pdf</a:t>
            </a:r>
          </a:p>
          <a:p>
            <a:r>
              <a:rPr lang="en-US" smtClean="0"/>
              <a:t>Greg Mocek from Leah McGrath Goodman, “The Asylum”, pg. 263</a:t>
            </a:r>
          </a:p>
          <a:p>
            <a:endParaRPr lang="en-US" smtClean="0"/>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627FF80-7231-407A-A965-08DBBF1EE594}" type="slidenum">
              <a:rPr lang="en-US" altLang="en-US" sz="1300" b="0" smtClean="0"/>
              <a:pPr/>
              <a:t>82</a:t>
            </a:fld>
            <a:endParaRPr lang="en-US" altLang="en-US" sz="1300" b="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ICE ownership breakdown from http://www.sec.gov/Archives/edgar/data/1174746/000095012305013687/e06540a9sv1za.htm</a:t>
            </a:r>
          </a:p>
          <a:p>
            <a:r>
              <a:rPr lang="en-US" smtClean="0"/>
              <a:t>ICE mission from https://www.theice.com/history.jhtml</a:t>
            </a:r>
          </a:p>
          <a:p>
            <a:r>
              <a:rPr lang="en-US" smtClean="0"/>
              <a:t>CFMA Enron Loophole from http://en.wikipedia.org/wiki/Commodity_Futures_Modernization_Act_of_2000#The_.E2.80.9CEnron_Loophole.E2.80.9D</a:t>
            </a:r>
          </a:p>
          <a:p>
            <a:r>
              <a:rPr lang="en-US" smtClean="0"/>
              <a:t>ICE acquiring IPE from http://www.sec.gov/Archives/edgar/data/1174746/000095012305013687/e06540a9sv1za.htm</a:t>
            </a:r>
          </a:p>
          <a:p>
            <a:endParaRPr lang="en-US" smtClean="0"/>
          </a:p>
          <a:p>
            <a:r>
              <a:rPr lang="en-US" smtClean="0"/>
              <a:t>CFTC relaxation of rule 4.5 from http://www.cftc.gov/foia/fedreg03/foi030808a.htm</a:t>
            </a:r>
          </a:p>
          <a:p>
            <a:r>
              <a:rPr lang="en-US" smtClean="0"/>
              <a:t>Mutual fund managers from http://www.hedgefundlawblog.com/nfa-petitions-cftc-to-amend-rule-4-5.html</a:t>
            </a:r>
          </a:p>
        </p:txBody>
      </p:sp>
      <p:sp>
        <p:nvSpPr>
          <p:cNvPr id="238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A3C93A9-BBC5-473C-816D-BA7E07568264}" type="slidenum">
              <a:rPr lang="en-US" altLang="en-US" sz="1300" b="0" smtClean="0"/>
              <a:pPr/>
              <a:t>83</a:t>
            </a:fld>
            <a:endParaRPr lang="en-US" altLang="en-US" sz="1300" b="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Picture recreated verbatim from Daniel O’Sullivan, “Petromania”, pg. 188</a:t>
            </a:r>
          </a:p>
        </p:txBody>
      </p:sp>
      <p:sp>
        <p:nvSpPr>
          <p:cNvPr id="239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DA3AA53-7523-4DC1-8286-A1751936FCAB}" type="slidenum">
              <a:rPr lang="en-US" altLang="en-US" sz="1300" b="0" smtClean="0"/>
              <a:pPr/>
              <a:t>84</a:t>
            </a:fld>
            <a:endParaRPr lang="en-US" altLang="en-US" sz="1300" b="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1991 Historical futures contracts data from http://www.cftc.gov/files/dea/history/deafut_xls_1986_2010.zip</a:t>
            </a:r>
          </a:p>
          <a:p>
            <a:r>
              <a:rPr lang="en-US" smtClean="0"/>
              <a:t>2011 futures contracts data from http://www.cftc.gov/files/dea/history/dea_fut_xls_2011.zip</a:t>
            </a:r>
          </a:p>
          <a:p>
            <a:r>
              <a:rPr lang="en-US" smtClean="0"/>
              <a:t>WTI prices from http://research.stlouisfed.org/fred2/graph/?id=DCOILWTICO,#</a:t>
            </a:r>
          </a:p>
          <a:p>
            <a:r>
              <a:rPr lang="en-US" smtClean="0"/>
              <a:t>Inflation conversion from ftp://ftp.bls.gov/pub/special.requests/cpi/cpiai.txt/</a:t>
            </a:r>
          </a:p>
          <a:p>
            <a:endParaRPr lang="en-US" smtClean="0"/>
          </a:p>
          <a:p>
            <a:endParaRPr lang="en-US" smtClean="0"/>
          </a:p>
        </p:txBody>
      </p:sp>
      <p:sp>
        <p:nvSpPr>
          <p:cNvPr id="240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C0C0739-CAB7-43BC-A8DB-911322C590FD}" type="slidenum">
              <a:rPr lang="en-US" altLang="en-US" sz="1300" b="0" smtClean="0"/>
              <a:pPr/>
              <a:t>85</a:t>
            </a:fld>
            <a:endParaRPr lang="en-US" altLang="en-US" sz="1300" b="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Table from Mike Masters, “Accidental Hunt Brothers”, pg 3. http://www.loe.org/images/content/080919/Act1.pdf</a:t>
            </a:r>
          </a:p>
          <a:p>
            <a:r>
              <a:rPr lang="en-US" smtClean="0"/>
              <a:t>Oil as a commodity and store of value from Kent Moors, “The Vega Factor”, pg. 149</a:t>
            </a:r>
          </a:p>
        </p:txBody>
      </p:sp>
      <p:sp>
        <p:nvSpPr>
          <p:cNvPr id="241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5481F33-9F82-4561-9FD1-9F23EE473635}" type="slidenum">
              <a:rPr lang="en-US" altLang="en-US" sz="1300" b="0" smtClean="0"/>
              <a:pPr/>
              <a:t>86</a:t>
            </a:fld>
            <a:endParaRPr lang="en-US" altLang="en-US" sz="1300" b="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First bullet point from http://www.pkverlegerllc.com/PhysicalFinancialMarkets.pdf and from Dan Dicker, “Oil’s Endless Bid” pg. 197</a:t>
            </a:r>
          </a:p>
          <a:p>
            <a:r>
              <a:rPr lang="en-US" smtClean="0"/>
              <a:t>Oil stock data from http://www.eia.gov/dnav/pet/hist/LeafHandler.ashx?n=PET&amp;s=WTTSTUS1&amp;f=W</a:t>
            </a:r>
          </a:p>
          <a:p>
            <a:r>
              <a:rPr lang="en-US" smtClean="0"/>
              <a:t>Weekly WTI prices from http://research.stlouisfed.org/fred2/categories/32357</a:t>
            </a:r>
          </a:p>
          <a:p>
            <a:endParaRPr lang="en-US" smtClean="0"/>
          </a:p>
        </p:txBody>
      </p:sp>
      <p:sp>
        <p:nvSpPr>
          <p:cNvPr id="242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EE745488-1384-448E-8A84-07B39BA0BDF9}" type="slidenum">
              <a:rPr lang="en-US" altLang="en-US" sz="1300" b="0" smtClean="0"/>
              <a:pPr/>
              <a:t>87</a:t>
            </a:fld>
            <a:endParaRPr lang="en-US" altLang="en-US" sz="1300" b="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Daily WTI prices from https://research.stlouisfed.org/fred2/series/DCOILWTICO/downloaddata?cid=32356</a:t>
            </a:r>
          </a:p>
          <a:p>
            <a:r>
              <a:rPr lang="en-US" smtClean="0"/>
              <a:t>CPI from ftp://ftp.bls.gov/pub/special.requests/cpi/cpiai.txt</a:t>
            </a:r>
          </a:p>
        </p:txBody>
      </p:sp>
      <p:sp>
        <p:nvSpPr>
          <p:cNvPr id="243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08716A97-22D0-45A4-AC6A-70D02CC20FC9}" type="slidenum">
              <a:rPr lang="en-US" altLang="en-US" sz="1300" b="0" smtClean="0"/>
              <a:pPr/>
              <a:t>88</a:t>
            </a:fld>
            <a:endParaRPr lang="en-US" altLang="en-US" sz="1300" b="0"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Weekly WTI prices from http://research.stlouisfed.org/fred2/categories/32357</a:t>
            </a:r>
          </a:p>
          <a:p>
            <a:r>
              <a:rPr lang="en-US" smtClean="0"/>
              <a:t>Weekly S&amp;P 500 Index values from http://finance.yahoo.com/q/hp?s=^GSPC+Historical+Prices</a:t>
            </a:r>
          </a:p>
        </p:txBody>
      </p:sp>
      <p:sp>
        <p:nvSpPr>
          <p:cNvPr id="244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94ECFD81-A34B-4361-9DA8-42CAE1CFDA3B}" type="slidenum">
              <a:rPr lang="en-US" altLang="en-US" sz="1300" b="0" smtClean="0"/>
              <a:pPr/>
              <a:t>89</a:t>
            </a:fld>
            <a:endParaRPr lang="en-US" altLang="en-US" sz="1300" b="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F36DF624-6CA4-43AF-8A20-30D7A57BEA74}" type="slidenum">
              <a:rPr lang="en-US" altLang="en-US" sz="1300" b="0" smtClean="0"/>
              <a:pPr/>
              <a:t>9</a:t>
            </a:fld>
            <a:endParaRPr lang="en-US" altLang="en-US" sz="1300" b="0"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Inspired by Morgan Downey, “Oil 101”, pg. 323</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NASDAQ data from http://finance.yahoo.com/q/hp?s=^IXIC&amp;a=00&amp;b=14&amp;c=1999&amp;d=06&amp;e=9&amp;f=2011&amp;g=d</a:t>
            </a:r>
          </a:p>
          <a:p>
            <a:r>
              <a:rPr lang="en-US" smtClean="0"/>
              <a:t>Oil Market data from http://research.stlouisfed.org/fred2/categories/32356</a:t>
            </a:r>
          </a:p>
          <a:p>
            <a:r>
              <a:rPr lang="en-US" smtClean="0"/>
              <a:t>“New Era” thinking from Robert Shiller, “Irrational Exuberance”, pg. 106-131.  Also referenced explicitly by Daniel O’Sullivan in “Petromania” pg. 183 </a:t>
            </a:r>
          </a:p>
        </p:txBody>
      </p:sp>
      <p:sp>
        <p:nvSpPr>
          <p:cNvPr id="245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7002F0F-6958-424F-8450-5CF53CE43145}" type="slidenum">
              <a:rPr lang="en-US" altLang="en-US" sz="1300" b="0" smtClean="0"/>
              <a:pPr/>
              <a:t>90</a:t>
            </a:fld>
            <a:endParaRPr lang="en-US" altLang="en-US" sz="1300" b="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NASDAQ data from http://finance.yahoo.com/q/hp?s=^IXIC&amp;a=00&amp;b=14&amp;c=1999&amp;d=06&amp;e=9&amp;f=2011&amp;g=d</a:t>
            </a:r>
          </a:p>
          <a:p>
            <a:r>
              <a:rPr lang="en-US" smtClean="0"/>
              <a:t>Oil Market data from http://research.stlouisfed.org/fred2/categories/32356</a:t>
            </a:r>
          </a:p>
        </p:txBody>
      </p:sp>
      <p:sp>
        <p:nvSpPr>
          <p:cNvPr id="246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66A782F-D86E-47BA-980B-381D28F52AE4}" type="slidenum">
              <a:rPr lang="en-US" altLang="en-US" sz="1300" b="0" smtClean="0"/>
              <a:pPr/>
              <a:t>91</a:t>
            </a:fld>
            <a:endParaRPr lang="en-US" altLang="en-US" sz="1300" b="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Double helix taken from slide 6 in http://cfp.mit.edu/events/Oct09/CFP%20Fall09%20Presentations/CFP%20plenary%20Fine%20OIPs%20Oct09.ppt</a:t>
            </a:r>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F78637A-8FAD-4F50-8FD3-B21FC3188FBB}" type="slidenum">
              <a:rPr lang="en-US" altLang="en-US" sz="1300" b="0" smtClean="0"/>
              <a:pPr/>
              <a:t>92</a:t>
            </a:fld>
            <a:endParaRPr lang="en-US" altLang="en-US" sz="1300" b="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Image from http://www.eia.gov/totalenergy/data/annual/pdf/sec5_3.pdf</a:t>
            </a: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69762644-46CC-488F-B048-F706DE51368E}" type="slidenum">
              <a:rPr lang="en-US" altLang="en-US" sz="1300" b="0" smtClean="0"/>
              <a:pPr/>
              <a:t>93</a:t>
            </a:fld>
            <a:endParaRPr lang="en-US" altLang="en-US" sz="1300" b="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Production data from http://www.eia.gov/cfapps/ipdbproject/iedindex3.cfm?tid=5&amp;pid=56&amp;aid=1&amp;cid=regions&amp;syid=1980&amp;eyid=2010&amp;unit=TBPD</a:t>
            </a:r>
          </a:p>
        </p:txBody>
      </p:sp>
      <p:sp>
        <p:nvSpPr>
          <p:cNvPr id="249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2D40802A-A74D-4AEA-9419-CA5052F6AE4C}" type="slidenum">
              <a:rPr lang="en-US" altLang="en-US" sz="1300" b="0" smtClean="0"/>
              <a:pPr/>
              <a:t>94</a:t>
            </a:fld>
            <a:endParaRPr lang="en-US" altLang="en-US" sz="1300" b="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Diagram from http://csis.org/files/attachments/040224_simmons.pdf</a:t>
            </a:r>
          </a:p>
        </p:txBody>
      </p:sp>
      <p:sp>
        <p:nvSpPr>
          <p:cNvPr id="250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86CEE770-435A-4EFB-A1B6-D292842C36A6}" type="slidenum">
              <a:rPr lang="en-US" altLang="en-US" sz="1300" b="0" smtClean="0"/>
              <a:pPr/>
              <a:t>95</a:t>
            </a:fld>
            <a:endParaRPr lang="en-US" altLang="en-US" sz="1300" b="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Table taken from Matt Simmons, “The World’s Giant Oilfields” (http://energy.mazenti.com/files/20060620GiantOilFields.pdf), pg 11</a:t>
            </a:r>
          </a:p>
        </p:txBody>
      </p:sp>
      <p:sp>
        <p:nvSpPr>
          <p:cNvPr id="251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6A133B6-A89D-4283-ADF9-759910F60731}" type="slidenum">
              <a:rPr lang="en-US" altLang="en-US" sz="1300" b="0" smtClean="0"/>
              <a:pPr/>
              <a:t>96</a:t>
            </a:fld>
            <a:endParaRPr lang="en-US" altLang="en-US" sz="1300" b="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2025"/>
            <a:r>
              <a:rPr lang="en-US" smtClean="0"/>
              <a:t>Table taken from Matt Simmons, “The World’s Giant Oilfields” (http://energy.mazenti.com/files/20060620GiantOilFields.pdf), pg 11</a:t>
            </a:r>
          </a:p>
          <a:p>
            <a:pPr defTabSz="962025"/>
            <a:endParaRPr lang="en-US" smtClean="0"/>
          </a:p>
        </p:txBody>
      </p:sp>
      <p:sp>
        <p:nvSpPr>
          <p:cNvPr id="252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73BE941-580C-4132-9625-57D0DC5945F2}" type="slidenum">
              <a:rPr lang="en-US" altLang="en-US" sz="1300" b="0" smtClean="0"/>
              <a:pPr/>
              <a:t>97</a:t>
            </a:fld>
            <a:endParaRPr lang="en-US" altLang="en-US" sz="1300" b="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From http://www.iea.org/textbase/nppdf/free/2008/weo2008.pdf, pg 203.</a:t>
            </a:r>
          </a:p>
          <a:p>
            <a:r>
              <a:rPr lang="en-US" smtClean="0"/>
              <a:t>Quote from http://www.oftwominds.com/blogoct06/oil-decline.html. Inspired by Morgan Downey, “Oil 101”, pg. 25</a:t>
            </a:r>
          </a:p>
        </p:txBody>
      </p:sp>
      <p:sp>
        <p:nvSpPr>
          <p:cNvPr id="253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DA8D7DE5-2DF6-424E-9352-F84D4E871B8F}" type="slidenum">
              <a:rPr lang="en-US" altLang="en-US" sz="1300" b="0" smtClean="0"/>
              <a:pPr/>
              <a:t>98</a:t>
            </a:fld>
            <a:endParaRPr lang="en-US" altLang="en-US" sz="1300" b="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See http://www.iea.org/textbase/nppdf/free/2008/weo2008.pdf, pg 242-3</a:t>
            </a:r>
          </a:p>
          <a:p>
            <a:r>
              <a:rPr lang="en-US" smtClean="0"/>
              <a:t>EIA data from http://www.eia.gov/cfapps/ipdbproject/IEDIndex3.cfm?tid=5&amp;pid=53&amp;aid=1</a:t>
            </a:r>
          </a:p>
        </p:txBody>
      </p:sp>
      <p:sp>
        <p:nvSpPr>
          <p:cNvPr id="254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1400" b="1">
                <a:solidFill>
                  <a:srgbClr val="000000"/>
                </a:solidFill>
                <a:latin typeface="Arial" pitchFamily="34" charset="0"/>
              </a:defRPr>
            </a:lvl1pPr>
            <a:lvl2pPr marL="742950" indent="-285750" defTabSz="950913" eaLnBrk="0" hangingPunct="0">
              <a:defRPr sz="1400" b="1">
                <a:solidFill>
                  <a:srgbClr val="000000"/>
                </a:solidFill>
                <a:latin typeface="Arial" pitchFamily="34" charset="0"/>
              </a:defRPr>
            </a:lvl2pPr>
            <a:lvl3pPr marL="1143000" indent="-228600" defTabSz="950913" eaLnBrk="0" hangingPunct="0">
              <a:defRPr sz="1400" b="1">
                <a:solidFill>
                  <a:srgbClr val="000000"/>
                </a:solidFill>
                <a:latin typeface="Arial" pitchFamily="34" charset="0"/>
              </a:defRPr>
            </a:lvl3pPr>
            <a:lvl4pPr marL="1600200" indent="-228600" defTabSz="950913" eaLnBrk="0" hangingPunct="0">
              <a:defRPr sz="1400" b="1">
                <a:solidFill>
                  <a:srgbClr val="000000"/>
                </a:solidFill>
                <a:latin typeface="Arial" pitchFamily="34" charset="0"/>
              </a:defRPr>
            </a:lvl4pPr>
            <a:lvl5pPr marL="2057400" indent="-228600" defTabSz="950913" eaLnBrk="0" hangingPunct="0">
              <a:defRPr sz="1400" b="1">
                <a:solidFill>
                  <a:srgbClr val="000000"/>
                </a:solidFill>
                <a:latin typeface="Arial" pitchFamily="34" charset="0"/>
              </a:defRPr>
            </a:lvl5pPr>
            <a:lvl6pPr marL="2514600" indent="-228600" defTabSz="950913" eaLnBrk="0" fontAlgn="base" hangingPunct="0">
              <a:spcBef>
                <a:spcPct val="0"/>
              </a:spcBef>
              <a:spcAft>
                <a:spcPct val="0"/>
              </a:spcAft>
              <a:defRPr sz="1400" b="1">
                <a:solidFill>
                  <a:srgbClr val="000000"/>
                </a:solidFill>
                <a:latin typeface="Arial" pitchFamily="34" charset="0"/>
              </a:defRPr>
            </a:lvl6pPr>
            <a:lvl7pPr marL="2971800" indent="-228600" defTabSz="950913" eaLnBrk="0" fontAlgn="base" hangingPunct="0">
              <a:spcBef>
                <a:spcPct val="0"/>
              </a:spcBef>
              <a:spcAft>
                <a:spcPct val="0"/>
              </a:spcAft>
              <a:defRPr sz="1400" b="1">
                <a:solidFill>
                  <a:srgbClr val="000000"/>
                </a:solidFill>
                <a:latin typeface="Arial" pitchFamily="34" charset="0"/>
              </a:defRPr>
            </a:lvl7pPr>
            <a:lvl8pPr marL="3429000" indent="-228600" defTabSz="950913" eaLnBrk="0" fontAlgn="base" hangingPunct="0">
              <a:spcBef>
                <a:spcPct val="0"/>
              </a:spcBef>
              <a:spcAft>
                <a:spcPct val="0"/>
              </a:spcAft>
              <a:defRPr sz="1400" b="1">
                <a:solidFill>
                  <a:srgbClr val="000000"/>
                </a:solidFill>
                <a:latin typeface="Arial" pitchFamily="34" charset="0"/>
              </a:defRPr>
            </a:lvl8pPr>
            <a:lvl9pPr marL="3886200" indent="-228600" defTabSz="950913" eaLnBrk="0" fontAlgn="base" hangingPunct="0">
              <a:spcBef>
                <a:spcPct val="0"/>
              </a:spcBef>
              <a:spcAft>
                <a:spcPct val="0"/>
              </a:spcAft>
              <a:defRPr sz="1400" b="1">
                <a:solidFill>
                  <a:srgbClr val="000000"/>
                </a:solidFill>
                <a:latin typeface="Arial" pitchFamily="34" charset="0"/>
              </a:defRPr>
            </a:lvl9pPr>
          </a:lstStyle>
          <a:p>
            <a:fld id="{30BF324F-277C-4CFA-B4D7-DE0B45E1B26C}" type="slidenum">
              <a:rPr lang="en-US" altLang="en-US" sz="1300" b="0" smtClean="0"/>
              <a:pPr/>
              <a:t>99</a:t>
            </a:fld>
            <a:endParaRPr lang="en-US" altLang="en-US" sz="1300" b="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54690" name="Rectangle 2"/>
          <p:cNvSpPr>
            <a:spLocks noGrp="1" noChangeArrowheads="1"/>
          </p:cNvSpPr>
          <p:nvPr>
            <p:ph type="ctrTitle"/>
          </p:nvPr>
        </p:nvSpPr>
        <p:spPr>
          <a:xfrm>
            <a:off x="685800" y="2438400"/>
            <a:ext cx="8229600" cy="1219200"/>
          </a:xfrm>
        </p:spPr>
        <p:txBody>
          <a:bodyPr/>
          <a:lstStyle>
            <a:lvl1pPr>
              <a:defRPr/>
            </a:lvl1pPr>
          </a:lstStyle>
          <a:p>
            <a:r>
              <a:rPr lang="en-US"/>
              <a:t>Click to edit Master title style</a:t>
            </a:r>
          </a:p>
        </p:txBody>
      </p:sp>
      <p:sp>
        <p:nvSpPr>
          <p:cNvPr id="754691" name="Rectangle 3"/>
          <p:cNvSpPr>
            <a:spLocks noGrp="1" noChangeArrowheads="1"/>
          </p:cNvSpPr>
          <p:nvPr>
            <p:ph type="subTitle" idx="1"/>
          </p:nvPr>
        </p:nvSpPr>
        <p:spPr>
          <a:xfrm>
            <a:off x="1447800" y="4114800"/>
            <a:ext cx="6705600" cy="1905000"/>
          </a:xfrm>
        </p:spPr>
        <p:txBody>
          <a:bodyPr/>
          <a:lstStyle>
            <a:lvl1pPr marL="0" indent="0" algn="ctr">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88430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7454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646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411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58592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Tree>
    <p:extLst>
      <p:ext uri="{BB962C8B-B14F-4D97-AF65-F5344CB8AC3E}">
        <p14:creationId xmlns:p14="http://schemas.microsoft.com/office/powerpoint/2010/main" val="3633036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000"/>
            </a:lvl1pPr>
            <a:lvl2pPr>
              <a:defRPr sz="1400"/>
            </a:lvl2pPr>
            <a:lvl3pPr>
              <a:defRPr sz="1600"/>
            </a:lvl3pPr>
            <a:lvl4pPr>
              <a:defRPr sz="14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388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44572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459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3886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427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5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834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3846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5"/>
          <p:cNvSpPr>
            <a:spLocks noGrp="1" noChangeArrowheads="1"/>
          </p:cNvSpPr>
          <p:nvPr>
            <p:ph type="title"/>
          </p:nvPr>
        </p:nvSpPr>
        <p:spPr bwMode="auto">
          <a:xfrm>
            <a:off x="685800" y="609600"/>
            <a:ext cx="77724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27" name="Rectangle 46"/>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p:titleStyle>
    <p:body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2000">
          <a:solidFill>
            <a:schemeClr val="tx1"/>
          </a:solidFill>
          <a:latin typeface="Arial" pitchFamily="34" charset="0"/>
        </a:defRPr>
      </a:lvl4pPr>
      <a:lvl5pPr marL="21748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1.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02.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03.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 Id="rId5" Type="http://schemas.openxmlformats.org/officeDocument/2006/relationships/chart" Target="../charts/chart59.xml"/><Relationship Id="rId4" Type="http://schemas.openxmlformats.org/officeDocument/2006/relationships/chart" Target="../charts/chart58.xml"/></Relationships>
</file>

<file path=ppt/slides/_rels/slide108.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openxmlformats.org/officeDocument/2006/relationships/slide" Target="slide37.xml"/><Relationship Id="rId4" Type="http://schemas.openxmlformats.org/officeDocument/2006/relationships/image" Target="../media/image30.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slide" Target="slide3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slide" Target="slide41.xml"/></Relationships>
</file>

<file path=ppt/slides/_rels/slide116.xml.rels><?xml version="1.0" encoding="UTF-8" standalone="yes"?>
<Relationships xmlns="http://schemas.openxmlformats.org/package/2006/relationships"><Relationship Id="rId3" Type="http://schemas.openxmlformats.org/officeDocument/2006/relationships/hyperlink" Target="http://www.eia.gov/pressroom/releases/press362.cfm"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chart" Target="../charts/chart65.xml"/></Relationships>
</file>

<file path=ppt/slides/_rels/slide117.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hyperlink" Target="http://www.petro-logistics.com/" TargetMode="External"/><Relationship Id="rId7" Type="http://schemas.openxmlformats.org/officeDocument/2006/relationships/chart" Target="../charts/chart67.xml"/><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slide" Target="slide41.xml"/><Relationship Id="rId5" Type="http://schemas.openxmlformats.org/officeDocument/2006/relationships/hyperlink" Target="http://www.lloydslistintelligence.com/llint/index.htm" TargetMode="External"/><Relationship Id="rId4" Type="http://schemas.openxmlformats.org/officeDocument/2006/relationships/hyperlink" Target="http://www.oilmovements.com/index.html"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9.xml"/><Relationship Id="rId1" Type="http://schemas.openxmlformats.org/officeDocument/2006/relationships/slideLayout" Target="../slideLayouts/slideLayout12.xml"/><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hyperlink" Target="http://en.wikipedia.org/wiki/Cretaceous" TargetMode="External"/><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hyperlink" Target="http://secondlaw.oxy.edu/two.html"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hyperlink" Target="http://www.time.com/time/magazine/article/0,9171,959972,00.html" TargetMode="External"/><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slide" Target="slide45.xml"/><Relationship Id="rId5" Type="http://schemas.openxmlformats.org/officeDocument/2006/relationships/hyperlink" Target="http://www.bloomberg.com/apps/news?pid=newsarchive&amp;sid=aW7G18EvCGD8" TargetMode="External"/><Relationship Id="rId4" Type="http://schemas.openxmlformats.org/officeDocument/2006/relationships/hyperlink" Target="http://news.bbc.co.uk/2/hi/business/1702241.stm" TargetMode="External"/></Relationships>
</file>

<file path=ppt/slides/_rels/slide125.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slide" Target="slide4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slide" Target="slide49.xml"/></Relationships>
</file>

<file path=ppt/slides/_rels/slide13.xml.rels><?xml version="1.0" encoding="UTF-8" standalone="yes"?>
<Relationships xmlns="http://schemas.openxmlformats.org/package/2006/relationships"><Relationship Id="rId3" Type="http://schemas.openxmlformats.org/officeDocument/2006/relationships/hyperlink" Target="http://www.bloomberg.com/energy"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www.bloomberg.com/apps/quote?ticker=CRK321M1:IND"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slide" Target="slide49.xml"/></Relationships>
</file>

<file path=ppt/slides/_rels/slide1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hyperlink" Target="http://en.wikipedia.org/wiki/Simon%E2%80%93Ehrlich_wager" TargetMode="External"/><Relationship Id="rId2" Type="http://schemas.openxmlformats.org/officeDocument/2006/relationships/notesSlide" Target="../notesSlides/notesSlide138.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0.xml"/><Relationship Id="rId1" Type="http://schemas.openxmlformats.org/officeDocument/2006/relationships/slideLayout" Target="../slideLayouts/slideLayout12.xml"/><Relationship Id="rId5" Type="http://schemas.openxmlformats.org/officeDocument/2006/relationships/image" Target="../media/image46.jpeg"/><Relationship Id="rId4" Type="http://schemas.openxmlformats.org/officeDocument/2006/relationships/image" Target="../media/image45.jpeg"/></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1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144.xml.rels><?xml version="1.0" encoding="UTF-8" standalone="yes"?>
<Relationships xmlns="http://schemas.openxmlformats.org/package/2006/relationships"><Relationship Id="rId8" Type="http://schemas.openxmlformats.org/officeDocument/2006/relationships/hyperlink" Target="http://www.amazon.com/Oil-101-Morgan-Downey/dp/0982039204/ref=sr_1_1?s=books&amp;ie=UTF8&amp;qid=1298834478&amp;sr=1-1" TargetMode="External"/><Relationship Id="rId13" Type="http://schemas.openxmlformats.org/officeDocument/2006/relationships/hyperlink" Target="http://www.amazon.com/Coming-Economic-Collapse-Thrive-Barrel/dp/B002IT5P1U/ref=pd_sim_b_1" TargetMode="External"/><Relationship Id="rId18" Type="http://schemas.openxmlformats.org/officeDocument/2006/relationships/hyperlink" Target="http://www.amazon.com/Petromania-Black-paper-barrels-bubbles/dp/1906659249/ref=sr_1_1?ie=UTF8&amp;qid=1310165151&amp;sr=8-1" TargetMode="External"/><Relationship Id="rId26" Type="http://schemas.openxmlformats.org/officeDocument/2006/relationships/hyperlink" Target="http://databank.worldbank.org/ddp/home.do?Step=1&amp;id=4" TargetMode="External"/><Relationship Id="rId3" Type="http://schemas.openxmlformats.org/officeDocument/2006/relationships/hyperlink" Target="http://www.amazon.com/Prize-Epic-Quest-Money-Power/dp/1439110123/ref=sr_1_1?ie=UTF8&amp;qid=1298834298&amp;sr=8-1" TargetMode="External"/><Relationship Id="rId21" Type="http://schemas.openxmlformats.org/officeDocument/2006/relationships/hyperlink" Target="http://www.amazon.com/Twilight-Desert-Coming-Saudi-Economy/dp/0471790184/ref=sr_1_1?s=books&amp;ie=UTF8&amp;qid=1298834352&amp;sr=1-1" TargetMode="External"/><Relationship Id="rId7" Type="http://schemas.openxmlformats.org/officeDocument/2006/relationships/hyperlink" Target="http://www.amazon.com/Oils-Endless-Bid-Unreliable-Economy/dp/0470915625/ref=sr_1_1?ie=UTF8&amp;s=books&amp;qid=1303084234&amp;sr=8-1" TargetMode="External"/><Relationship Id="rId12" Type="http://schemas.openxmlformats.org/officeDocument/2006/relationships/hyperlink" Target="http://www.amazon.com/Oil-Factor-Protect-Yourself-Profit/dp/0446694061/ref=sr_1_3?s=books&amp;ie=UTF8&amp;qid=1298834659&amp;sr=1-3" TargetMode="External"/><Relationship Id="rId17" Type="http://schemas.openxmlformats.org/officeDocument/2006/relationships/hyperlink" Target="http://www.amazon.com/Vega-Factor-Volatility-Global-Crisis/dp/0470602082/ref=sr_1_1?ie=UTF8&amp;qid=1307812514&amp;sr=8-1" TargetMode="External"/><Relationship Id="rId25" Type="http://schemas.openxmlformats.org/officeDocument/2006/relationships/hyperlink" Target="http://www.inflationdata.com/inflation/" TargetMode="External"/><Relationship Id="rId2" Type="http://schemas.openxmlformats.org/officeDocument/2006/relationships/notesSlide" Target="../notesSlides/notesSlide144.xml"/><Relationship Id="rId16" Type="http://schemas.openxmlformats.org/officeDocument/2006/relationships/hyperlink" Target="http://www.amazon.com/Myth-Oil-Crisis-Overcoming-Geopolitics/dp/0313364982/ref=sr_1_1?ie=UTF8&amp;s=books&amp;qid=1298834525&amp;sr=1-1" TargetMode="External"/><Relationship Id="rId20" Type="http://schemas.openxmlformats.org/officeDocument/2006/relationships/hyperlink" Target="http://www.amazon.com/Your-World-About-Whole-Smaller/dp/1400068509/ref=sr_1_1?s=books&amp;ie=UTF8&amp;qid=1298834583&amp;sr=1-1" TargetMode="External"/><Relationship Id="rId29" Type="http://schemas.openxmlformats.org/officeDocument/2006/relationships/hyperlink" Target="http://peakoildebunked.blogspot.com/" TargetMode="External"/><Relationship Id="rId1" Type="http://schemas.openxmlformats.org/officeDocument/2006/relationships/slideLayout" Target="../slideLayouts/slideLayout12.xml"/><Relationship Id="rId6" Type="http://schemas.openxmlformats.org/officeDocument/2006/relationships/hyperlink" Target="http://www.amazon.com/Hubberts-Peak-Impending-World-Shortage/dp/0691141193/ref=sr_1_1?s=books&amp;ie=UTF8&amp;qid=1298834435&amp;sr=1-1" TargetMode="External"/><Relationship Id="rId11" Type="http://schemas.openxmlformats.org/officeDocument/2006/relationships/hyperlink" Target="http://www.iea.org/textbase/nppdf/free/2008/weo2008.pdf" TargetMode="External"/><Relationship Id="rId24" Type="http://schemas.openxmlformats.org/officeDocument/2006/relationships/hyperlink" Target="http://www.eia.doe.gov/dnav/pet/pet_pnp_pct_dc_nus_pct_m.htm" TargetMode="External"/><Relationship Id="rId5" Type="http://schemas.openxmlformats.org/officeDocument/2006/relationships/hyperlink" Target="http://www.amazon.com/Beyond-Oil-View-Hubberts-Peak/dp/B004KAB46U/ref=sr_1_1?s=books&amp;ie=UTF8&amp;qid=1298834396&amp;sr=1-1" TargetMode="External"/><Relationship Id="rId15" Type="http://schemas.openxmlformats.org/officeDocument/2006/relationships/hyperlink" Target="http://www.amazon.com/DOOMSDAY-MYTH-HOOVER-PRESS-PUBLICATION/dp/081797962X/ref=sr_1_1?s=books&amp;ie=UTF8&amp;qid=1298834774&amp;sr=1-1" TargetMode="External"/><Relationship Id="rId23" Type="http://schemas.openxmlformats.org/officeDocument/2006/relationships/hyperlink" Target="http://www.amazon.com/Quest-Energy-Security-Remaking-Modern/dp/1594202834/ref=sr_1_1?ie=UTF8&amp;qid=1319459387&amp;sr=8-1" TargetMode="External"/><Relationship Id="rId28" Type="http://schemas.openxmlformats.org/officeDocument/2006/relationships/hyperlink" Target="http://www.theoildrum.com/" TargetMode="External"/><Relationship Id="rId10" Type="http://schemas.openxmlformats.org/officeDocument/2006/relationships/hyperlink" Target="http://www.amazon.com/Bottomless-Well-Twilight-Virtue-Energy/dp/046503117X/ref=sr_1_1?ie=UTF8&amp;qid=1314017500&amp;sr=8-1" TargetMode="External"/><Relationship Id="rId19" Type="http://schemas.openxmlformats.org/officeDocument/2006/relationships/hyperlink" Target="http://www.amazon.com/Oil-Card-Economic-Warfare-Century/dp/097779539X/ref=sr_1_1?s=books&amp;ie=UTF8&amp;qid=1298834884&amp;sr=1-1" TargetMode="External"/><Relationship Id="rId31" Type="http://schemas.openxmlformats.org/officeDocument/2006/relationships/hyperlink" Target="http://oilandenergyinvestor.com/" TargetMode="External"/><Relationship Id="rId4" Type="http://schemas.openxmlformats.org/officeDocument/2006/relationships/hyperlink" Target="http://www.amazon.com/Gusher-Lies-Dangerous-Delusions-Independence/dp/158648690X/ref=sr_1_1?ie=UTF8&amp;qid=1316899032&amp;sr=8-1" TargetMode="External"/><Relationship Id="rId9" Type="http://schemas.openxmlformats.org/officeDocument/2006/relationships/hyperlink" Target="http://www.amazon.com/Asylum-Renegades-Hijacked-Worlds-Market/dp/0061766275/ref=sr_1_1?s=books&amp;ie=UTF8&amp;qid=1303084269&amp;sr=1-1" TargetMode="External"/><Relationship Id="rId14" Type="http://schemas.openxmlformats.org/officeDocument/2006/relationships/hyperlink" Target="http://www.amazon.com/Game-Over-Prosper-Shattered-Economy/dp/0446544817/ref=sr_1_3?s=books&amp;ie=UTF8&amp;qid=1298834708&amp;sr=1-3" TargetMode="External"/><Relationship Id="rId22" Type="http://schemas.openxmlformats.org/officeDocument/2006/relationships/hyperlink" Target="http://www.amazon.com/Hidden-Hand-American-Hegemony-International/dp/080142884X/ref=sr_1_1?ie=UTF8&amp;qid=1316437264&amp;sr=8-1" TargetMode="External"/><Relationship Id="rId27" Type="http://schemas.openxmlformats.org/officeDocument/2006/relationships/hyperlink" Target="http://www.oceanenergy.org/matthew_simmons_2010.asp" TargetMode="External"/><Relationship Id="rId30" Type="http://schemas.openxmlformats.org/officeDocument/2006/relationships/hyperlink" Target="http://www.jeffrubinssmallerworld.com/blog/"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http://portal/research/Lists/Contributions/Attachments/727/image001.jpg" TargetMode="External"/><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hart" Target="../charts/chart76.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8" Type="http://schemas.openxmlformats.org/officeDocument/2006/relationships/chart" Target="../charts/chart79.xml"/><Relationship Id="rId3" Type="http://schemas.openxmlformats.org/officeDocument/2006/relationships/chart" Target="../charts/chart77.xml"/><Relationship Id="rId7" Type="http://schemas.openxmlformats.org/officeDocument/2006/relationships/image" Target="../media/image63.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chart" Target="../charts/chart78.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www.bloomberg.com/apps/news?pid=newsarchive&amp;sid=aW7G18EvCGD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slide" Target="slide94.xml"/></Relationships>
</file>

<file path=ppt/slides/_rels/slide36.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slide" Target="slide10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slide" Target="slide10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68.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slide" Target="slide116.xml"/><Relationship Id="rId4" Type="http://schemas.openxmlformats.org/officeDocument/2006/relationships/slide" Target="slide111.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chart" Target="../charts/char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slide" Target="slide119.xml"/></Relationships>
</file>

<file path=ppt/slides/_rels/slide4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slide" Target="slide1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hyperlink" Target="http://en.wikipedia.org/wiki/Jevons_paradox" TargetMode="External"/><Relationship Id="rId7" Type="http://schemas.openxmlformats.org/officeDocument/2006/relationships/hyperlink" Target="http://en.wikipedia.org/wiki/Minsky_moment"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en.wikipedia.org/wiki/Keynesian_beauty_contest" TargetMode="External"/><Relationship Id="rId5" Type="http://schemas.openxmlformats.org/officeDocument/2006/relationships/hyperlink" Target="http://www.sharpeinvesting.com/2007/08/george-soros-theory-of-reflexivity-mit-speech.html" TargetMode="External"/><Relationship Id="rId4" Type="http://schemas.openxmlformats.org/officeDocument/2006/relationships/hyperlink" Target="http://opencourses.emu.edu.tr/file.php/16/Lecture_Notes/Ch4_P1.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slide" Target="slide13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70.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slide" Target="slide134.xml"/></Relationships>
</file>

<file path=ppt/slides/_rels/slide64.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hyperlink" Target="http://en.wikisource.org/wiki/The_Blindmen_and_the_Elephant" TargetMode="External"/></Relationships>
</file>

<file path=ppt/slides/_rels/slide6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chart" Target="../charts/chart34.xml"/></Relationships>
</file>

<file path=ppt/slides/_rels/slide69.xml.rels><?xml version="1.0" encoding="UTF-8" standalone="yes"?>
<Relationships xmlns="http://schemas.openxmlformats.org/package/2006/relationships"><Relationship Id="rId3" Type="http://schemas.openxmlformats.org/officeDocument/2006/relationships/chart" Target="../charts/chart35.xml"/><Relationship Id="rId7" Type="http://schemas.openxmlformats.org/officeDocument/2006/relationships/slide" Target="slide4.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chart" Target="../charts/chart3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time.com/time/magazine/article/0,9171,959972,00.html"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slide" Target="slide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www.bis.org/publ/qtrpdf/r_qt0703.pdf"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chart" Target="../charts/chart44.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hyperlink" Target="http://www.marketwatch.com/story/transmontaigne-agrees-to-be-acquired-by-morgan-stanley-unit"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chart" Target="../charts/chart45.xml"/><Relationship Id="rId5" Type="http://schemas.openxmlformats.org/officeDocument/2006/relationships/hyperlink" Target="http://economistsview.typepad.com/economistsview/2009/01/super-contango.html" TargetMode="External"/><Relationship Id="rId4" Type="http://schemas.openxmlformats.org/officeDocument/2006/relationships/hyperlink" Target="http://www.reuters.com/article/2009/06/03/energy-products-storage-idUSL365078320090603" TargetMode="External"/></Relationships>
</file>

<file path=ppt/slides/_rels/slide88.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petrolprices.com/price-of-petrol.html" TargetMode="External"/><Relationship Id="rId5" Type="http://schemas.openxmlformats.org/officeDocument/2006/relationships/hyperlink" Target="http://tonto.eia.doe.gov/oog/info/gdu/gasdiesel.asp" TargetMode="External"/><Relationship Id="rId4" Type="http://schemas.openxmlformats.org/officeDocument/2006/relationships/hyperlink" Target="http://www.njgca.org/Announcements/Motor_Fuel_Industry_Scenarios.pdf" TargetMode="External"/></Relationships>
</file>

<file path=ppt/slides/_rels/slide90.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www.marketwatch.com/story/transmontaigne-agrees-to-be-acquired-by-morgan-stanley-unit"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9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slide" Target="slide35.xml"/></Relationships>
</file>

<file path=ppt/slides/_rels/slide9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304800"/>
            <a:ext cx="9067800" cy="1143000"/>
          </a:xfrm>
        </p:spPr>
        <p:txBody>
          <a:bodyPr/>
          <a:lstStyle/>
          <a:p>
            <a:r>
              <a:rPr lang="en-US" sz="3200" smtClean="0"/>
              <a:t>Baseline Oil: A Layman’s Survey</a:t>
            </a:r>
            <a:br>
              <a:rPr lang="en-US" sz="3200" smtClean="0"/>
            </a:br>
            <a:endParaRPr lang="en-US" sz="1400" smtClean="0"/>
          </a:p>
        </p:txBody>
      </p:sp>
      <p:sp>
        <p:nvSpPr>
          <p:cNvPr id="2051" name="Rectangle 3"/>
          <p:cNvSpPr>
            <a:spLocks noGrp="1" noChangeArrowheads="1"/>
          </p:cNvSpPr>
          <p:nvPr>
            <p:ph type="subTitle" idx="1"/>
          </p:nvPr>
        </p:nvSpPr>
        <p:spPr>
          <a:xfrm>
            <a:off x="762000" y="1219200"/>
            <a:ext cx="7696200" cy="685800"/>
          </a:xfrm>
        </p:spPr>
        <p:txBody>
          <a:bodyPr/>
          <a:lstStyle/>
          <a:p>
            <a:pPr>
              <a:spcBef>
                <a:spcPct val="10000"/>
              </a:spcBef>
            </a:pPr>
            <a:r>
              <a:rPr lang="en-US" sz="1600" smtClean="0"/>
              <a:t>“It takes a lot of time and effort just to know what everybody else knows”</a:t>
            </a:r>
          </a:p>
          <a:p>
            <a:pPr>
              <a:spcBef>
                <a:spcPct val="10000"/>
              </a:spcBef>
            </a:pPr>
            <a:endParaRPr lang="en-US" sz="1600" smtClean="0"/>
          </a:p>
        </p:txBody>
      </p:sp>
      <p:pic>
        <p:nvPicPr>
          <p:cNvPr id="2052" name="Picture 6" descr="http://gtm-media.discoveryeducation.com/videos/imagelibrary/printImages/EF6C2BE2-F733-1E52-1CBB563C525AFE80.jpg"/>
          <p:cNvPicPr>
            <a:picLocks noChangeAspect="1" noChangeArrowheads="1"/>
          </p:cNvPicPr>
          <p:nvPr/>
        </p:nvPicPr>
        <p:blipFill>
          <a:blip r:embed="rId3" cstate="print">
            <a:extLst>
              <a:ext uri="{28A0092B-C50C-407E-A947-70E740481C1C}">
                <a14:useLocalDpi xmlns:a14="http://schemas.microsoft.com/office/drawing/2010/main" val="0"/>
              </a:ext>
            </a:extLst>
          </a:blip>
          <a:srcRect t="13516" b="882"/>
          <a:stretch>
            <a:fillRect/>
          </a:stretch>
        </p:blipFill>
        <p:spPr bwMode="auto">
          <a:xfrm>
            <a:off x="0" y="1676400"/>
            <a:ext cx="53990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 descr="http://taleofthefishwife.files.wordpress.com/2008/06/line_at_a_gas_station_june_15_197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775" y="4087813"/>
            <a:ext cx="4797425"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457200"/>
            <a:ext cx="7772400" cy="457200"/>
          </a:xfrm>
        </p:spPr>
        <p:txBody>
          <a:bodyPr/>
          <a:lstStyle/>
          <a:p>
            <a:r>
              <a:rPr lang="en-US" smtClean="0"/>
              <a:t>Oil Price Chain</a:t>
            </a:r>
          </a:p>
        </p:txBody>
      </p:sp>
      <p:sp>
        <p:nvSpPr>
          <p:cNvPr id="11267" name="Rectangle 3"/>
          <p:cNvSpPr>
            <a:spLocks noGrp="1" noChangeArrowheads="1"/>
          </p:cNvSpPr>
          <p:nvPr>
            <p:ph type="body" idx="1"/>
          </p:nvPr>
        </p:nvSpPr>
        <p:spPr>
          <a:xfrm>
            <a:off x="685800" y="1066800"/>
            <a:ext cx="7772400" cy="5029200"/>
          </a:xfrm>
        </p:spPr>
        <p:txBody>
          <a:bodyPr/>
          <a:lstStyle/>
          <a:p>
            <a:r>
              <a:rPr lang="en-US" sz="1400" i="1" smtClean="0"/>
              <a:t>Dealer Tank Wagon Price  (DTW)</a:t>
            </a:r>
            <a:r>
              <a:rPr lang="en-US" sz="1400" smtClean="0"/>
              <a:t>– The wholesale price of oil delivered to retail outlets such as gasoline stations, i.e. what a gas station pays – they buy in full truck loads or 8,500 gallons.</a:t>
            </a:r>
          </a:p>
          <a:p>
            <a:endParaRPr lang="en-US" sz="1400" smtClean="0"/>
          </a:p>
          <a:p>
            <a:pPr lvl="1"/>
            <a:endParaRPr lang="en-US" smtClean="0"/>
          </a:p>
          <a:p>
            <a:r>
              <a:rPr lang="en-US" sz="1400" i="1" smtClean="0"/>
              <a:t>Rack Price </a:t>
            </a:r>
            <a:r>
              <a:rPr lang="en-US" sz="1400" smtClean="0"/>
              <a:t>– The price of oil at a wholesale truck tanker terminal where delivery trucks load oil to bring to filling stations, homes, and offices.</a:t>
            </a:r>
          </a:p>
          <a:p>
            <a:endParaRPr lang="en-US" sz="1400" smtClean="0"/>
          </a:p>
          <a:p>
            <a:pPr lvl="1"/>
            <a:endParaRPr lang="en-US" smtClean="0"/>
          </a:p>
          <a:p>
            <a:r>
              <a:rPr lang="en-US" sz="1400" i="1" smtClean="0"/>
              <a:t>Pipeline Price </a:t>
            </a:r>
            <a:r>
              <a:rPr lang="en-US" sz="1400" smtClean="0"/>
              <a:t>– The price of oil at a specified point in the pipeline.  </a:t>
            </a:r>
          </a:p>
          <a:p>
            <a:endParaRPr lang="en-US" sz="1400" smtClean="0"/>
          </a:p>
          <a:p>
            <a:pPr lvl="1"/>
            <a:endParaRPr lang="en-US" smtClean="0"/>
          </a:p>
          <a:p>
            <a:r>
              <a:rPr lang="en-US" sz="1400" i="1" smtClean="0"/>
              <a:t>Barge Price </a:t>
            </a:r>
            <a:r>
              <a:rPr lang="en-US" sz="1400" smtClean="0"/>
              <a:t>– The price of oil on a barge vessels usually on rivers or close to shore with a capacity typically between 8,000 and 50,000 bbls (some barges have more than 100,000 bbls capacity).  Barge prices, because of additional handling costs, are higher than cargo prices.</a:t>
            </a:r>
          </a:p>
          <a:p>
            <a:endParaRPr lang="en-US" sz="1400" smtClean="0"/>
          </a:p>
          <a:p>
            <a:pPr lvl="1"/>
            <a:endParaRPr lang="en-US" smtClean="0"/>
          </a:p>
          <a:p>
            <a:r>
              <a:rPr lang="en-US" sz="1400" i="1" smtClean="0"/>
              <a:t>Refinery Gate Price </a:t>
            </a:r>
            <a:r>
              <a:rPr lang="en-US" sz="1400" smtClean="0"/>
              <a:t>--- Price of crude oil going into a refinery.</a:t>
            </a:r>
          </a:p>
          <a:p>
            <a:endParaRPr lang="en-US" sz="1400" smtClean="0"/>
          </a:p>
          <a:p>
            <a:pPr lvl="1"/>
            <a:endParaRPr lang="en-US" smtClean="0"/>
          </a:p>
          <a:p>
            <a:r>
              <a:rPr lang="en-US" sz="1400" i="1" smtClean="0"/>
              <a:t>Cargo Price </a:t>
            </a:r>
            <a:r>
              <a:rPr lang="en-US" sz="1400" smtClean="0"/>
              <a:t>– Price of crude oil on a large ocean-going tanker. </a:t>
            </a:r>
          </a:p>
          <a:p>
            <a:endParaRPr lang="en-US" sz="1400" smtClean="0"/>
          </a:p>
          <a:p>
            <a:pPr lvl="1"/>
            <a:endParaRPr lang="en-US" smtClean="0"/>
          </a:p>
          <a:p>
            <a:r>
              <a:rPr lang="en-US" sz="1400" i="1" smtClean="0"/>
              <a:t>Wellhead Price </a:t>
            </a:r>
            <a:r>
              <a:rPr lang="en-US" sz="1400" smtClean="0"/>
              <a:t>– Price of oil at the wellhead.</a:t>
            </a:r>
          </a:p>
          <a:p>
            <a:pPr lvl="1"/>
            <a:endParaRPr lang="en-US" sz="1600" smtClean="0"/>
          </a:p>
        </p:txBody>
      </p:sp>
      <p:cxnSp>
        <p:nvCxnSpPr>
          <p:cNvPr id="11268" name="Straight Arrow Connector 6"/>
          <p:cNvCxnSpPr>
            <a:cxnSpLocks noChangeShapeType="1"/>
          </p:cNvCxnSpPr>
          <p:nvPr/>
        </p:nvCxnSpPr>
        <p:spPr bwMode="auto">
          <a:xfrm rot="5400000" flipH="1" flipV="1">
            <a:off x="4115594" y="35806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269" name="Straight Arrow Connector 7"/>
          <p:cNvCxnSpPr>
            <a:cxnSpLocks noChangeShapeType="1"/>
          </p:cNvCxnSpPr>
          <p:nvPr/>
        </p:nvCxnSpPr>
        <p:spPr bwMode="auto">
          <a:xfrm rot="5400000" flipH="1" flipV="1">
            <a:off x="4115594" y="18280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270" name="Straight Arrow Connector 8"/>
          <p:cNvCxnSpPr>
            <a:cxnSpLocks noChangeShapeType="1"/>
          </p:cNvCxnSpPr>
          <p:nvPr/>
        </p:nvCxnSpPr>
        <p:spPr bwMode="auto">
          <a:xfrm rot="5400000" flipH="1" flipV="1">
            <a:off x="4115594" y="27424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271" name="Straight Arrow Connector 9"/>
          <p:cNvCxnSpPr>
            <a:cxnSpLocks noChangeShapeType="1"/>
          </p:cNvCxnSpPr>
          <p:nvPr/>
        </p:nvCxnSpPr>
        <p:spPr bwMode="auto">
          <a:xfrm rot="5400000" flipH="1" flipV="1">
            <a:off x="4115594" y="47236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272" name="Straight Arrow Connector 10"/>
          <p:cNvCxnSpPr>
            <a:cxnSpLocks noChangeShapeType="1"/>
          </p:cNvCxnSpPr>
          <p:nvPr/>
        </p:nvCxnSpPr>
        <p:spPr bwMode="auto">
          <a:xfrm rot="5400000" flipH="1" flipV="1">
            <a:off x="4115594" y="55618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273" name="Straight Arrow Connector 11"/>
          <p:cNvCxnSpPr>
            <a:cxnSpLocks noChangeShapeType="1"/>
          </p:cNvCxnSpPr>
          <p:nvPr/>
        </p:nvCxnSpPr>
        <p:spPr bwMode="auto">
          <a:xfrm rot="5400000" flipH="1" flipV="1">
            <a:off x="4115594" y="6323806"/>
            <a:ext cx="457200" cy="1588"/>
          </a:xfrm>
          <a:prstGeom prst="straightConnector1">
            <a:avLst/>
          </a:prstGeom>
          <a:noFill/>
          <a:ln w="5397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2209800" y="3733800"/>
          <a:ext cx="4648200" cy="3352800"/>
        </p:xfrm>
        <a:graphic>
          <a:graphicData uri="http://schemas.openxmlformats.org/drawingml/2006/chart">
            <c:chart xmlns:c="http://schemas.openxmlformats.org/drawingml/2006/chart" xmlns:r="http://schemas.openxmlformats.org/officeDocument/2006/relationships" r:id="rId3"/>
          </a:graphicData>
        </a:graphic>
      </p:graphicFrame>
      <p:sp>
        <p:nvSpPr>
          <p:cNvPr id="102403" name="Title 1"/>
          <p:cNvSpPr>
            <a:spLocks noGrp="1"/>
          </p:cNvSpPr>
          <p:nvPr>
            <p:ph type="title"/>
          </p:nvPr>
        </p:nvSpPr>
        <p:spPr/>
        <p:txBody>
          <a:bodyPr/>
          <a:lstStyle/>
          <a:p>
            <a:r>
              <a:rPr lang="en-US" smtClean="0"/>
              <a:t>Appendix H: Hubbert’s Peak</a:t>
            </a:r>
          </a:p>
        </p:txBody>
      </p:sp>
      <p:sp>
        <p:nvSpPr>
          <p:cNvPr id="102404" name="TextBox 5"/>
          <p:cNvSpPr txBox="1">
            <a:spLocks noChangeArrowheads="1"/>
          </p:cNvSpPr>
          <p:nvPr/>
        </p:nvSpPr>
        <p:spPr bwMode="auto">
          <a:xfrm>
            <a:off x="6096000" y="4311650"/>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a:t>Q</a:t>
            </a:r>
            <a:r>
              <a:rPr lang="en-US" baseline="-25000"/>
              <a:t>u</a:t>
            </a:r>
          </a:p>
        </p:txBody>
      </p:sp>
      <p:sp>
        <p:nvSpPr>
          <p:cNvPr id="102405" name="Rectangle 2"/>
          <p:cNvSpPr>
            <a:spLocks noChangeArrowheads="1"/>
          </p:cNvSpPr>
          <p:nvPr/>
        </p:nvSpPr>
        <p:spPr bwMode="auto">
          <a:xfrm>
            <a:off x="0" y="0"/>
            <a:ext cx="960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02406"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24800" y="5486400"/>
            <a:ext cx="819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7" name="Rectangle 3"/>
          <p:cNvSpPr>
            <a:spLocks noChangeArrowheads="1"/>
          </p:cNvSpPr>
          <p:nvPr/>
        </p:nvSpPr>
        <p:spPr bwMode="auto">
          <a:xfrm>
            <a:off x="0" y="800100"/>
            <a:ext cx="96012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800" b="0">
              <a:solidFill>
                <a:schemeClr val="tx1"/>
              </a:solidFill>
            </a:endParaRPr>
          </a:p>
        </p:txBody>
      </p:sp>
      <p:sp>
        <p:nvSpPr>
          <p:cNvPr id="102408" name="TextBox 5"/>
          <p:cNvSpPr txBox="1">
            <a:spLocks noChangeArrowheads="1"/>
          </p:cNvSpPr>
          <p:nvPr/>
        </p:nvSpPr>
        <p:spPr bwMode="auto">
          <a:xfrm>
            <a:off x="1971675" y="6588125"/>
            <a:ext cx="609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1100"/>
              <a:t>0</a:t>
            </a:r>
            <a:endParaRPr lang="en-US" sz="1100" baseline="-25000"/>
          </a:p>
        </p:txBody>
      </p:sp>
      <p:sp>
        <p:nvSpPr>
          <p:cNvPr id="102409" name="TextBox 5"/>
          <p:cNvSpPr txBox="1">
            <a:spLocks noChangeArrowheads="1"/>
          </p:cNvSpPr>
          <p:nvPr/>
        </p:nvSpPr>
        <p:spPr bwMode="auto">
          <a:xfrm>
            <a:off x="2286000" y="6750050"/>
            <a:ext cx="819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900"/>
              <a:t>beginning</a:t>
            </a:r>
            <a:endParaRPr lang="en-US" sz="900" baseline="-25000"/>
          </a:p>
        </p:txBody>
      </p:sp>
      <p:sp>
        <p:nvSpPr>
          <p:cNvPr id="102410" name="TextBox 5"/>
          <p:cNvSpPr txBox="1">
            <a:spLocks noChangeArrowheads="1"/>
          </p:cNvSpPr>
          <p:nvPr/>
        </p:nvSpPr>
        <p:spPr bwMode="auto">
          <a:xfrm>
            <a:off x="5372100" y="6738938"/>
            <a:ext cx="8191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900"/>
              <a:t>end</a:t>
            </a:r>
            <a:endParaRPr lang="en-US" sz="900" baseline="-25000"/>
          </a:p>
        </p:txBody>
      </p:sp>
      <p:sp>
        <p:nvSpPr>
          <p:cNvPr id="102411" name="Text Placeholder 2"/>
          <p:cNvSpPr>
            <a:spLocks noGrp="1"/>
          </p:cNvSpPr>
          <p:nvPr>
            <p:ph type="body" sz="half" idx="1"/>
          </p:nvPr>
        </p:nvSpPr>
        <p:spPr>
          <a:xfrm>
            <a:off x="685800" y="1524000"/>
            <a:ext cx="8382000" cy="5257800"/>
          </a:xfrm>
        </p:spPr>
        <p:txBody>
          <a:bodyPr/>
          <a:lstStyle/>
          <a:p>
            <a:r>
              <a:rPr lang="en-US" sz="1200" smtClean="0"/>
              <a:t>Assumptions:</a:t>
            </a:r>
          </a:p>
          <a:p>
            <a:pPr lvl="1"/>
            <a:r>
              <a:rPr lang="en-US" sz="1000" smtClean="0"/>
              <a:t>#1 Assumption of Peak Oil – </a:t>
            </a:r>
            <a:r>
              <a:rPr lang="en-US" sz="1000" i="1" smtClean="0"/>
              <a:t>There exists an ultimate, finite amount of oil, Q</a:t>
            </a:r>
            <a:r>
              <a:rPr lang="en-US" sz="1000" i="1" baseline="-25000" smtClean="0"/>
              <a:t>u ,</a:t>
            </a:r>
            <a:r>
              <a:rPr lang="en-US" sz="1000" i="1" smtClean="0"/>
              <a:t> which makes sense to recover from both an economic (ROI) and energy (EROEI) perspective</a:t>
            </a:r>
            <a:r>
              <a:rPr lang="en-US" sz="1000" smtClean="0"/>
              <a:t>. </a:t>
            </a:r>
          </a:p>
          <a:p>
            <a:pPr lvl="1"/>
            <a:r>
              <a:rPr lang="en-US" sz="1000" smtClean="0"/>
              <a:t>#2 Assumption of Peak Oil – </a:t>
            </a:r>
            <a:r>
              <a:rPr lang="en-US" sz="1000" i="1" smtClean="0"/>
              <a:t>Producers always produce at their maximum allowable rate – that is, they don’t voluntarily limit production.</a:t>
            </a:r>
          </a:p>
          <a:p>
            <a:pPr lvl="1"/>
            <a:r>
              <a:rPr lang="en-US" sz="1000" smtClean="0"/>
              <a:t>#3 Assumption of Peak Oil -- </a:t>
            </a:r>
            <a:r>
              <a:rPr lang="en-US" sz="1000" i="1" smtClean="0"/>
              <a:t>As more oil Q is profitably recovered, more capital flows in to spur development, thereby increasing production.  Eventually all the “easy to recover” oil has been produced and consumed, and as Q</a:t>
            </a:r>
            <a:r>
              <a:rPr lang="en-US" sz="1000" i="1" baseline="-25000" smtClean="0"/>
              <a:t>u</a:t>
            </a:r>
            <a:r>
              <a:rPr lang="en-US" sz="1000" i="1" smtClean="0"/>
              <a:t> is approached, production slows as original sources deplete and new sources are not as energy- or cost-effective to recover</a:t>
            </a:r>
            <a:r>
              <a:rPr lang="en-US" sz="1000" smtClean="0"/>
              <a:t>. </a:t>
            </a:r>
          </a:p>
          <a:p>
            <a:r>
              <a:rPr lang="en-US" sz="1200" smtClean="0"/>
              <a:t>As a result, the cumulative amount of oil recovered up to some point in time t, Q(t), follows an S-curve, which can be modeled by a </a:t>
            </a:r>
            <a:r>
              <a:rPr lang="en-US" sz="1200" i="1" smtClean="0"/>
              <a:t>logistic function</a:t>
            </a:r>
            <a:r>
              <a:rPr lang="en-US" sz="1200" smtClean="0"/>
              <a:t>.  </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smtClean="0"/>
              <a:t>Appendix H: Hubbert’s Peak</a:t>
            </a:r>
          </a:p>
        </p:txBody>
      </p:sp>
      <p:graphicFrame>
        <p:nvGraphicFramePr>
          <p:cNvPr id="7" name="Chart 6"/>
          <p:cNvGraphicFramePr/>
          <p:nvPr/>
        </p:nvGraphicFramePr>
        <p:xfrm>
          <a:off x="2209800" y="2133600"/>
          <a:ext cx="5276850" cy="4133850"/>
        </p:xfrm>
        <a:graphic>
          <a:graphicData uri="http://schemas.openxmlformats.org/drawingml/2006/chart">
            <c:chart xmlns:c="http://schemas.openxmlformats.org/drawingml/2006/chart" xmlns:r="http://schemas.openxmlformats.org/officeDocument/2006/relationships" r:id="rId3"/>
          </a:graphicData>
        </a:graphic>
      </p:graphicFrame>
      <p:sp>
        <p:nvSpPr>
          <p:cNvPr id="10" name="Straight Connector 9"/>
          <p:cNvSpPr/>
          <p:nvPr/>
        </p:nvSpPr>
        <p:spPr>
          <a:xfrm rot="16200000" flipH="1" flipV="1">
            <a:off x="2954337" y="4306888"/>
            <a:ext cx="3292475" cy="0"/>
          </a:xfrm>
          <a:prstGeom prst="line">
            <a:avLst/>
          </a:prstGeom>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defRPr/>
            </a:pPr>
            <a:endParaRPr lang="en-US"/>
          </a:p>
        </p:txBody>
      </p:sp>
      <p:sp>
        <p:nvSpPr>
          <p:cNvPr id="103429" name="TextBox 11"/>
          <p:cNvSpPr txBox="1">
            <a:spLocks noChangeArrowheads="1"/>
          </p:cNvSpPr>
          <p:nvPr/>
        </p:nvSpPr>
        <p:spPr bwMode="auto">
          <a:xfrm>
            <a:off x="4000500" y="54864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ctr" eaLnBrk="1" hangingPunct="1"/>
            <a:r>
              <a:rPr lang="en-US" sz="900"/>
              <a:t>Area under the curve is equal to Q</a:t>
            </a:r>
            <a:r>
              <a:rPr lang="en-US" sz="900" baseline="-25000"/>
              <a:t>u</a:t>
            </a:r>
          </a:p>
        </p:txBody>
      </p:sp>
      <p:sp>
        <p:nvSpPr>
          <p:cNvPr id="103430" name="Rectangle 2"/>
          <p:cNvSpPr>
            <a:spLocks noChangeArrowheads="1"/>
          </p:cNvSpPr>
          <p:nvPr/>
        </p:nvSpPr>
        <p:spPr bwMode="auto">
          <a:xfrm>
            <a:off x="0" y="0"/>
            <a:ext cx="960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03431"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24800" y="4191000"/>
            <a:ext cx="1057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Text Placeholder 2"/>
          <p:cNvSpPr>
            <a:spLocks noGrp="1"/>
          </p:cNvSpPr>
          <p:nvPr>
            <p:ph type="body" sz="half" idx="1"/>
          </p:nvPr>
        </p:nvSpPr>
        <p:spPr>
          <a:xfrm>
            <a:off x="762000" y="1524000"/>
            <a:ext cx="8382000" cy="5257800"/>
          </a:xfrm>
        </p:spPr>
        <p:txBody>
          <a:bodyPr/>
          <a:lstStyle/>
          <a:p>
            <a:r>
              <a:rPr lang="en-US" sz="1400" smtClean="0"/>
              <a:t>If cumulative oil recovered Q does follow those assumptions, then the rate of production – dQ/dt – </a:t>
            </a:r>
            <a:r>
              <a:rPr lang="en-US" sz="1400" i="1" smtClean="0"/>
              <a:t>peaks</a:t>
            </a:r>
            <a:r>
              <a:rPr lang="en-US" sz="1400" smtClean="0"/>
              <a:t>, as shown below.  It essentially peaks when all the “easy to recover” oil has been produced.</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The vertical line shows the point of maximum production – that is, the point where the cumulative oil being recovered, Q(t), is changing the fastest over time.  The vertical line, above, is the same vertical line as in the previous plot.</a:t>
            </a:r>
          </a:p>
        </p:txBody>
      </p:sp>
      <p:sp>
        <p:nvSpPr>
          <p:cNvPr id="103433" name="TextBox 5"/>
          <p:cNvSpPr txBox="1">
            <a:spLocks noChangeArrowheads="1"/>
          </p:cNvSpPr>
          <p:nvPr/>
        </p:nvSpPr>
        <p:spPr bwMode="auto">
          <a:xfrm>
            <a:off x="1990725" y="5768975"/>
            <a:ext cx="60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1200"/>
              <a:t>0</a:t>
            </a:r>
            <a:endParaRPr lang="en-US" sz="1200" baseline="-2500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2057400" y="3705225"/>
          <a:ext cx="5505451" cy="3590925"/>
        </p:xfrm>
        <a:graphic>
          <a:graphicData uri="http://schemas.openxmlformats.org/drawingml/2006/chart">
            <c:chart xmlns:c="http://schemas.openxmlformats.org/drawingml/2006/chart" xmlns:r="http://schemas.openxmlformats.org/officeDocument/2006/relationships" r:id="rId3"/>
          </a:graphicData>
        </a:graphic>
      </p:graphicFrame>
      <p:sp>
        <p:nvSpPr>
          <p:cNvPr id="104451" name="Title 1"/>
          <p:cNvSpPr>
            <a:spLocks noGrp="1"/>
          </p:cNvSpPr>
          <p:nvPr>
            <p:ph type="title"/>
          </p:nvPr>
        </p:nvSpPr>
        <p:spPr/>
        <p:txBody>
          <a:bodyPr/>
          <a:lstStyle/>
          <a:p>
            <a:r>
              <a:rPr lang="en-US" smtClean="0"/>
              <a:t>Appendix H: Hubbert’s Peak</a:t>
            </a:r>
          </a:p>
        </p:txBody>
      </p:sp>
      <p:sp>
        <p:nvSpPr>
          <p:cNvPr id="7" name="Straight Connector 6"/>
          <p:cNvSpPr/>
          <p:nvPr/>
        </p:nvSpPr>
        <p:spPr>
          <a:xfrm rot="16200000" flipH="1" flipV="1">
            <a:off x="3054350" y="5572125"/>
            <a:ext cx="2800350" cy="0"/>
          </a:xfrm>
          <a:prstGeom prst="line">
            <a:avLst/>
          </a:prstGeom>
          <a:ln w="3175"/>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0" hangingPunct="0">
              <a:defRPr/>
            </a:pPr>
            <a:endParaRPr lang="en-US"/>
          </a:p>
        </p:txBody>
      </p:sp>
      <p:sp>
        <p:nvSpPr>
          <p:cNvPr id="8" name="Straight Connector 7"/>
          <p:cNvSpPr/>
          <p:nvPr/>
        </p:nvSpPr>
        <p:spPr>
          <a:xfrm rot="16200000">
            <a:off x="3417887" y="4564063"/>
            <a:ext cx="9525" cy="2063750"/>
          </a:xfrm>
          <a:prstGeom prst="line">
            <a:avLst/>
          </a:prstGeom>
          <a:ln w="3175"/>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eaLnBrk="0" hangingPunct="0">
              <a:defRPr/>
            </a:pPr>
            <a:endParaRPr lang="en-US"/>
          </a:p>
        </p:txBody>
      </p:sp>
      <p:sp>
        <p:nvSpPr>
          <p:cNvPr id="104454" name="TextBox 9"/>
          <p:cNvSpPr txBox="1">
            <a:spLocks noChangeArrowheads="1"/>
          </p:cNvSpPr>
          <p:nvPr/>
        </p:nvSpPr>
        <p:spPr bwMode="auto">
          <a:xfrm>
            <a:off x="6851650" y="6343650"/>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a:t>Ultimate Quantity Recovered</a:t>
            </a:r>
            <a:endParaRPr lang="en-US" baseline="-25000"/>
          </a:p>
        </p:txBody>
      </p:sp>
      <p:cxnSp>
        <p:nvCxnSpPr>
          <p:cNvPr id="104455" name="Straight Arrow Connector 14"/>
          <p:cNvCxnSpPr>
            <a:cxnSpLocks noChangeShapeType="1"/>
            <a:endCxn id="104461" idx="0"/>
          </p:cNvCxnSpPr>
          <p:nvPr/>
        </p:nvCxnSpPr>
        <p:spPr bwMode="auto">
          <a:xfrm flipH="1">
            <a:off x="6691313" y="6572250"/>
            <a:ext cx="160337" cy="35242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4456" name="TextBox 16"/>
          <p:cNvSpPr txBox="1">
            <a:spLocks noChangeArrowheads="1"/>
          </p:cNvSpPr>
          <p:nvPr/>
        </p:nvSpPr>
        <p:spPr bwMode="auto">
          <a:xfrm>
            <a:off x="4489450" y="474345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a:t>Peak oil happens when half the ultimately recovered oil has been produced…</a:t>
            </a:r>
            <a:endParaRPr lang="en-US" sz="800" baseline="-25000"/>
          </a:p>
        </p:txBody>
      </p:sp>
      <p:cxnSp>
        <p:nvCxnSpPr>
          <p:cNvPr id="104457" name="Straight Arrow Connector 18"/>
          <p:cNvCxnSpPr>
            <a:cxnSpLocks noChangeShapeType="1"/>
          </p:cNvCxnSpPr>
          <p:nvPr/>
        </p:nvCxnSpPr>
        <p:spPr bwMode="auto">
          <a:xfrm flipH="1">
            <a:off x="4495800" y="5210175"/>
            <a:ext cx="547688" cy="29527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4458" name="TextBox 20"/>
          <p:cNvSpPr txBox="1">
            <a:spLocks noChangeArrowheads="1"/>
          </p:cNvSpPr>
          <p:nvPr/>
        </p:nvSpPr>
        <p:spPr bwMode="auto">
          <a:xfrm>
            <a:off x="2584450" y="4819650"/>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a:t>Percentage production is 50% of initial value at peak…</a:t>
            </a:r>
            <a:endParaRPr lang="en-US" sz="800" baseline="-25000"/>
          </a:p>
        </p:txBody>
      </p:sp>
      <p:cxnSp>
        <p:nvCxnSpPr>
          <p:cNvPr id="104459" name="Straight Arrow Connector 21"/>
          <p:cNvCxnSpPr>
            <a:cxnSpLocks noChangeShapeType="1"/>
            <a:endCxn id="8" idx="0"/>
          </p:cNvCxnSpPr>
          <p:nvPr/>
        </p:nvCxnSpPr>
        <p:spPr bwMode="auto">
          <a:xfrm flipH="1">
            <a:off x="2390775" y="5410200"/>
            <a:ext cx="346075" cy="19050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104460"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39075" y="5495925"/>
            <a:ext cx="1323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1" name="TextBox 5"/>
          <p:cNvSpPr txBox="1">
            <a:spLocks noChangeArrowheads="1"/>
          </p:cNvSpPr>
          <p:nvPr/>
        </p:nvSpPr>
        <p:spPr bwMode="auto">
          <a:xfrm>
            <a:off x="6386513" y="6924675"/>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a:t>Q</a:t>
            </a:r>
            <a:r>
              <a:rPr lang="en-US" baseline="-25000"/>
              <a:t>u</a:t>
            </a:r>
          </a:p>
        </p:txBody>
      </p:sp>
      <p:sp>
        <p:nvSpPr>
          <p:cNvPr id="104462" name="TextBox 5"/>
          <p:cNvSpPr txBox="1">
            <a:spLocks noChangeArrowheads="1"/>
          </p:cNvSpPr>
          <p:nvPr/>
        </p:nvSpPr>
        <p:spPr bwMode="auto">
          <a:xfrm>
            <a:off x="2171700" y="4037013"/>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1200"/>
              <a:t>a</a:t>
            </a:r>
            <a:endParaRPr lang="en-US" sz="1200" baseline="-25000"/>
          </a:p>
        </p:txBody>
      </p:sp>
      <p:sp>
        <p:nvSpPr>
          <p:cNvPr id="104463" name="Text Placeholder 2"/>
          <p:cNvSpPr>
            <a:spLocks noGrp="1"/>
          </p:cNvSpPr>
          <p:nvPr>
            <p:ph type="body" sz="half" idx="1"/>
          </p:nvPr>
        </p:nvSpPr>
        <p:spPr>
          <a:xfrm>
            <a:off x="685800" y="1524000"/>
            <a:ext cx="8382000" cy="5257800"/>
          </a:xfrm>
        </p:spPr>
        <p:txBody>
          <a:bodyPr/>
          <a:lstStyle/>
          <a:p>
            <a:r>
              <a:rPr lang="en-US" sz="1200" smtClean="0"/>
              <a:t>If cumulative oil recovery Q does follow a logistic function, then the ultimate recoverable amount, Q</a:t>
            </a:r>
            <a:r>
              <a:rPr lang="en-US" sz="1200" baseline="-25000" smtClean="0"/>
              <a:t>u</a:t>
            </a:r>
            <a:r>
              <a:rPr lang="en-US" sz="1200" smtClean="0"/>
              <a:t>, and the time of peak oil production – that is, when dQ/dt is at its highest point – </a:t>
            </a:r>
            <a:r>
              <a:rPr lang="en-US" sz="1200" u="sng" smtClean="0"/>
              <a:t>can be estimated using a line</a:t>
            </a:r>
            <a:r>
              <a:rPr lang="en-US" sz="1200" smtClean="0"/>
              <a:t>. When percentage production is plotted against the total quantity recovered, it yields a simple line.  That is, when dQ/dt (production) is divided by Q (to give a percentage), and plotted against Q, we get the simple line as shown below. </a:t>
            </a:r>
          </a:p>
          <a:p>
            <a:endParaRPr lang="en-US" sz="1200" smtClean="0"/>
          </a:p>
          <a:p>
            <a:r>
              <a:rPr lang="en-US" sz="1200" smtClean="0"/>
              <a:t>The ultimate quantity, Q</a:t>
            </a:r>
            <a:r>
              <a:rPr lang="en-US" sz="1200" baseline="-25000" smtClean="0"/>
              <a:t>u</a:t>
            </a:r>
            <a:r>
              <a:rPr lang="en-US" sz="1200" smtClean="0"/>
              <a:t>, simply occurs when no more oil can be produced – when the percentage of production is 0.  This is highlighted in the plot below.  </a:t>
            </a:r>
          </a:p>
          <a:p>
            <a:endParaRPr lang="en-US" sz="1200" smtClean="0"/>
          </a:p>
          <a:p>
            <a:r>
              <a:rPr lang="en-US" sz="1200" smtClean="0"/>
              <a:t>Peak oil, when dQ/dt is at its maximum, occurs when half the ultimate quantity has been ultimately produced.  At that time, the percentage production is half of its initial value.</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sp>
        <p:nvSpPr>
          <p:cNvPr id="104464" name="TextBox 5"/>
          <p:cNvSpPr txBox="1">
            <a:spLocks noChangeArrowheads="1"/>
          </p:cNvSpPr>
          <p:nvPr/>
        </p:nvSpPr>
        <p:spPr bwMode="auto">
          <a:xfrm>
            <a:off x="1847850" y="6797675"/>
            <a:ext cx="609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1100"/>
              <a:t>0</a:t>
            </a:r>
            <a:endParaRPr lang="en-US" sz="1100" baseline="-25000"/>
          </a:p>
        </p:txBody>
      </p:sp>
      <p:sp>
        <p:nvSpPr>
          <p:cNvPr id="104465" name="TextBox 5"/>
          <p:cNvSpPr txBox="1">
            <a:spLocks noChangeArrowheads="1"/>
          </p:cNvSpPr>
          <p:nvPr/>
        </p:nvSpPr>
        <p:spPr bwMode="auto">
          <a:xfrm>
            <a:off x="1924050" y="6950075"/>
            <a:ext cx="609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1100"/>
              <a:t>0</a:t>
            </a:r>
            <a:endParaRPr lang="en-US" sz="1100" baseline="-2500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sz="2800" smtClean="0"/>
              <a:t>Appendix H: Hubbert’s Peak</a:t>
            </a:r>
          </a:p>
        </p:txBody>
      </p:sp>
      <p:sp>
        <p:nvSpPr>
          <p:cNvPr id="105475" name="Text Placeholder 2"/>
          <p:cNvSpPr>
            <a:spLocks noGrp="1"/>
          </p:cNvSpPr>
          <p:nvPr>
            <p:ph type="body" sz="half" idx="1"/>
          </p:nvPr>
        </p:nvSpPr>
        <p:spPr>
          <a:xfrm>
            <a:off x="685800" y="1524000"/>
            <a:ext cx="8382000" cy="5257800"/>
          </a:xfrm>
        </p:spPr>
        <p:txBody>
          <a:bodyPr/>
          <a:lstStyle/>
          <a:p>
            <a:r>
              <a:rPr lang="en-US" sz="1400" smtClean="0"/>
              <a:t>Actual US oil production, taken from Energy Information Administration (EIA), is shown below.  US production peaked in 1971.</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graphicFrame>
        <p:nvGraphicFramePr>
          <p:cNvPr id="13" name="Chart 12"/>
          <p:cNvGraphicFramePr>
            <a:graphicFrameLocks/>
          </p:cNvGraphicFramePr>
          <p:nvPr/>
        </p:nvGraphicFramePr>
        <p:xfrm>
          <a:off x="990600" y="1981200"/>
          <a:ext cx="7334250" cy="4114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p:cNvGraphicFramePr>
          <p:nvPr/>
        </p:nvGraphicFramePr>
        <p:xfrm>
          <a:off x="1219200" y="1905000"/>
          <a:ext cx="7343775" cy="4210050"/>
        </p:xfrm>
        <a:graphic>
          <a:graphicData uri="http://schemas.openxmlformats.org/drawingml/2006/chart">
            <c:chart xmlns:c="http://schemas.openxmlformats.org/drawingml/2006/chart" xmlns:r="http://schemas.openxmlformats.org/officeDocument/2006/relationships" r:id="rId3"/>
          </a:graphicData>
        </a:graphic>
      </p:graphicFrame>
      <p:sp>
        <p:nvSpPr>
          <p:cNvPr id="106499" name="Title 1"/>
          <p:cNvSpPr>
            <a:spLocks noGrp="1"/>
          </p:cNvSpPr>
          <p:nvPr>
            <p:ph type="title"/>
          </p:nvPr>
        </p:nvSpPr>
        <p:spPr/>
        <p:txBody>
          <a:bodyPr/>
          <a:lstStyle/>
          <a:p>
            <a:r>
              <a:rPr lang="en-US" sz="2800" smtClean="0"/>
              <a:t>Appendix H: Hubbert’s Peak</a:t>
            </a:r>
          </a:p>
        </p:txBody>
      </p:sp>
      <p:cxnSp>
        <p:nvCxnSpPr>
          <p:cNvPr id="106500" name="Straight Arrow Connector 9"/>
          <p:cNvCxnSpPr>
            <a:cxnSpLocks noChangeShapeType="1"/>
          </p:cNvCxnSpPr>
          <p:nvPr/>
        </p:nvCxnSpPr>
        <p:spPr bwMode="auto">
          <a:xfrm rot="5400000" flipH="1" flipV="1">
            <a:off x="7809707" y="5636419"/>
            <a:ext cx="228600" cy="1587"/>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06501" name="Straight Arrow Connector 17"/>
          <p:cNvCxnSpPr>
            <a:cxnSpLocks noChangeShapeType="1"/>
          </p:cNvCxnSpPr>
          <p:nvPr/>
        </p:nvCxnSpPr>
        <p:spPr bwMode="auto">
          <a:xfrm>
            <a:off x="1981200" y="4886325"/>
            <a:ext cx="2798763" cy="1588"/>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06502" name="Straight Arrow Connector 24"/>
          <p:cNvCxnSpPr>
            <a:cxnSpLocks noChangeShapeType="1"/>
          </p:cNvCxnSpPr>
          <p:nvPr/>
        </p:nvCxnSpPr>
        <p:spPr bwMode="auto">
          <a:xfrm rot="5400000" flipH="1" flipV="1">
            <a:off x="4712494" y="5231606"/>
            <a:ext cx="539750" cy="1588"/>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106503" name="TextBox 20"/>
          <p:cNvSpPr txBox="1">
            <a:spLocks noChangeArrowheads="1"/>
          </p:cNvSpPr>
          <p:nvPr/>
        </p:nvSpPr>
        <p:spPr bwMode="auto">
          <a:xfrm>
            <a:off x="1905000" y="4895850"/>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Half of initial percentage production</a:t>
            </a:r>
            <a:endParaRPr lang="en-US" sz="800" b="0" baseline="-25000">
              <a:latin typeface="Times" pitchFamily="18" charset="0"/>
            </a:endParaRPr>
          </a:p>
        </p:txBody>
      </p:sp>
      <p:sp>
        <p:nvSpPr>
          <p:cNvPr id="106504" name="TextBox 20"/>
          <p:cNvSpPr txBox="1">
            <a:spLocks noChangeArrowheads="1"/>
          </p:cNvSpPr>
          <p:nvPr/>
        </p:nvSpPr>
        <p:spPr bwMode="auto">
          <a:xfrm>
            <a:off x="4419600" y="4895850"/>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1973</a:t>
            </a:r>
            <a:endParaRPr lang="en-US" sz="800" b="0" baseline="-25000">
              <a:latin typeface="Times" pitchFamily="18" charset="0"/>
            </a:endParaRPr>
          </a:p>
        </p:txBody>
      </p:sp>
      <p:sp>
        <p:nvSpPr>
          <p:cNvPr id="106505" name="TextBox 20"/>
          <p:cNvSpPr txBox="1">
            <a:spLocks noChangeArrowheads="1"/>
          </p:cNvSpPr>
          <p:nvPr/>
        </p:nvSpPr>
        <p:spPr bwMode="auto">
          <a:xfrm>
            <a:off x="4829175" y="465772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800" b="0">
                <a:latin typeface="Times" pitchFamily="18" charset="0"/>
              </a:rPr>
              <a:t>1974</a:t>
            </a:r>
            <a:endParaRPr lang="en-US" sz="800" b="0" baseline="-25000">
              <a:latin typeface="Times" pitchFamily="18" charset="0"/>
            </a:endParaRPr>
          </a:p>
        </p:txBody>
      </p:sp>
      <p:sp>
        <p:nvSpPr>
          <p:cNvPr id="106506" name="TextBox 20"/>
          <p:cNvSpPr txBox="1">
            <a:spLocks noChangeArrowheads="1"/>
          </p:cNvSpPr>
          <p:nvPr/>
        </p:nvSpPr>
        <p:spPr bwMode="auto">
          <a:xfrm>
            <a:off x="4829175" y="549592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108.5</a:t>
            </a:r>
            <a:endParaRPr lang="en-US" sz="800" b="0" baseline="-25000">
              <a:latin typeface="Times" pitchFamily="18" charset="0"/>
            </a:endParaRPr>
          </a:p>
        </p:txBody>
      </p:sp>
      <p:sp>
        <p:nvSpPr>
          <p:cNvPr id="106507" name="TextBox 20"/>
          <p:cNvSpPr txBox="1">
            <a:spLocks noChangeArrowheads="1"/>
          </p:cNvSpPr>
          <p:nvPr/>
        </p:nvSpPr>
        <p:spPr bwMode="auto">
          <a:xfrm>
            <a:off x="7696200" y="57181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ctr"/>
            <a:r>
              <a:rPr lang="en-US" sz="800" b="0">
                <a:latin typeface="Times" pitchFamily="18" charset="0"/>
              </a:rPr>
              <a:t>217</a:t>
            </a:r>
            <a:endParaRPr lang="en-US" sz="800" b="0" baseline="-25000">
              <a:latin typeface="Times" pitchFamily="18" charset="0"/>
            </a:endParaRPr>
          </a:p>
        </p:txBody>
      </p:sp>
      <p:graphicFrame>
        <p:nvGraphicFramePr>
          <p:cNvPr id="23" name="Table 22"/>
          <p:cNvGraphicFramePr>
            <a:graphicFrameLocks noGrp="1"/>
          </p:cNvGraphicFramePr>
          <p:nvPr/>
        </p:nvGraphicFramePr>
        <p:xfrm>
          <a:off x="5105400" y="2514600"/>
          <a:ext cx="3435351" cy="1943100"/>
        </p:xfrm>
        <a:graphic>
          <a:graphicData uri="http://schemas.openxmlformats.org/drawingml/2006/table">
            <a:tbl>
              <a:tblPr/>
              <a:tblGrid>
                <a:gridCol w="1017530"/>
                <a:gridCol w="798808"/>
                <a:gridCol w="706089"/>
                <a:gridCol w="456462"/>
                <a:gridCol w="456462"/>
              </a:tblGrid>
              <a:tr h="105874">
                <a:tc>
                  <a:txBody>
                    <a:bodyPr/>
                    <a:lstStyle/>
                    <a:p>
                      <a:pPr algn="l" fontAlgn="b"/>
                      <a:r>
                        <a:rPr lang="en-US" sz="600" b="0" i="0" u="none" strike="noStrike" baseline="0" dirty="0">
                          <a:latin typeface="Arial"/>
                        </a:rPr>
                        <a:t>SUMMARY OUTPUT</a:t>
                      </a: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12102">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gridSpan="2">
                  <a:txBody>
                    <a:bodyPr/>
                    <a:lstStyle/>
                    <a:p>
                      <a:pPr algn="ctr" fontAlgn="b"/>
                      <a:r>
                        <a:rPr lang="en-US" sz="600" b="0" i="1" u="none" strike="noStrike" baseline="0">
                          <a:latin typeface="Arial"/>
                        </a:rPr>
                        <a:t>Regression Statistics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a:txBody>
                    <a:bodyPr/>
                    <a:lstStyle/>
                    <a:p>
                      <a:pPr algn="l" fontAlgn="b"/>
                      <a:r>
                        <a:rPr lang="en-US" sz="600" b="0" i="0" u="none" strike="noStrike" baseline="0">
                          <a:latin typeface="Arial"/>
                        </a:rPr>
                        <a:t>Multiple R</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0.984388978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a:txBody>
                    <a:bodyPr/>
                    <a:lstStyle/>
                    <a:p>
                      <a:pPr algn="l" fontAlgn="b"/>
                      <a:r>
                        <a:rPr lang="en-US" sz="600" b="0" i="0" u="none" strike="noStrike" baseline="0">
                          <a:latin typeface="Arial"/>
                        </a:rPr>
                        <a:t>R Square</a:t>
                      </a:r>
                    </a:p>
                  </a:txBody>
                  <a:tcPr marL="9525" marR="9525" marT="9525" marB="0" anchor="b">
                    <a:lnL>
                      <a:noFill/>
                    </a:lnL>
                    <a:lnR>
                      <a:noFill/>
                    </a:lnR>
                    <a:lnT>
                      <a:noFill/>
                    </a:lnT>
                    <a:lnB>
                      <a:noFill/>
                    </a:lnB>
                  </a:tcPr>
                </a:tc>
                <a:tc>
                  <a:txBody>
                    <a:bodyPr/>
                    <a:lstStyle/>
                    <a:p>
                      <a:pPr algn="r" fontAlgn="b"/>
                      <a:r>
                        <a:rPr lang="en-US" sz="600" b="0" i="0" u="none" strike="noStrike" baseline="0">
                          <a:latin typeface="Arial"/>
                        </a:rPr>
                        <a:t>0.969021659</a:t>
                      </a: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a:txBody>
                    <a:bodyPr/>
                    <a:lstStyle/>
                    <a:p>
                      <a:pPr algn="l" fontAlgn="b"/>
                      <a:r>
                        <a:rPr lang="en-US" sz="600" b="0" i="0" u="none" strike="noStrike" baseline="0">
                          <a:latin typeface="Arial"/>
                        </a:rPr>
                        <a:t>Adjusted R Square</a:t>
                      </a:r>
                    </a:p>
                  </a:txBody>
                  <a:tcPr marL="9525" marR="9525" marT="9525" marB="0" anchor="b">
                    <a:lnL>
                      <a:noFill/>
                    </a:lnL>
                    <a:lnR>
                      <a:noFill/>
                    </a:lnR>
                    <a:lnT>
                      <a:noFill/>
                    </a:lnT>
                    <a:lnB>
                      <a:noFill/>
                    </a:lnB>
                  </a:tcPr>
                </a:tc>
                <a:tc>
                  <a:txBody>
                    <a:bodyPr/>
                    <a:lstStyle/>
                    <a:p>
                      <a:pPr algn="r" fontAlgn="b"/>
                      <a:r>
                        <a:rPr lang="en-US" sz="600" b="0" i="0" u="none" strike="noStrike" baseline="0" dirty="0">
                          <a:latin typeface="Arial"/>
                        </a:rPr>
                        <a:t>0.968624501</a:t>
                      </a: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a:txBody>
                    <a:bodyPr/>
                    <a:lstStyle/>
                    <a:p>
                      <a:pPr algn="l" fontAlgn="b"/>
                      <a:r>
                        <a:rPr lang="en-US" sz="600" b="0" i="0" u="none" strike="noStrike" baseline="0">
                          <a:latin typeface="Arial"/>
                        </a:rPr>
                        <a:t>Standard Error</a:t>
                      </a:r>
                    </a:p>
                  </a:txBody>
                  <a:tcPr marL="9525" marR="9525" marT="9525" marB="0" anchor="b">
                    <a:lnL>
                      <a:noFill/>
                    </a:lnL>
                    <a:lnR>
                      <a:noFill/>
                    </a:lnR>
                    <a:lnT>
                      <a:noFill/>
                    </a:lnT>
                    <a:lnB>
                      <a:noFill/>
                    </a:lnB>
                  </a:tcPr>
                </a:tc>
                <a:tc>
                  <a:txBody>
                    <a:bodyPr/>
                    <a:lstStyle/>
                    <a:p>
                      <a:pPr algn="r" fontAlgn="b"/>
                      <a:r>
                        <a:rPr lang="en-US" sz="600" b="0" i="0" u="none" strike="noStrike" baseline="0">
                          <a:latin typeface="Arial"/>
                        </a:rPr>
                        <a:t>0.00326133</a:t>
                      </a: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12102">
                <a:tc>
                  <a:txBody>
                    <a:bodyPr/>
                    <a:lstStyle/>
                    <a:p>
                      <a:pPr algn="l" fontAlgn="b"/>
                      <a:r>
                        <a:rPr lang="en-US" sz="600" b="0" i="0" u="none" strike="noStrike" baseline="0">
                          <a:latin typeface="Arial"/>
                        </a:rPr>
                        <a:t>Observations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80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05874">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12102">
                <a:tc>
                  <a:txBody>
                    <a:bodyPr/>
                    <a:lstStyle/>
                    <a:p>
                      <a:pPr algn="l" fontAlgn="b"/>
                      <a:r>
                        <a:rPr lang="en-US" sz="600" b="0" i="0" u="none" strike="noStrike" baseline="0">
                          <a:latin typeface="Arial"/>
                        </a:rPr>
                        <a:t>ANOVA</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105874">
                <a:tc>
                  <a:txBody>
                    <a:bodyPr/>
                    <a:lstStyle/>
                    <a:p>
                      <a:pPr algn="ctr" fontAlgn="b"/>
                      <a:r>
                        <a:rPr lang="en-US" sz="600" b="0" i="1" u="none" strike="noStrike" baseline="0">
                          <a:latin typeface="Arial"/>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df</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SS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MS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F</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5874">
                <a:tc>
                  <a:txBody>
                    <a:bodyPr/>
                    <a:lstStyle/>
                    <a:p>
                      <a:pPr algn="l" fontAlgn="b"/>
                      <a:r>
                        <a:rPr lang="en-US" sz="600" b="0" i="0" u="none" strike="noStrike" baseline="0">
                          <a:latin typeface="Arial"/>
                        </a:rPr>
                        <a:t>Regression</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0.025951312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0.025951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2439.888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105874">
                <a:tc>
                  <a:txBody>
                    <a:bodyPr/>
                    <a:lstStyle/>
                    <a:p>
                      <a:pPr algn="l" fontAlgn="b"/>
                      <a:r>
                        <a:rPr lang="en-US" sz="600" b="0" i="0" u="none" strike="noStrike" baseline="0">
                          <a:latin typeface="Arial"/>
                        </a:rPr>
                        <a:t>Residual</a:t>
                      </a:r>
                    </a:p>
                  </a:txBody>
                  <a:tcPr marL="9525" marR="9525" marT="9525" marB="0" anchor="b">
                    <a:lnL>
                      <a:noFill/>
                    </a:lnL>
                    <a:lnR>
                      <a:noFill/>
                    </a:lnR>
                    <a:lnT>
                      <a:noFill/>
                    </a:lnT>
                    <a:lnB>
                      <a:noFill/>
                    </a:lnB>
                  </a:tcPr>
                </a:tc>
                <a:tc>
                  <a:txBody>
                    <a:bodyPr/>
                    <a:lstStyle/>
                    <a:p>
                      <a:pPr algn="r" fontAlgn="b"/>
                      <a:r>
                        <a:rPr lang="en-US" sz="600" b="0" i="0" u="none" strike="noStrike" baseline="0">
                          <a:latin typeface="Arial"/>
                        </a:rPr>
                        <a:t>78</a:t>
                      </a:r>
                    </a:p>
                  </a:txBody>
                  <a:tcPr marL="9525" marR="9525" marT="9525" marB="0" anchor="b">
                    <a:lnL>
                      <a:noFill/>
                    </a:lnL>
                    <a:lnR>
                      <a:noFill/>
                    </a:lnR>
                    <a:lnT>
                      <a:noFill/>
                    </a:lnT>
                    <a:lnB>
                      <a:noFill/>
                    </a:lnB>
                  </a:tcPr>
                </a:tc>
                <a:tc>
                  <a:txBody>
                    <a:bodyPr/>
                    <a:lstStyle/>
                    <a:p>
                      <a:pPr algn="r" fontAlgn="b"/>
                      <a:r>
                        <a:rPr lang="en-US" sz="600" b="0" i="0" u="none" strike="noStrike" baseline="0">
                          <a:latin typeface="Arial"/>
                        </a:rPr>
                        <a:t>0.000829629</a:t>
                      </a:r>
                    </a:p>
                  </a:txBody>
                  <a:tcPr marL="9525" marR="9525" marT="9525" marB="0" anchor="b">
                    <a:lnL>
                      <a:noFill/>
                    </a:lnL>
                    <a:lnR>
                      <a:noFill/>
                    </a:lnR>
                    <a:lnT>
                      <a:noFill/>
                    </a:lnT>
                    <a:lnB>
                      <a:noFill/>
                    </a:lnB>
                  </a:tcPr>
                </a:tc>
                <a:tc>
                  <a:txBody>
                    <a:bodyPr/>
                    <a:lstStyle/>
                    <a:p>
                      <a:pPr algn="r" fontAlgn="b"/>
                      <a:r>
                        <a:rPr lang="en-US" sz="600" b="0" i="0" u="none" strike="noStrike" baseline="0">
                          <a:latin typeface="Arial"/>
                        </a:rPr>
                        <a:t>1.06E-05</a:t>
                      </a:r>
                    </a:p>
                  </a:txBody>
                  <a:tcPr marL="9525" marR="9525" marT="9525" marB="0" anchor="b">
                    <a:lnL>
                      <a:noFill/>
                    </a:lnL>
                    <a:lnR>
                      <a:noFill/>
                    </a:lnR>
                    <a:lnT>
                      <a:noFill/>
                    </a:lnT>
                    <a:lnB>
                      <a:noFill/>
                    </a:lnB>
                  </a:tcPr>
                </a:tc>
                <a:tc>
                  <a:txBody>
                    <a:bodyPr/>
                    <a:lstStyle/>
                    <a:p>
                      <a:pPr algn="l" fontAlgn="b"/>
                      <a:endParaRPr lang="en-US" sz="600" b="0" i="0" u="none" strike="noStrike" baseline="0">
                        <a:latin typeface="Arial"/>
                      </a:endParaRPr>
                    </a:p>
                  </a:txBody>
                  <a:tcPr marL="9525" marR="9525" marT="9525" marB="0" anchor="b">
                    <a:lnL>
                      <a:noFill/>
                    </a:lnL>
                    <a:lnR>
                      <a:noFill/>
                    </a:lnR>
                    <a:lnT>
                      <a:noFill/>
                    </a:lnT>
                    <a:lnB>
                      <a:noFill/>
                    </a:lnB>
                  </a:tcPr>
                </a:tc>
              </a:tr>
              <a:tr h="112102">
                <a:tc>
                  <a:txBody>
                    <a:bodyPr/>
                    <a:lstStyle/>
                    <a:p>
                      <a:pPr algn="l" fontAlgn="b"/>
                      <a:r>
                        <a:rPr lang="en-US" sz="600" b="0" i="0" u="none" strike="noStrike" baseline="0">
                          <a:latin typeface="Arial"/>
                        </a:rPr>
                        <a:t>Total</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79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0.026780941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baseline="0">
                          <a:latin typeface="Arial"/>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baseline="0">
                          <a:latin typeface="Arial"/>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112102">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baseline="0">
                        <a:latin typeface="Arial"/>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874">
                <a:tc>
                  <a:txBody>
                    <a:bodyPr/>
                    <a:lstStyle/>
                    <a:p>
                      <a:pPr algn="ctr" fontAlgn="b"/>
                      <a:r>
                        <a:rPr lang="en-US" sz="600" b="0" i="1" u="none" strike="noStrike" baseline="0">
                          <a:latin typeface="Arial"/>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Coefficients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Standard Error</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t Stat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1" u="none" strike="noStrike" baseline="0">
                          <a:latin typeface="Arial"/>
                        </a:rPr>
                        <a:t>P-value</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5874">
                <a:tc>
                  <a:txBody>
                    <a:bodyPr/>
                    <a:lstStyle/>
                    <a:p>
                      <a:pPr algn="l" fontAlgn="b"/>
                      <a:r>
                        <a:rPr lang="en-US" sz="600" b="0" i="0" u="none" strike="noStrike" baseline="0">
                          <a:latin typeface="Arial"/>
                        </a:rPr>
                        <a:t>Intercept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0.064080734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0.000689073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92.99556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baseline="0">
                          <a:latin typeface="Arial"/>
                        </a:rPr>
                        <a:t>1.14E-81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112102">
                <a:tc>
                  <a:txBody>
                    <a:bodyPr/>
                    <a:lstStyle/>
                    <a:p>
                      <a:pPr algn="l" fontAlgn="b"/>
                      <a:r>
                        <a:rPr lang="en-US" sz="600" b="0" i="0" u="none" strike="noStrike" baseline="0">
                          <a:latin typeface="Arial"/>
                        </a:rPr>
                        <a:t>X Variable 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-0.000295289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5.97808E-06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a:latin typeface="Arial"/>
                        </a:rPr>
                        <a:t>-49.3952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600" b="0" i="0" u="none" strike="noStrike" baseline="0" dirty="0">
                          <a:latin typeface="Arial"/>
                        </a:rPr>
                        <a:t>1.3E-60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106607" name="Text Placeholder 2"/>
          <p:cNvSpPr>
            <a:spLocks noGrp="1"/>
          </p:cNvSpPr>
          <p:nvPr>
            <p:ph type="body" sz="half" idx="1"/>
          </p:nvPr>
        </p:nvSpPr>
        <p:spPr>
          <a:xfrm>
            <a:off x="685800" y="1524000"/>
            <a:ext cx="8382000" cy="5105400"/>
          </a:xfrm>
        </p:spPr>
        <p:txBody>
          <a:bodyPr/>
          <a:lstStyle/>
          <a:p>
            <a:r>
              <a:rPr lang="en-US" sz="1200" smtClean="0"/>
              <a:t>Taking that US production data, and ignoring the initial points until the trend settles down (in 1930), we have the following graph.   The initial points are ignored due to lack of data on total recovered oil prior to the first data point.</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200" smtClean="0"/>
              <a:t>The trend line intercepts the Quantity at 217 billion barrels of oil.  According to the model, that’s all the oil that will ever be recovered from the US.  </a:t>
            </a:r>
          </a:p>
          <a:p>
            <a:r>
              <a:rPr lang="en-US" sz="1200" smtClean="0"/>
              <a:t>Half the percentage production, 0.03204, occurred in 1973.   Half the ultimate quantity, 108.5 billion barrels of oil, had been extracted in 1974.  Thus, according to the model, the peak US oil production occurred between 1973 and 1974.</a:t>
            </a:r>
          </a:p>
          <a:p>
            <a:r>
              <a:rPr lang="en-US" sz="1200" u="sng" smtClean="0"/>
              <a:t>Real US production peaked in 1970</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85800" y="609600"/>
            <a:ext cx="8001000" cy="1143000"/>
          </a:xfrm>
        </p:spPr>
        <p:txBody>
          <a:bodyPr/>
          <a:lstStyle/>
          <a:p>
            <a:r>
              <a:rPr lang="en-US" sz="2800" smtClean="0"/>
              <a:t>Appendix H: Hubbert’s Peak</a:t>
            </a:r>
          </a:p>
        </p:txBody>
      </p:sp>
      <p:sp>
        <p:nvSpPr>
          <p:cNvPr id="107523" name="Text Placeholder 2"/>
          <p:cNvSpPr>
            <a:spLocks noGrp="1"/>
          </p:cNvSpPr>
          <p:nvPr>
            <p:ph type="body" sz="half" idx="1"/>
          </p:nvPr>
        </p:nvSpPr>
        <p:spPr>
          <a:xfrm>
            <a:off x="685800" y="1524000"/>
            <a:ext cx="8382000" cy="5257800"/>
          </a:xfrm>
        </p:spPr>
        <p:txBody>
          <a:bodyPr/>
          <a:lstStyle/>
          <a:p>
            <a:r>
              <a:rPr lang="en-US" sz="1400" smtClean="0"/>
              <a:t>Data for world oil production is not as reliable as data for US production, and EIA only has it starting from 1960.</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graphicFrame>
        <p:nvGraphicFramePr>
          <p:cNvPr id="6" name="Chart 5"/>
          <p:cNvGraphicFramePr/>
          <p:nvPr/>
        </p:nvGraphicFramePr>
        <p:xfrm>
          <a:off x="1447800" y="2286000"/>
          <a:ext cx="6257925" cy="404812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nvGraphicFramePr>
        <p:xfrm>
          <a:off x="762000" y="1981200"/>
          <a:ext cx="80010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108547" name="Title 1"/>
          <p:cNvSpPr>
            <a:spLocks noGrp="1"/>
          </p:cNvSpPr>
          <p:nvPr>
            <p:ph type="title"/>
          </p:nvPr>
        </p:nvSpPr>
        <p:spPr>
          <a:xfrm>
            <a:off x="685800" y="609600"/>
            <a:ext cx="8001000" cy="1143000"/>
          </a:xfrm>
        </p:spPr>
        <p:txBody>
          <a:bodyPr/>
          <a:lstStyle/>
          <a:p>
            <a:r>
              <a:rPr lang="en-US" sz="2800" smtClean="0"/>
              <a:t>Appendix H: Hubbert’s Peak</a:t>
            </a:r>
          </a:p>
        </p:txBody>
      </p:sp>
      <p:sp>
        <p:nvSpPr>
          <p:cNvPr id="108548" name="TextBox 20"/>
          <p:cNvSpPr txBox="1">
            <a:spLocks noChangeArrowheads="1"/>
          </p:cNvSpPr>
          <p:nvPr/>
        </p:nvSpPr>
        <p:spPr bwMode="auto">
          <a:xfrm>
            <a:off x="7162800" y="4867275"/>
            <a:ext cx="457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r"/>
            <a:r>
              <a:rPr lang="en-US" sz="800" b="0">
                <a:latin typeface="Times" pitchFamily="18" charset="0"/>
              </a:rPr>
              <a:t>2006</a:t>
            </a:r>
            <a:endParaRPr lang="en-US" sz="800" b="0" baseline="-25000">
              <a:latin typeface="Times" pitchFamily="18" charset="0"/>
            </a:endParaRPr>
          </a:p>
        </p:txBody>
      </p:sp>
      <p:cxnSp>
        <p:nvCxnSpPr>
          <p:cNvPr id="108549" name="Straight Arrow Connector 7"/>
          <p:cNvCxnSpPr>
            <a:cxnSpLocks noChangeShapeType="1"/>
          </p:cNvCxnSpPr>
          <p:nvPr/>
        </p:nvCxnSpPr>
        <p:spPr bwMode="auto">
          <a:xfrm rot="5400000" flipH="1" flipV="1">
            <a:off x="6838951" y="5172075"/>
            <a:ext cx="609600" cy="3175"/>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108550" name="TextBox 20"/>
          <p:cNvSpPr txBox="1">
            <a:spLocks noChangeArrowheads="1"/>
          </p:cNvSpPr>
          <p:nvPr/>
        </p:nvSpPr>
        <p:spPr bwMode="auto">
          <a:xfrm>
            <a:off x="6934200" y="4629150"/>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2005</a:t>
            </a:r>
            <a:endParaRPr lang="en-US" sz="800" b="0" baseline="-25000">
              <a:latin typeface="Times" pitchFamily="18" charset="0"/>
            </a:endParaRPr>
          </a:p>
        </p:txBody>
      </p:sp>
      <p:cxnSp>
        <p:nvCxnSpPr>
          <p:cNvPr id="108551" name="Straight Arrow Connector 12"/>
          <p:cNvCxnSpPr>
            <a:cxnSpLocks noChangeShapeType="1"/>
          </p:cNvCxnSpPr>
          <p:nvPr/>
        </p:nvCxnSpPr>
        <p:spPr bwMode="auto">
          <a:xfrm>
            <a:off x="1447800" y="4886325"/>
            <a:ext cx="5867400" cy="1588"/>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108552" name="TextBox 20"/>
          <p:cNvSpPr txBox="1">
            <a:spLocks noChangeArrowheads="1"/>
          </p:cNvSpPr>
          <p:nvPr/>
        </p:nvSpPr>
        <p:spPr bwMode="auto">
          <a:xfrm>
            <a:off x="1447800" y="4886325"/>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Half of initial percentage production</a:t>
            </a:r>
            <a:endParaRPr lang="en-US" sz="800" b="0" baseline="-25000">
              <a:latin typeface="Times" pitchFamily="18" charset="0"/>
            </a:endParaRPr>
          </a:p>
        </p:txBody>
      </p:sp>
      <p:sp>
        <p:nvSpPr>
          <p:cNvPr id="108553" name="TextBox 20"/>
          <p:cNvSpPr txBox="1">
            <a:spLocks noChangeArrowheads="1"/>
          </p:cNvSpPr>
          <p:nvPr/>
        </p:nvSpPr>
        <p:spPr bwMode="auto">
          <a:xfrm>
            <a:off x="6838950" y="54768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r>
              <a:rPr lang="en-US" sz="800" b="0">
                <a:latin typeface="Times" pitchFamily="18" charset="0"/>
              </a:rPr>
              <a:t>964.5</a:t>
            </a:r>
            <a:endParaRPr lang="en-US" sz="800" b="0" baseline="-25000">
              <a:latin typeface="Times" pitchFamily="18" charset="0"/>
            </a:endParaRPr>
          </a:p>
        </p:txBody>
      </p:sp>
      <p:graphicFrame>
        <p:nvGraphicFramePr>
          <p:cNvPr id="18" name="Table 17"/>
          <p:cNvGraphicFramePr>
            <a:graphicFrameLocks noGrp="1"/>
          </p:cNvGraphicFramePr>
          <p:nvPr/>
        </p:nvGraphicFramePr>
        <p:xfrm>
          <a:off x="5486400" y="2362200"/>
          <a:ext cx="3657600" cy="2112970"/>
        </p:xfrm>
        <a:graphic>
          <a:graphicData uri="http://schemas.openxmlformats.org/drawingml/2006/table">
            <a:tbl>
              <a:tblPr/>
              <a:tblGrid>
                <a:gridCol w="731520"/>
                <a:gridCol w="731520"/>
                <a:gridCol w="731520"/>
                <a:gridCol w="731520"/>
                <a:gridCol w="731520"/>
              </a:tblGrid>
              <a:tr h="115932">
                <a:tc gridSpan="2">
                  <a:txBody>
                    <a:bodyPr/>
                    <a:lstStyle/>
                    <a:p>
                      <a:pPr algn="l" fontAlgn="b"/>
                      <a:r>
                        <a:rPr lang="en-US" sz="700" b="0" i="0" u="none" strike="noStrike" baseline="0">
                          <a:solidFill>
                            <a:srgbClr val="000000"/>
                          </a:solidFill>
                          <a:latin typeface="Calibri"/>
                        </a:rPr>
                        <a:t>SUMMARY OUTPUT</a:t>
                      </a:r>
                    </a:p>
                  </a:txBody>
                  <a:tcPr marL="9252" marR="9252" marT="9252" marB="0" anchor="b">
                    <a:lnL>
                      <a:noFill/>
                    </a:lnL>
                    <a:lnR>
                      <a:noFill/>
                    </a:lnR>
                    <a:lnT>
                      <a:noFill/>
                    </a:lnT>
                    <a:lnB>
                      <a:noFill/>
                    </a:lnB>
                  </a:tcPr>
                </a:tc>
                <a:tc hMerge="1">
                  <a:txBody>
                    <a:bodyPr/>
                    <a:lstStyle/>
                    <a:p>
                      <a:endParaRPr lang="en-US"/>
                    </a:p>
                  </a:txBody>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gridSpan="2">
                  <a:txBody>
                    <a:bodyPr/>
                    <a:lstStyle/>
                    <a:p>
                      <a:pPr algn="ctr" fontAlgn="b"/>
                      <a:r>
                        <a:rPr lang="en-US" sz="700" b="0" i="1" u="none" strike="noStrike" baseline="0">
                          <a:solidFill>
                            <a:srgbClr val="000000"/>
                          </a:solidFill>
                          <a:latin typeface="Calibri"/>
                        </a:rPr>
                        <a:t>Regression Statistics</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Multiple R</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0.968183</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R Square</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0.937379</a:t>
                      </a: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42126">
                <a:tc>
                  <a:txBody>
                    <a:bodyPr/>
                    <a:lstStyle/>
                    <a:p>
                      <a:pPr algn="l" fontAlgn="b"/>
                      <a:r>
                        <a:rPr lang="en-US" sz="700" b="0" i="0" u="none" strike="noStrike" baseline="0">
                          <a:solidFill>
                            <a:srgbClr val="000000"/>
                          </a:solidFill>
                          <a:latin typeface="Calibri"/>
                        </a:rPr>
                        <a:t>Adjusted R Square</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0.934874</a:t>
                      </a: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Standard Error</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0.001763</a:t>
                      </a: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Observations</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27</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ANOVA</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r>
              <a:tr h="115932">
                <a:tc>
                  <a:txBody>
                    <a:bodyPr/>
                    <a:lstStyle/>
                    <a:p>
                      <a:pPr algn="ctr" fontAlgn="b"/>
                      <a:r>
                        <a:rPr lang="en-US" sz="700" b="0" i="1" u="none" strike="noStrike" baseline="0">
                          <a:solidFill>
                            <a:srgbClr val="000000"/>
                          </a:solidFill>
                          <a:latin typeface="Calibri"/>
                        </a:rPr>
                        <a:t> </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df</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SS</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MS</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F</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932">
                <a:tc>
                  <a:txBody>
                    <a:bodyPr/>
                    <a:lstStyle/>
                    <a:p>
                      <a:pPr algn="l" fontAlgn="b"/>
                      <a:r>
                        <a:rPr lang="en-US" sz="700" b="0" i="0" u="none" strike="noStrike" baseline="0">
                          <a:solidFill>
                            <a:srgbClr val="000000"/>
                          </a:solidFill>
                          <a:latin typeface="Calibri"/>
                        </a:rPr>
                        <a:t>Regression</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1</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0.001163</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0.001163</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374.2258</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r>
              <a:tr h="115932">
                <a:tc>
                  <a:txBody>
                    <a:bodyPr/>
                    <a:lstStyle/>
                    <a:p>
                      <a:pPr algn="l" fontAlgn="b"/>
                      <a:r>
                        <a:rPr lang="en-US" sz="700" b="0" i="0" u="none" strike="noStrike" baseline="0">
                          <a:solidFill>
                            <a:srgbClr val="000000"/>
                          </a:solidFill>
                          <a:latin typeface="Calibri"/>
                        </a:rPr>
                        <a:t>Residual</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25</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7.77E-05</a:t>
                      </a:r>
                    </a:p>
                  </a:txBody>
                  <a:tcPr marL="9252" marR="9252" marT="9252" marB="0" anchor="b">
                    <a:lnL>
                      <a:noFill/>
                    </a:lnL>
                    <a:lnR>
                      <a:noFill/>
                    </a:lnR>
                    <a:lnT>
                      <a:noFill/>
                    </a:lnT>
                    <a:lnB>
                      <a:noFill/>
                    </a:lnB>
                  </a:tcPr>
                </a:tc>
                <a:tc>
                  <a:txBody>
                    <a:bodyPr/>
                    <a:lstStyle/>
                    <a:p>
                      <a:pPr algn="r" fontAlgn="b"/>
                      <a:r>
                        <a:rPr lang="en-US" sz="700" b="0" i="0" u="none" strike="noStrike" baseline="0">
                          <a:solidFill>
                            <a:srgbClr val="000000"/>
                          </a:solidFill>
                          <a:latin typeface="Calibri"/>
                        </a:rPr>
                        <a:t>3.11E-06</a:t>
                      </a:r>
                    </a:p>
                  </a:txBody>
                  <a:tcPr marL="9252" marR="9252" marT="9252" marB="0" anchor="b">
                    <a:lnL>
                      <a:noFill/>
                    </a:lnL>
                    <a:lnR>
                      <a:noFill/>
                    </a:lnR>
                    <a:lnT>
                      <a:noFill/>
                    </a:lnT>
                    <a:lnB>
                      <a:noFill/>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a:noFill/>
                    </a:lnT>
                    <a:lnB>
                      <a:noFill/>
                    </a:lnB>
                  </a:tcPr>
                </a:tc>
              </a:tr>
              <a:tr h="115932">
                <a:tc>
                  <a:txBody>
                    <a:bodyPr/>
                    <a:lstStyle/>
                    <a:p>
                      <a:pPr algn="l" fontAlgn="b"/>
                      <a:r>
                        <a:rPr lang="en-US" sz="700" b="0" i="0" u="none" strike="noStrike" baseline="0">
                          <a:solidFill>
                            <a:srgbClr val="000000"/>
                          </a:solidFill>
                          <a:latin typeface="Calibri"/>
                        </a:rPr>
                        <a:t>Total</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26</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0.00124</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baseline="0">
                          <a:solidFill>
                            <a:srgbClr val="000000"/>
                          </a:solidFill>
                          <a:latin typeface="Calibri"/>
                        </a:rPr>
                        <a:t> </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baseline="0">
                          <a:solidFill>
                            <a:srgbClr val="000000"/>
                          </a:solidFill>
                          <a:latin typeface="Calibri"/>
                        </a:rPr>
                        <a:t> </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r>
              <a:tr h="115932">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700" b="0" i="0" u="none" strike="noStrike" baseline="0">
                        <a:solidFill>
                          <a:srgbClr val="000000"/>
                        </a:solidFill>
                        <a:latin typeface="Calibri"/>
                      </a:endParaRPr>
                    </a:p>
                  </a:txBody>
                  <a:tcPr marL="9252" marR="9252" marT="92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932">
                <a:tc>
                  <a:txBody>
                    <a:bodyPr/>
                    <a:lstStyle/>
                    <a:p>
                      <a:pPr algn="ctr" fontAlgn="b"/>
                      <a:r>
                        <a:rPr lang="en-US" sz="700" b="0" i="1" u="none" strike="noStrike" baseline="0">
                          <a:solidFill>
                            <a:srgbClr val="000000"/>
                          </a:solidFill>
                          <a:latin typeface="Calibri"/>
                        </a:rPr>
                        <a:t> </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Coefficients</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Standard Error</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t Stat</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1" u="none" strike="noStrike" baseline="0">
                          <a:solidFill>
                            <a:srgbClr val="000000"/>
                          </a:solidFill>
                          <a:latin typeface="Calibri"/>
                        </a:rPr>
                        <a:t>P-value</a:t>
                      </a:r>
                    </a:p>
                  </a:txBody>
                  <a:tcPr marL="9252" marR="9252" marT="925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932">
                <a:tc>
                  <a:txBody>
                    <a:bodyPr/>
                    <a:lstStyle/>
                    <a:p>
                      <a:pPr algn="l" fontAlgn="b"/>
                      <a:r>
                        <a:rPr lang="en-US" sz="700" b="0" i="0" u="none" strike="noStrike" baseline="0">
                          <a:solidFill>
                            <a:srgbClr val="000000"/>
                          </a:solidFill>
                          <a:latin typeface="Calibri"/>
                        </a:rPr>
                        <a:t>Intercept</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0.061119</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0.001241</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49.24312</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700" b="0" i="0" u="none" strike="noStrike" baseline="0">
                          <a:solidFill>
                            <a:srgbClr val="000000"/>
                          </a:solidFill>
                          <a:latin typeface="Calibri"/>
                        </a:rPr>
                        <a:t>2.04E-26</a:t>
                      </a:r>
                    </a:p>
                  </a:txBody>
                  <a:tcPr marL="9252" marR="9252" marT="9252" marB="0" anchor="b">
                    <a:lnL>
                      <a:noFill/>
                    </a:lnL>
                    <a:lnR>
                      <a:noFill/>
                    </a:lnR>
                    <a:lnT w="6350" cap="flat" cmpd="sng" algn="ctr">
                      <a:solidFill>
                        <a:srgbClr val="000000"/>
                      </a:solidFill>
                      <a:prstDash val="solid"/>
                      <a:round/>
                      <a:headEnd type="none" w="med" len="med"/>
                      <a:tailEnd type="none" w="med" len="med"/>
                    </a:lnT>
                    <a:lnB>
                      <a:noFill/>
                    </a:lnB>
                  </a:tcPr>
                </a:tc>
              </a:tr>
              <a:tr h="115932">
                <a:tc>
                  <a:txBody>
                    <a:bodyPr/>
                    <a:lstStyle/>
                    <a:p>
                      <a:pPr algn="l" fontAlgn="b"/>
                      <a:r>
                        <a:rPr lang="en-US" sz="700" b="0" i="0" u="none" strike="noStrike" baseline="0">
                          <a:solidFill>
                            <a:srgbClr val="000000"/>
                          </a:solidFill>
                          <a:latin typeface="Calibri"/>
                        </a:rPr>
                        <a:t>X Variable 1</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-3.2E-05</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1.64E-06</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a:solidFill>
                            <a:srgbClr val="000000"/>
                          </a:solidFill>
                          <a:latin typeface="Calibri"/>
                        </a:rPr>
                        <a:t>-19.3449</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700" b="0" i="0" u="none" strike="noStrike" baseline="0" dirty="0">
                          <a:solidFill>
                            <a:srgbClr val="000000"/>
                          </a:solidFill>
                          <a:latin typeface="Calibri"/>
                        </a:rPr>
                        <a:t>1.48E-16</a:t>
                      </a:r>
                    </a:p>
                  </a:txBody>
                  <a:tcPr marL="9252" marR="9252" marT="9252" marB="0" anchor="b">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108652" name="Text Placeholder 2"/>
          <p:cNvSpPr>
            <a:spLocks noGrp="1"/>
          </p:cNvSpPr>
          <p:nvPr>
            <p:ph type="body" sz="half" idx="1"/>
          </p:nvPr>
        </p:nvSpPr>
        <p:spPr>
          <a:xfrm>
            <a:off x="685800" y="1524000"/>
            <a:ext cx="8382000" cy="5257800"/>
          </a:xfrm>
        </p:spPr>
        <p:txBody>
          <a:bodyPr/>
          <a:lstStyle/>
          <a:p>
            <a:r>
              <a:rPr lang="en-US" sz="1200" smtClean="0"/>
              <a:t>Once again, ignoring the initial data until the trend settles down (around 1983), we have the following graph.  The initial points were ignored due to lack of information about the total quantity of oil recovered prior to the first data point.</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200" smtClean="0"/>
              <a:t>The trend line intercepts the Quantity at 1929 billion barrels of oil (not shown above).  According to the model, that’s all the oil that will ultimately be recovered.</a:t>
            </a:r>
          </a:p>
          <a:p>
            <a:r>
              <a:rPr lang="en-US" sz="1200" smtClean="0"/>
              <a:t>Half the percentage production number, 0.03055, occurred in 2006.  Half the ultimate quantity, 964.5 billion barrels, had been extracted by 2005.  </a:t>
            </a:r>
            <a:r>
              <a:rPr lang="en-US" sz="1200" u="sng" smtClean="0"/>
              <a:t>Thus according to the model, world oil production peaked sometime between 2005 and 2006.</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sz="2800" smtClean="0"/>
              <a:t>Appendix H: Hubbert’s Peak</a:t>
            </a:r>
          </a:p>
        </p:txBody>
      </p:sp>
      <p:sp>
        <p:nvSpPr>
          <p:cNvPr id="109571" name="Text Placeholder 2"/>
          <p:cNvSpPr>
            <a:spLocks noGrp="1"/>
          </p:cNvSpPr>
          <p:nvPr>
            <p:ph type="body" sz="half" idx="1"/>
          </p:nvPr>
        </p:nvSpPr>
        <p:spPr>
          <a:xfrm>
            <a:off x="685800" y="1600200"/>
            <a:ext cx="7772400" cy="5257800"/>
          </a:xfrm>
        </p:spPr>
        <p:txBody>
          <a:bodyPr/>
          <a:lstStyle/>
          <a:p>
            <a:r>
              <a:rPr lang="en-US" sz="1400" smtClean="0"/>
              <a:t>M. King Hubbert used a logistic function in all of his analysis.  However, a Gaussian (Normal) distribution would have also yielded materially the same results.  Below is a typical e</a:t>
            </a:r>
            <a:r>
              <a:rPr lang="en-US" sz="1400" baseline="30000" smtClean="0"/>
              <a:t>-x</a:t>
            </a:r>
            <a:r>
              <a:rPr lang="en-US" sz="1400" baseline="50000" smtClean="0"/>
              <a:t>2</a:t>
            </a:r>
            <a:r>
              <a:rPr lang="en-US" sz="1400" smtClean="0"/>
              <a:t> Gaussian distribution (LHS), plus its cumulative area (Q(x)) (RHS).  Note that the cumulative function follows an S-curve, and it’s ultimate value is the total area under the distribution, </a:t>
            </a:r>
          </a:p>
          <a:p>
            <a:endParaRPr lang="en-US" sz="1400" baseline="500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A Gaussian Distribution makes sense due to the Central Limit Theorem.  Namely, various oil wells will produce at various rates, but cumulatively, under the Law of Large Numbers, their overall output should follow a Gaussian Distribution.</a:t>
            </a:r>
            <a:endParaRPr lang="en-US" sz="1400" baseline="50000" smtClean="0"/>
          </a:p>
          <a:p>
            <a:endParaRPr lang="en-US" sz="1400" baseline="50000" smtClean="0"/>
          </a:p>
          <a:p>
            <a:pPr>
              <a:buFont typeface="Wingdings" pitchFamily="2" charset="2"/>
              <a:buNone/>
            </a:pPr>
            <a:endParaRPr lang="en-US" sz="1400" baseline="50000" smtClean="0"/>
          </a:p>
        </p:txBody>
      </p:sp>
      <p:sp>
        <p:nvSpPr>
          <p:cNvPr id="109572" name="Rectangle 6"/>
          <p:cNvSpPr>
            <a:spLocks noChangeArrowheads="1"/>
          </p:cNvSpPr>
          <p:nvPr/>
        </p:nvSpPr>
        <p:spPr bwMode="auto">
          <a:xfrm>
            <a:off x="0" y="0"/>
            <a:ext cx="960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109573"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7200" y="2286000"/>
            <a:ext cx="228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Rectangle 7"/>
          <p:cNvSpPr>
            <a:spLocks noChangeArrowheads="1"/>
          </p:cNvSpPr>
          <p:nvPr/>
        </p:nvSpPr>
        <p:spPr bwMode="auto">
          <a:xfrm>
            <a:off x="0" y="828675"/>
            <a:ext cx="96012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z="1800" b="0">
              <a:solidFill>
                <a:schemeClr val="tx1"/>
              </a:solidFill>
            </a:endParaRPr>
          </a:p>
        </p:txBody>
      </p:sp>
      <p:grpSp>
        <p:nvGrpSpPr>
          <p:cNvPr id="109575" name="Group 11"/>
          <p:cNvGrpSpPr>
            <a:grpSpLocks/>
          </p:cNvGrpSpPr>
          <p:nvPr/>
        </p:nvGrpSpPr>
        <p:grpSpPr bwMode="auto">
          <a:xfrm>
            <a:off x="152400" y="2667000"/>
            <a:ext cx="9372600" cy="3581400"/>
            <a:chOff x="152400" y="3124200"/>
            <a:chExt cx="9372600" cy="3581400"/>
          </a:xfrm>
        </p:grpSpPr>
        <p:graphicFrame>
          <p:nvGraphicFramePr>
            <p:cNvPr id="6" name="Chart 5"/>
            <p:cNvGraphicFramePr/>
            <p:nvPr/>
          </p:nvGraphicFramePr>
          <p:xfrm>
            <a:off x="152400" y="3124200"/>
            <a:ext cx="4724399" cy="3581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nvGraphicFramePr>
          <p:xfrm>
            <a:off x="4953000" y="3124200"/>
            <a:ext cx="4495800" cy="3581400"/>
          </p:xfrm>
          <a:graphic>
            <a:graphicData uri="http://schemas.openxmlformats.org/drawingml/2006/chart">
              <c:chart xmlns:c="http://schemas.openxmlformats.org/drawingml/2006/chart" xmlns:r="http://schemas.openxmlformats.org/officeDocument/2006/relationships" r:id="rId5"/>
            </a:graphicData>
          </a:graphic>
        </p:graphicFrame>
        <p:pic>
          <p:nvPicPr>
            <p:cNvPr id="109578"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6400" y="3505200"/>
              <a:ext cx="228600" cy="26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z="2800" smtClean="0"/>
              <a:t>Appendix H: Hubbert’s Peak</a:t>
            </a:r>
          </a:p>
        </p:txBody>
      </p:sp>
      <p:sp>
        <p:nvSpPr>
          <p:cNvPr id="110595" name="Text Placeholder 2"/>
          <p:cNvSpPr>
            <a:spLocks noGrp="1"/>
          </p:cNvSpPr>
          <p:nvPr>
            <p:ph type="body" sz="half" idx="1"/>
          </p:nvPr>
        </p:nvSpPr>
        <p:spPr>
          <a:xfrm>
            <a:off x="685800" y="1676400"/>
            <a:ext cx="7772400" cy="4419600"/>
          </a:xfrm>
        </p:spPr>
        <p:txBody>
          <a:bodyPr/>
          <a:lstStyle/>
          <a:p>
            <a:r>
              <a:rPr lang="en-US" sz="1400" smtClean="0"/>
              <a:t>Furthermore, the Gaussian Distribution, as a percentage of the cumulative area under the curve, has a form very similar to the real data.  Much of the curve is “line-like”, but the initial data falls off steeply like the real US and world production data.</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p:txBody>
      </p:sp>
      <p:graphicFrame>
        <p:nvGraphicFramePr>
          <p:cNvPr id="4" name="Chart 3"/>
          <p:cNvGraphicFramePr/>
          <p:nvPr/>
        </p:nvGraphicFramePr>
        <p:xfrm>
          <a:off x="1447800" y="2514600"/>
          <a:ext cx="6324600" cy="3733800"/>
        </p:xfrm>
        <a:graphic>
          <a:graphicData uri="http://schemas.openxmlformats.org/drawingml/2006/chart">
            <c:chart xmlns:c="http://schemas.openxmlformats.org/drawingml/2006/chart" xmlns:r="http://schemas.openxmlformats.org/officeDocument/2006/relationships" r:id="rId3"/>
          </a:graphicData>
        </a:graphic>
      </p:graphicFrame>
      <p:pic>
        <p:nvPicPr>
          <p:cNvPr id="11059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5529263"/>
            <a:ext cx="2286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TextBox 6"/>
          <p:cNvSpPr txBox="1">
            <a:spLocks noChangeArrowheads="1"/>
          </p:cNvSpPr>
          <p:nvPr/>
        </p:nvSpPr>
        <p:spPr bwMode="auto">
          <a:xfrm>
            <a:off x="228600" y="67818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5" action="ppaction://hlinksldjump"/>
              </a:rPr>
              <a:t>Go Back</a:t>
            </a:r>
            <a:endParaRPr lang="en-US" sz="80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smtClean="0"/>
              <a:t>Appendix I: Reserves Growth</a:t>
            </a:r>
          </a:p>
        </p:txBody>
      </p:sp>
      <p:sp>
        <p:nvSpPr>
          <p:cNvPr id="111619" name="Text Placeholder 2"/>
          <p:cNvSpPr>
            <a:spLocks noGrp="1"/>
          </p:cNvSpPr>
          <p:nvPr>
            <p:ph type="body" sz="half" idx="1"/>
          </p:nvPr>
        </p:nvSpPr>
        <p:spPr>
          <a:xfrm>
            <a:off x="685800" y="1524000"/>
            <a:ext cx="7772400" cy="4572000"/>
          </a:xfrm>
        </p:spPr>
        <p:txBody>
          <a:bodyPr/>
          <a:lstStyle/>
          <a:p>
            <a:r>
              <a:rPr lang="en-US" sz="1400" smtClean="0"/>
              <a:t>Current world recovery factor (RF) – the amount of oil actually recoverable from a typical reservoir – is </a:t>
            </a:r>
            <a:r>
              <a:rPr lang="en-US" sz="1400" smtClean="0">
                <a:solidFill>
                  <a:srgbClr val="FF0000"/>
                </a:solidFill>
              </a:rPr>
              <a:t>35%</a:t>
            </a:r>
            <a:r>
              <a:rPr lang="en-US" sz="1400" smtClean="0"/>
              <a:t>.  Every 1% gain in RF from enhanced oil recovery (EOR) techniques adds ~80B bbl of oil to the world’s reserves. Current EOR technology typically recovers about an additional 10% of oil in place.</a:t>
            </a:r>
          </a:p>
          <a:p>
            <a:pPr lvl="1"/>
            <a:endParaRPr lang="en-US" sz="1400" smtClean="0"/>
          </a:p>
          <a:p>
            <a:r>
              <a:rPr lang="en-US" sz="1400" smtClean="0"/>
              <a:t>Enhanced oil recovery made a non-trivial impact to world output in 2007 – more than 2.5 mbpd production –  according to the IEA:</a:t>
            </a:r>
          </a:p>
        </p:txBody>
      </p:sp>
      <p:pic>
        <p:nvPicPr>
          <p:cNvPr id="1116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284538"/>
            <a:ext cx="6477000"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Oil Price Discovery</a:t>
            </a:r>
          </a:p>
        </p:txBody>
      </p:sp>
      <p:sp>
        <p:nvSpPr>
          <p:cNvPr id="12291" name="Rectangle 3"/>
          <p:cNvSpPr>
            <a:spLocks noGrp="1" noChangeArrowheads="1"/>
          </p:cNvSpPr>
          <p:nvPr>
            <p:ph type="body" idx="1"/>
          </p:nvPr>
        </p:nvSpPr>
        <p:spPr/>
        <p:txBody>
          <a:bodyPr/>
          <a:lstStyle/>
          <a:p>
            <a:r>
              <a:rPr lang="en-US" smtClean="0"/>
              <a:t>All oil passes through a pipeline at some stage on its journey to the consumer</a:t>
            </a:r>
          </a:p>
          <a:p>
            <a:pPr lvl="1"/>
            <a:r>
              <a:rPr lang="en-US" smtClean="0"/>
              <a:t>Pipelines are more efficient, reliable, and safe than truck or rail transport</a:t>
            </a:r>
          </a:p>
          <a:p>
            <a:endParaRPr lang="en-US" smtClean="0"/>
          </a:p>
          <a:p>
            <a:r>
              <a:rPr lang="en-US" smtClean="0"/>
              <a:t>Locations where pipelines meet are called </a:t>
            </a:r>
            <a:r>
              <a:rPr lang="en-US" i="1" smtClean="0"/>
              <a:t>hubs</a:t>
            </a:r>
            <a:r>
              <a:rPr lang="en-US" smtClean="0"/>
              <a:t>.</a:t>
            </a:r>
          </a:p>
          <a:p>
            <a:endParaRPr lang="en-US" smtClean="0"/>
          </a:p>
          <a:p>
            <a:r>
              <a:rPr lang="en-US" smtClean="0"/>
              <a:t>Hubs at ports are known as </a:t>
            </a:r>
            <a:r>
              <a:rPr lang="en-US" i="1" smtClean="0"/>
              <a:t>marine terminals</a:t>
            </a:r>
            <a:r>
              <a:rPr lang="en-US" smtClean="0"/>
              <a:t>.</a:t>
            </a:r>
          </a:p>
          <a:p>
            <a:endParaRPr lang="en-US" smtClean="0"/>
          </a:p>
          <a:p>
            <a:r>
              <a:rPr lang="en-US" smtClean="0"/>
              <a:t>As oil frequently changes hands at hubs and marine terminals, they are where modern price discovery occurs.</a:t>
            </a:r>
          </a:p>
          <a:p>
            <a:endParaRPr lang="en-US" smtClean="0"/>
          </a:p>
          <a:p>
            <a:pPr lvl="1">
              <a:buFont typeface="Wingdings" pitchFamily="2" charset="2"/>
              <a:buNone/>
            </a:pPr>
            <a:endParaRPr lang="en-US" sz="200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smtClean="0"/>
              <a:t>Appendix I: Reserves Growth</a:t>
            </a:r>
          </a:p>
        </p:txBody>
      </p:sp>
      <p:sp>
        <p:nvSpPr>
          <p:cNvPr id="112643" name="Text Placeholder 2"/>
          <p:cNvSpPr>
            <a:spLocks noGrp="1"/>
          </p:cNvSpPr>
          <p:nvPr>
            <p:ph type="body" sz="half" idx="1"/>
          </p:nvPr>
        </p:nvSpPr>
        <p:spPr>
          <a:xfrm>
            <a:off x="685800" y="1524000"/>
            <a:ext cx="7772400" cy="4572000"/>
          </a:xfrm>
        </p:spPr>
        <p:txBody>
          <a:bodyPr/>
          <a:lstStyle/>
          <a:p>
            <a:r>
              <a:rPr lang="en-US" smtClean="0"/>
              <a:t>As oil prices rise, other sources of oil will be able to add to the world’s reserves: </a:t>
            </a:r>
          </a:p>
        </p:txBody>
      </p:sp>
      <p:pic>
        <p:nvPicPr>
          <p:cNvPr id="1126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71725"/>
            <a:ext cx="68770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4"/>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smtClean="0"/>
              <a:t>Appendix J: Model Problems</a:t>
            </a:r>
          </a:p>
        </p:txBody>
      </p:sp>
      <p:sp>
        <p:nvSpPr>
          <p:cNvPr id="113667" name="Text Placeholder 2"/>
          <p:cNvSpPr>
            <a:spLocks noGrp="1"/>
          </p:cNvSpPr>
          <p:nvPr>
            <p:ph type="body" sz="half" idx="1"/>
          </p:nvPr>
        </p:nvSpPr>
        <p:spPr>
          <a:xfrm>
            <a:off x="685800" y="1828800"/>
            <a:ext cx="7772400" cy="4267200"/>
          </a:xfrm>
        </p:spPr>
        <p:txBody>
          <a:bodyPr/>
          <a:lstStyle/>
          <a:p>
            <a:r>
              <a:rPr lang="en-US" sz="1800" smtClean="0"/>
              <a:t>Hubbert’s Peak Oil model fails to properly take into account rationed initial production, nor does it take into account enhanced oil recovery techniques.  </a:t>
            </a:r>
          </a:p>
          <a:p>
            <a:pPr lvl="1"/>
            <a:r>
              <a:rPr lang="en-US" sz="1200" smtClean="0"/>
              <a:t>Rationed initial production pushes out the upward slope of the logistic function.</a:t>
            </a:r>
          </a:p>
          <a:p>
            <a:pPr lvl="1"/>
            <a:r>
              <a:rPr lang="en-US" sz="1200" smtClean="0"/>
              <a:t>Enhanced oil recovery (EOR) – such as 3D geosteering, multilateral horizontal well completions / maximum reservoir contact (MRC) wells, steam-assisted gravity drainage (SAGD), CO</a:t>
            </a:r>
            <a:r>
              <a:rPr lang="en-US" sz="1200" baseline="-25000" smtClean="0"/>
              <a:t>2</a:t>
            </a:r>
            <a:r>
              <a:rPr lang="en-US" sz="1200" smtClean="0"/>
              <a:t> injection, etc. – pushes out the downward slope.</a:t>
            </a:r>
          </a:p>
          <a:p>
            <a:pPr>
              <a:buFont typeface="Wingdings" pitchFamily="2" charset="2"/>
              <a:buNone/>
            </a:pPr>
            <a:endParaRPr lang="en-US" sz="1800" smtClean="0"/>
          </a:p>
          <a:p>
            <a:r>
              <a:rPr lang="en-US" sz="1800" smtClean="0"/>
              <a:t>In addition, the Hubbert technique also suffers from incorrect initial conditions:</a:t>
            </a:r>
          </a:p>
          <a:p>
            <a:pPr lvl="1"/>
            <a:r>
              <a:rPr lang="en-US" sz="1200" smtClean="0"/>
              <a:t>The models incorrectly assumed that the production in the first year of data – 1900 for US production data, 1960 for world production data – was all the oil that had ever been produced up until that time</a:t>
            </a:r>
          </a:p>
          <a:p>
            <a:pPr lvl="1"/>
            <a:endParaRPr lang="en-US" sz="1200" smtClean="0"/>
          </a:p>
          <a:p>
            <a:pPr lvl="1"/>
            <a:r>
              <a:rPr lang="en-US" sz="1200" smtClean="0"/>
              <a:t>Eventually, as more and more oil was produced relative to the initial years, the percent production trend settled down into something resembling a line</a:t>
            </a:r>
          </a:p>
          <a:p>
            <a:pPr lvl="1"/>
            <a:endParaRPr lang="en-US" sz="1200" smtClean="0"/>
          </a:p>
          <a:p>
            <a:pPr lvl="1"/>
            <a:r>
              <a:rPr lang="en-US" sz="1200" smtClean="0"/>
              <a:t>If we had correct data from when oil production first began in 1859, perhaps the models would fit better</a:t>
            </a:r>
          </a:p>
          <a:p>
            <a:endParaRPr lang="en-US"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685800" y="228600"/>
            <a:ext cx="7772400" cy="1143000"/>
          </a:xfrm>
        </p:spPr>
        <p:txBody>
          <a:bodyPr/>
          <a:lstStyle/>
          <a:p>
            <a:r>
              <a:rPr lang="en-US" smtClean="0"/>
              <a:t>Appendix J: Model Problems</a:t>
            </a:r>
          </a:p>
        </p:txBody>
      </p:sp>
      <p:graphicFrame>
        <p:nvGraphicFramePr>
          <p:cNvPr id="20" name="Chart 19"/>
          <p:cNvGraphicFramePr>
            <a:graphicFrameLocks/>
          </p:cNvGraphicFramePr>
          <p:nvPr/>
        </p:nvGraphicFramePr>
        <p:xfrm>
          <a:off x="1219200" y="2286000"/>
          <a:ext cx="7343775" cy="4210050"/>
        </p:xfrm>
        <a:graphic>
          <a:graphicData uri="http://schemas.openxmlformats.org/drawingml/2006/chart">
            <c:chart xmlns:c="http://schemas.openxmlformats.org/drawingml/2006/chart" xmlns:r="http://schemas.openxmlformats.org/officeDocument/2006/relationships" r:id="rId3"/>
          </a:graphicData>
        </a:graphic>
      </p:graphicFrame>
      <p:sp>
        <p:nvSpPr>
          <p:cNvPr id="114692" name="TextBox 20"/>
          <p:cNvSpPr txBox="1">
            <a:spLocks noChangeArrowheads="1"/>
          </p:cNvSpPr>
          <p:nvPr/>
        </p:nvSpPr>
        <p:spPr bwMode="auto">
          <a:xfrm>
            <a:off x="61722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158.2</a:t>
            </a:r>
          </a:p>
        </p:txBody>
      </p:sp>
      <p:sp>
        <p:nvSpPr>
          <p:cNvPr id="114693" name="TextBox 5"/>
          <p:cNvSpPr txBox="1">
            <a:spLocks noChangeArrowheads="1"/>
          </p:cNvSpPr>
          <p:nvPr/>
        </p:nvSpPr>
        <p:spPr bwMode="auto">
          <a:xfrm>
            <a:off x="3276600" y="44958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1956</a:t>
            </a:r>
          </a:p>
        </p:txBody>
      </p:sp>
      <p:sp>
        <p:nvSpPr>
          <p:cNvPr id="114694" name="Text Placeholder 2"/>
          <p:cNvSpPr>
            <a:spLocks noGrp="1"/>
          </p:cNvSpPr>
          <p:nvPr>
            <p:ph type="body" sz="half" idx="1"/>
          </p:nvPr>
        </p:nvSpPr>
        <p:spPr>
          <a:xfrm>
            <a:off x="685800" y="1219200"/>
            <a:ext cx="7772400" cy="4572000"/>
          </a:xfrm>
        </p:spPr>
        <p:txBody>
          <a:bodyPr/>
          <a:lstStyle/>
          <a:p>
            <a:r>
              <a:rPr lang="en-US" sz="1400" smtClean="0"/>
              <a:t>It is hard to say when the “Hubbert Linearization” settles down, and that can lead to lines with significantly different implications as you can see for the US data.  </a:t>
            </a:r>
          </a:p>
          <a:p>
            <a:pPr lvl="1"/>
            <a:endParaRPr lang="en-US" sz="800" smtClean="0"/>
          </a:p>
          <a:p>
            <a:pPr lvl="1"/>
            <a:r>
              <a:rPr lang="en-US" sz="900" smtClean="0"/>
              <a:t>Below is the data line that Hubbert would have plotted in 1956.  It shows that US oil would peak between 1965 and 1971, with an ultimate recovery of 158.2 B bbl.</a:t>
            </a:r>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685800" y="228600"/>
            <a:ext cx="7772400" cy="1143000"/>
          </a:xfrm>
        </p:spPr>
        <p:txBody>
          <a:bodyPr/>
          <a:lstStyle/>
          <a:p>
            <a:r>
              <a:rPr lang="en-US" smtClean="0"/>
              <a:t>Appendix J: Model Problems</a:t>
            </a:r>
          </a:p>
        </p:txBody>
      </p:sp>
      <p:graphicFrame>
        <p:nvGraphicFramePr>
          <p:cNvPr id="20" name="Chart 19"/>
          <p:cNvGraphicFramePr>
            <a:graphicFrameLocks/>
          </p:cNvGraphicFramePr>
          <p:nvPr/>
        </p:nvGraphicFramePr>
        <p:xfrm>
          <a:off x="1219200" y="2286000"/>
          <a:ext cx="7343775" cy="4210050"/>
        </p:xfrm>
        <a:graphic>
          <a:graphicData uri="http://schemas.openxmlformats.org/drawingml/2006/chart">
            <c:chart xmlns:c="http://schemas.openxmlformats.org/drawingml/2006/chart" xmlns:r="http://schemas.openxmlformats.org/officeDocument/2006/relationships" r:id="rId3"/>
          </a:graphicData>
        </a:graphic>
      </p:graphicFrame>
      <p:sp>
        <p:nvSpPr>
          <p:cNvPr id="115716" name="TextBox 5"/>
          <p:cNvSpPr txBox="1">
            <a:spLocks noChangeArrowheads="1"/>
          </p:cNvSpPr>
          <p:nvPr/>
        </p:nvSpPr>
        <p:spPr bwMode="auto">
          <a:xfrm>
            <a:off x="61722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158.2</a:t>
            </a:r>
          </a:p>
        </p:txBody>
      </p:sp>
      <p:sp>
        <p:nvSpPr>
          <p:cNvPr id="115717" name="TextBox 6"/>
          <p:cNvSpPr txBox="1">
            <a:spLocks noChangeArrowheads="1"/>
          </p:cNvSpPr>
          <p:nvPr/>
        </p:nvSpPr>
        <p:spPr bwMode="auto">
          <a:xfrm>
            <a:off x="70104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008000"/>
                </a:solidFill>
              </a:rPr>
              <a:t>190.7</a:t>
            </a:r>
          </a:p>
        </p:txBody>
      </p:sp>
      <p:sp>
        <p:nvSpPr>
          <p:cNvPr id="115718" name="TextBox 7"/>
          <p:cNvSpPr txBox="1">
            <a:spLocks noChangeArrowheads="1"/>
          </p:cNvSpPr>
          <p:nvPr/>
        </p:nvSpPr>
        <p:spPr bwMode="auto">
          <a:xfrm>
            <a:off x="3276600" y="44958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1956</a:t>
            </a:r>
          </a:p>
        </p:txBody>
      </p:sp>
      <p:sp>
        <p:nvSpPr>
          <p:cNvPr id="115719" name="Text Placeholder 2"/>
          <p:cNvSpPr>
            <a:spLocks noGrp="1"/>
          </p:cNvSpPr>
          <p:nvPr>
            <p:ph type="body" sz="half" idx="1"/>
          </p:nvPr>
        </p:nvSpPr>
        <p:spPr>
          <a:xfrm>
            <a:off x="685800" y="1219200"/>
            <a:ext cx="7772400" cy="4572000"/>
          </a:xfrm>
        </p:spPr>
        <p:txBody>
          <a:bodyPr/>
          <a:lstStyle/>
          <a:p>
            <a:r>
              <a:rPr lang="en-US" sz="1400" smtClean="0"/>
              <a:t>It is hard to say when the “linearization” settles down, and that can lead to lines with significantly different implications as you can see for the US data.  </a:t>
            </a:r>
          </a:p>
          <a:p>
            <a:pPr lvl="1"/>
            <a:endParaRPr lang="en-US" sz="800" smtClean="0"/>
          </a:p>
          <a:p>
            <a:pPr lvl="1"/>
            <a:r>
              <a:rPr lang="en-US" sz="900" smtClean="0"/>
              <a:t>In addition to the 1956 line, here is the line that Hubbert would have plotted in 1970 (the year US oil did actually peak).  It shows that the US oil would peak between 1970 and 1973, with an ultimate recoverable quantity of 190.67 B bbl.</a:t>
            </a:r>
          </a:p>
          <a:p>
            <a:pPr lvl="1"/>
            <a:endParaRPr lang="en-US" sz="9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685800" y="228600"/>
            <a:ext cx="7772400" cy="1143000"/>
          </a:xfrm>
        </p:spPr>
        <p:txBody>
          <a:bodyPr/>
          <a:lstStyle/>
          <a:p>
            <a:r>
              <a:rPr lang="en-US" smtClean="0"/>
              <a:t>Appendix J: Model Problems</a:t>
            </a:r>
          </a:p>
        </p:txBody>
      </p:sp>
      <p:graphicFrame>
        <p:nvGraphicFramePr>
          <p:cNvPr id="20" name="Chart 19"/>
          <p:cNvGraphicFramePr>
            <a:graphicFrameLocks/>
          </p:cNvGraphicFramePr>
          <p:nvPr/>
        </p:nvGraphicFramePr>
        <p:xfrm>
          <a:off x="1219200" y="2286000"/>
          <a:ext cx="7343775" cy="4210050"/>
        </p:xfrm>
        <a:graphic>
          <a:graphicData uri="http://schemas.openxmlformats.org/drawingml/2006/chart">
            <c:chart xmlns:c="http://schemas.openxmlformats.org/drawingml/2006/chart" xmlns:r="http://schemas.openxmlformats.org/officeDocument/2006/relationships" r:id="rId3"/>
          </a:graphicData>
        </a:graphic>
      </p:graphicFrame>
      <p:sp>
        <p:nvSpPr>
          <p:cNvPr id="116740" name="TextBox 4"/>
          <p:cNvSpPr txBox="1">
            <a:spLocks noChangeArrowheads="1"/>
          </p:cNvSpPr>
          <p:nvPr/>
        </p:nvSpPr>
        <p:spPr bwMode="auto">
          <a:xfrm>
            <a:off x="61722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158.2</a:t>
            </a:r>
          </a:p>
        </p:txBody>
      </p:sp>
      <p:sp>
        <p:nvSpPr>
          <p:cNvPr id="116741" name="TextBox 5"/>
          <p:cNvSpPr txBox="1">
            <a:spLocks noChangeArrowheads="1"/>
          </p:cNvSpPr>
          <p:nvPr/>
        </p:nvSpPr>
        <p:spPr bwMode="auto">
          <a:xfrm>
            <a:off x="70104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008000"/>
                </a:solidFill>
              </a:rPr>
              <a:t>190.7</a:t>
            </a:r>
          </a:p>
        </p:txBody>
      </p:sp>
      <p:sp>
        <p:nvSpPr>
          <p:cNvPr id="116742" name="TextBox 6"/>
          <p:cNvSpPr txBox="1">
            <a:spLocks noChangeArrowheads="1"/>
          </p:cNvSpPr>
          <p:nvPr/>
        </p:nvSpPr>
        <p:spPr bwMode="auto">
          <a:xfrm>
            <a:off x="77724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t>217.0</a:t>
            </a:r>
          </a:p>
        </p:txBody>
      </p:sp>
      <p:sp>
        <p:nvSpPr>
          <p:cNvPr id="116743" name="Text Placeholder 2"/>
          <p:cNvSpPr>
            <a:spLocks noGrp="1"/>
          </p:cNvSpPr>
          <p:nvPr>
            <p:ph type="body" sz="half" idx="1"/>
          </p:nvPr>
        </p:nvSpPr>
        <p:spPr>
          <a:xfrm>
            <a:off x="685800" y="1219200"/>
            <a:ext cx="7772400" cy="4572000"/>
          </a:xfrm>
        </p:spPr>
        <p:txBody>
          <a:bodyPr/>
          <a:lstStyle/>
          <a:p>
            <a:r>
              <a:rPr lang="en-US" sz="1400" smtClean="0"/>
              <a:t>It is hard to say when the “linearization” settles down, and that can lead to lines with significantly different implications as you can see for the US data.  </a:t>
            </a:r>
          </a:p>
          <a:p>
            <a:pPr lvl="1"/>
            <a:endParaRPr lang="en-US" sz="800" smtClean="0"/>
          </a:p>
          <a:p>
            <a:pPr lvl="1"/>
            <a:r>
              <a:rPr lang="en-US" sz="900" smtClean="0"/>
              <a:t>In addition to the two previous lines, this shows the line that was drawn previously.  It shows the  US oil supply peaking in 1973/4, with an ultimately recoverable amount of 217 B bbl.</a:t>
            </a:r>
          </a:p>
          <a:p>
            <a:pPr lvl="1"/>
            <a:endParaRPr lang="en-US" sz="9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p:txBody>
      </p:sp>
      <p:sp>
        <p:nvSpPr>
          <p:cNvPr id="116744" name="TextBox 7"/>
          <p:cNvSpPr txBox="1">
            <a:spLocks noChangeArrowheads="1"/>
          </p:cNvSpPr>
          <p:nvPr/>
        </p:nvSpPr>
        <p:spPr bwMode="auto">
          <a:xfrm>
            <a:off x="3276600" y="44958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1956</a:t>
            </a:r>
          </a:p>
        </p:txBody>
      </p:sp>
      <p:sp>
        <p:nvSpPr>
          <p:cNvPr id="116745" name="TextBox 6"/>
          <p:cNvSpPr txBox="1">
            <a:spLocks noChangeArrowheads="1"/>
          </p:cNvSpPr>
          <p:nvPr/>
        </p:nvSpPr>
        <p:spPr bwMode="auto">
          <a:xfrm>
            <a:off x="4343400" y="47244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008000"/>
                </a:solidFill>
                <a:latin typeface="Times" pitchFamily="18" charset="0"/>
              </a:rPr>
              <a:t>1970</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685800" y="228600"/>
            <a:ext cx="7772400" cy="1143000"/>
          </a:xfrm>
        </p:spPr>
        <p:txBody>
          <a:bodyPr/>
          <a:lstStyle/>
          <a:p>
            <a:r>
              <a:rPr lang="en-US" smtClean="0"/>
              <a:t>Appendix J: Model Problems</a:t>
            </a:r>
          </a:p>
        </p:txBody>
      </p:sp>
      <p:graphicFrame>
        <p:nvGraphicFramePr>
          <p:cNvPr id="20" name="Chart 19"/>
          <p:cNvGraphicFramePr>
            <a:graphicFrameLocks/>
          </p:cNvGraphicFramePr>
          <p:nvPr/>
        </p:nvGraphicFramePr>
        <p:xfrm>
          <a:off x="1219200" y="2286000"/>
          <a:ext cx="7343775" cy="4210050"/>
        </p:xfrm>
        <a:graphic>
          <a:graphicData uri="http://schemas.openxmlformats.org/drawingml/2006/chart">
            <c:chart xmlns:c="http://schemas.openxmlformats.org/drawingml/2006/chart" xmlns:r="http://schemas.openxmlformats.org/officeDocument/2006/relationships" r:id="rId3"/>
          </a:graphicData>
        </a:graphic>
      </p:graphicFrame>
      <p:sp>
        <p:nvSpPr>
          <p:cNvPr id="117764" name="TextBox 4"/>
          <p:cNvSpPr txBox="1">
            <a:spLocks noChangeArrowheads="1"/>
          </p:cNvSpPr>
          <p:nvPr/>
        </p:nvSpPr>
        <p:spPr bwMode="auto">
          <a:xfrm>
            <a:off x="61722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158.2</a:t>
            </a:r>
          </a:p>
        </p:txBody>
      </p:sp>
      <p:sp>
        <p:nvSpPr>
          <p:cNvPr id="117765" name="TextBox 5"/>
          <p:cNvSpPr txBox="1">
            <a:spLocks noChangeArrowheads="1"/>
          </p:cNvSpPr>
          <p:nvPr/>
        </p:nvSpPr>
        <p:spPr bwMode="auto">
          <a:xfrm>
            <a:off x="70104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008000"/>
                </a:solidFill>
              </a:rPr>
              <a:t>190.7</a:t>
            </a:r>
          </a:p>
        </p:txBody>
      </p:sp>
      <p:sp>
        <p:nvSpPr>
          <p:cNvPr id="117766" name="TextBox 6"/>
          <p:cNvSpPr txBox="1">
            <a:spLocks noChangeArrowheads="1"/>
          </p:cNvSpPr>
          <p:nvPr/>
        </p:nvSpPr>
        <p:spPr bwMode="auto">
          <a:xfrm>
            <a:off x="77724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t>217.0</a:t>
            </a:r>
          </a:p>
        </p:txBody>
      </p:sp>
      <p:sp>
        <p:nvSpPr>
          <p:cNvPr id="117767" name="TextBox 7"/>
          <p:cNvSpPr txBox="1">
            <a:spLocks noChangeArrowheads="1"/>
          </p:cNvSpPr>
          <p:nvPr/>
        </p:nvSpPr>
        <p:spPr bwMode="auto">
          <a:xfrm>
            <a:off x="8229600" y="5867400"/>
            <a:ext cx="4730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FF0000"/>
                </a:solidFill>
              </a:rPr>
              <a:t>233.0</a:t>
            </a:r>
          </a:p>
        </p:txBody>
      </p:sp>
      <p:sp>
        <p:nvSpPr>
          <p:cNvPr id="117768" name="Text Placeholder 2"/>
          <p:cNvSpPr>
            <a:spLocks noGrp="1"/>
          </p:cNvSpPr>
          <p:nvPr>
            <p:ph type="body" sz="half" idx="1"/>
          </p:nvPr>
        </p:nvSpPr>
        <p:spPr>
          <a:xfrm>
            <a:off x="685800" y="1219200"/>
            <a:ext cx="7772400" cy="4572000"/>
          </a:xfrm>
        </p:spPr>
        <p:txBody>
          <a:bodyPr/>
          <a:lstStyle/>
          <a:p>
            <a:r>
              <a:rPr lang="en-US" sz="1400" smtClean="0"/>
              <a:t>It is hard to say when the “linearization” settles down, and that can lead to lines with significantly different implications as you can see for the US data.  </a:t>
            </a:r>
          </a:p>
          <a:p>
            <a:pPr lvl="1"/>
            <a:endParaRPr lang="en-US" sz="900" smtClean="0"/>
          </a:p>
          <a:p>
            <a:pPr lvl="1"/>
            <a:r>
              <a:rPr lang="en-US" sz="900" smtClean="0"/>
              <a:t>But if you take just the last 30 years of oil data, you get a fourth line.  This line shows the US oil supply as having peaked in 1975/6, with an ultimate recovery of 233.0 B bbl.</a:t>
            </a:r>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a:p>
            <a:endParaRPr lang="en-US" sz="1100" smtClean="0"/>
          </a:p>
        </p:txBody>
      </p:sp>
      <p:sp>
        <p:nvSpPr>
          <p:cNvPr id="117769" name="TextBox 8"/>
          <p:cNvSpPr txBox="1">
            <a:spLocks noChangeArrowheads="1"/>
          </p:cNvSpPr>
          <p:nvPr/>
        </p:nvSpPr>
        <p:spPr bwMode="auto">
          <a:xfrm>
            <a:off x="3276600" y="44958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9900CC"/>
                </a:solidFill>
              </a:rPr>
              <a:t>1956</a:t>
            </a:r>
          </a:p>
        </p:txBody>
      </p:sp>
      <p:sp>
        <p:nvSpPr>
          <p:cNvPr id="117770" name="TextBox 6"/>
          <p:cNvSpPr txBox="1">
            <a:spLocks noChangeArrowheads="1"/>
          </p:cNvSpPr>
          <p:nvPr/>
        </p:nvSpPr>
        <p:spPr bwMode="auto">
          <a:xfrm>
            <a:off x="4343400" y="47244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008000"/>
                </a:solidFill>
                <a:latin typeface="Times" pitchFamily="18" charset="0"/>
              </a:rPr>
              <a:t>1970</a:t>
            </a:r>
          </a:p>
        </p:txBody>
      </p:sp>
      <p:sp>
        <p:nvSpPr>
          <p:cNvPr id="117771" name="TextBox 10"/>
          <p:cNvSpPr txBox="1">
            <a:spLocks noChangeArrowheads="1"/>
          </p:cNvSpPr>
          <p:nvPr/>
        </p:nvSpPr>
        <p:spPr bwMode="auto">
          <a:xfrm>
            <a:off x="5257800" y="5029200"/>
            <a:ext cx="4413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rgbClr val="FF0000"/>
                </a:solidFill>
              </a:rPr>
              <a:t>1979</a:t>
            </a:r>
          </a:p>
        </p:txBody>
      </p:sp>
      <p:sp>
        <p:nvSpPr>
          <p:cNvPr id="117772" name="TextBox 11"/>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685800" y="447675"/>
            <a:ext cx="7772400" cy="1143000"/>
          </a:xfrm>
        </p:spPr>
        <p:txBody>
          <a:bodyPr/>
          <a:lstStyle/>
          <a:p>
            <a:r>
              <a:rPr lang="en-US" smtClean="0"/>
              <a:t>Appendix K: Data Problems</a:t>
            </a:r>
          </a:p>
        </p:txBody>
      </p:sp>
      <p:sp>
        <p:nvSpPr>
          <p:cNvPr id="3" name="Text Placeholder 2"/>
          <p:cNvSpPr>
            <a:spLocks noGrp="1"/>
          </p:cNvSpPr>
          <p:nvPr>
            <p:ph type="body" sz="half" idx="1"/>
          </p:nvPr>
        </p:nvSpPr>
        <p:spPr>
          <a:xfrm>
            <a:off x="685800" y="1390650"/>
            <a:ext cx="8620125" cy="4572000"/>
          </a:xfrm>
        </p:spPr>
        <p:txBody>
          <a:bodyPr/>
          <a:lstStyle/>
          <a:p>
            <a:pPr>
              <a:defRPr/>
            </a:pPr>
            <a:r>
              <a:rPr lang="en-US" sz="1600" dirty="0" smtClean="0"/>
              <a:t>The data used to measure oil production and consumption varies substantially both between and within the publicly available service providers:</a:t>
            </a:r>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endParaRPr lang="en-US" sz="1600" dirty="0" smtClean="0"/>
          </a:p>
          <a:p>
            <a:pPr>
              <a:defRPr/>
            </a:pPr>
            <a:r>
              <a:rPr lang="en-US" sz="1600" dirty="0" smtClean="0"/>
              <a:t>According to BP</a:t>
            </a:r>
            <a:r>
              <a:rPr lang="en-US" sz="1200" dirty="0" smtClean="0"/>
              <a:t>:</a:t>
            </a:r>
          </a:p>
          <a:p>
            <a:pPr marL="0" indent="0">
              <a:buFont typeface="Wingdings" pitchFamily="2" charset="2"/>
              <a:buNone/>
              <a:defRPr/>
            </a:pPr>
            <a:r>
              <a:rPr lang="en-US" sz="1200" dirty="0" smtClean="0">
                <a:latin typeface="Calibri" pitchFamily="34" charset="0"/>
                <a:cs typeface="Calibri" pitchFamily="34" charset="0"/>
              </a:rPr>
              <a:t>“Differences between these world consumption figures and world production statistics are accounted for by stock changes, consumption of non-petroleum additives and substitute fuels, and unavoidable disparities in the definition, measurement or conversion of oil supply and demand data.”</a:t>
            </a:r>
          </a:p>
          <a:p>
            <a:pPr>
              <a:defRPr/>
            </a:pPr>
            <a:endParaRPr lang="en-US" sz="1600" dirty="0" smtClean="0"/>
          </a:p>
          <a:p>
            <a:pPr>
              <a:defRPr/>
            </a:pPr>
            <a:r>
              <a:rPr lang="en-US" sz="1600" dirty="0" smtClean="0"/>
              <a:t>As of 4/28/2011, the </a:t>
            </a:r>
            <a:r>
              <a:rPr lang="en-US" sz="1600" dirty="0" smtClean="0">
                <a:hlinkClick r:id="rId3"/>
              </a:rPr>
              <a:t>EIA will no longer be providing </a:t>
            </a:r>
            <a:r>
              <a:rPr lang="en-US" sz="1600" dirty="0" smtClean="0">
                <a:hlinkClick r:id="rId3"/>
              </a:rPr>
              <a:t>international energy </a:t>
            </a:r>
            <a:r>
              <a:rPr lang="en-US" sz="1600" dirty="0" smtClean="0">
                <a:hlinkClick r:id="rId3"/>
              </a:rPr>
              <a:t>statistics </a:t>
            </a:r>
            <a:r>
              <a:rPr lang="en-US" sz="1600" dirty="0" smtClean="0"/>
              <a:t>due to budget cuts.</a:t>
            </a:r>
            <a:endParaRPr lang="en-US" sz="1600" dirty="0"/>
          </a:p>
        </p:txBody>
      </p:sp>
      <p:graphicFrame>
        <p:nvGraphicFramePr>
          <p:cNvPr id="6" name="Chart 5"/>
          <p:cNvGraphicFramePr>
            <a:graphicFrameLocks/>
          </p:cNvGraphicFramePr>
          <p:nvPr/>
        </p:nvGraphicFramePr>
        <p:xfrm>
          <a:off x="1700213" y="2009775"/>
          <a:ext cx="6843712" cy="33909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smtClean="0"/>
              <a:t>Appendix K: Data Problems</a:t>
            </a:r>
          </a:p>
        </p:txBody>
      </p:sp>
      <p:sp>
        <p:nvSpPr>
          <p:cNvPr id="119811" name="Text Placeholder 2"/>
          <p:cNvSpPr>
            <a:spLocks noGrp="1"/>
          </p:cNvSpPr>
          <p:nvPr>
            <p:ph type="body" sz="half" idx="1"/>
          </p:nvPr>
        </p:nvSpPr>
        <p:spPr>
          <a:xfrm>
            <a:off x="685800" y="1524000"/>
            <a:ext cx="8686800" cy="4572000"/>
          </a:xfrm>
        </p:spPr>
        <p:txBody>
          <a:bodyPr/>
          <a:lstStyle/>
          <a:p>
            <a:r>
              <a:rPr lang="en-US" sz="1400" smtClean="0"/>
              <a:t>Most serious data problem of all: </a:t>
            </a:r>
            <a:r>
              <a:rPr lang="en-US" sz="1400" u="sng" smtClean="0"/>
              <a:t>OPEC stopped reporting oil production data in 1982</a:t>
            </a:r>
            <a:r>
              <a:rPr lang="en-US" sz="1400" smtClean="0"/>
              <a:t>.</a:t>
            </a:r>
          </a:p>
          <a:p>
            <a:pPr lvl="1"/>
            <a:r>
              <a:rPr lang="en-US" sz="1100" smtClean="0"/>
              <a:t>From 1950 until 1982, oil exporting countries furnished detailed field-by-field oil production data.</a:t>
            </a:r>
          </a:p>
          <a:p>
            <a:pPr lvl="1"/>
            <a:r>
              <a:rPr lang="en-US" sz="1100" smtClean="0"/>
              <a:t>Since 1982, OPEC production and reserve data has been sparse and not subject to verification.  </a:t>
            </a:r>
          </a:p>
          <a:p>
            <a:pPr lvl="2"/>
            <a:r>
              <a:rPr lang="en-US" sz="1100" smtClean="0"/>
              <a:t>“If your country has surplus production capacity today, you are </a:t>
            </a:r>
            <a:r>
              <a:rPr lang="en-US" sz="1100" i="1" smtClean="0"/>
              <a:t>a player </a:t>
            </a:r>
            <a:r>
              <a:rPr lang="en-US" sz="1100" smtClean="0"/>
              <a:t>in the global oil game. If your wells are currently producing to capacity, you are merely a spectator.”</a:t>
            </a:r>
          </a:p>
          <a:p>
            <a:pPr lvl="2"/>
            <a:r>
              <a:rPr lang="en-US" sz="1100" smtClean="0"/>
              <a:t>Swing producers are </a:t>
            </a:r>
            <a:r>
              <a:rPr lang="en-US" sz="1100" i="1" smtClean="0"/>
              <a:t>price-makers</a:t>
            </a:r>
            <a:r>
              <a:rPr lang="en-US" sz="1100" smtClean="0"/>
              <a:t>; full capacity producers are </a:t>
            </a:r>
            <a:r>
              <a:rPr lang="en-US" sz="1100" i="1" smtClean="0"/>
              <a:t>price-takers.</a:t>
            </a:r>
          </a:p>
          <a:p>
            <a:pPr lvl="2"/>
            <a:endParaRPr lang="en-US" sz="1200" smtClean="0"/>
          </a:p>
          <a:p>
            <a:r>
              <a:rPr lang="en-US" sz="1400" smtClean="0"/>
              <a:t>Official OPEC reserves have more than doubled since 1980, despite the Iran-Iraq war of 1980-8, despite Gulf Wars I and II, and despite the world having consumed ~303B barrels of OPEC oil in the interim.</a:t>
            </a:r>
          </a:p>
          <a:p>
            <a:endParaRPr lang="en-US" smtClean="0"/>
          </a:p>
        </p:txBody>
      </p:sp>
      <p:graphicFrame>
        <p:nvGraphicFramePr>
          <p:cNvPr id="6" name="Chart 5"/>
          <p:cNvGraphicFramePr>
            <a:graphicFrameLocks/>
          </p:cNvGraphicFramePr>
          <p:nvPr/>
        </p:nvGraphicFramePr>
        <p:xfrm>
          <a:off x="1147761" y="3476625"/>
          <a:ext cx="7986713" cy="35337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smtClean="0"/>
              <a:t>Appendix K: Data Problems</a:t>
            </a:r>
          </a:p>
        </p:txBody>
      </p:sp>
      <p:sp>
        <p:nvSpPr>
          <p:cNvPr id="120835" name="Text Placeholder 2"/>
          <p:cNvSpPr>
            <a:spLocks noGrp="1"/>
          </p:cNvSpPr>
          <p:nvPr>
            <p:ph type="body" sz="half" idx="1"/>
          </p:nvPr>
        </p:nvSpPr>
        <p:spPr>
          <a:xfrm>
            <a:off x="685800" y="1524000"/>
            <a:ext cx="7772400" cy="4572000"/>
          </a:xfrm>
        </p:spPr>
        <p:txBody>
          <a:bodyPr/>
          <a:lstStyle/>
          <a:p>
            <a:r>
              <a:rPr lang="en-US" sz="1400" smtClean="0"/>
              <a:t>Most OPEC data is collected from counting and extrapolating tanker traffic, and it’s counted primarily by three firms, </a:t>
            </a:r>
            <a:r>
              <a:rPr lang="en-US" sz="1400" smtClean="0">
                <a:hlinkClick r:id="rId3"/>
              </a:rPr>
              <a:t>Petro-Logistics</a:t>
            </a:r>
            <a:r>
              <a:rPr lang="en-US" sz="1400" smtClean="0"/>
              <a:t>, </a:t>
            </a:r>
            <a:r>
              <a:rPr lang="en-US" sz="1400" smtClean="0">
                <a:hlinkClick r:id="rId4"/>
              </a:rPr>
              <a:t>Oil Movements</a:t>
            </a:r>
            <a:r>
              <a:rPr lang="en-US" sz="1400" smtClean="0"/>
              <a:t>, </a:t>
            </a:r>
            <a:r>
              <a:rPr lang="en-US" sz="1400" smtClean="0">
                <a:hlinkClick r:id="rId5"/>
              </a:rPr>
              <a:t>Lloyd’s Intelligence Marine Units</a:t>
            </a:r>
            <a:endParaRPr lang="en-US" sz="1400" smtClean="0"/>
          </a:p>
          <a:p>
            <a:endParaRPr lang="en-US" sz="1400" smtClean="0"/>
          </a:p>
          <a:p>
            <a:r>
              <a:rPr lang="en-US" sz="1400" smtClean="0"/>
              <a:t>And yet OPEC has provided approximately 40.8% of the world’s oil over the past 5 years, according to the EIA: </a:t>
            </a:r>
          </a:p>
          <a:p>
            <a:endParaRPr lang="en-US" sz="1400" smtClean="0"/>
          </a:p>
          <a:p>
            <a:endParaRPr lang="en-US" smtClean="0"/>
          </a:p>
        </p:txBody>
      </p:sp>
      <p:sp>
        <p:nvSpPr>
          <p:cNvPr id="120836" name="TextBox 4"/>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6" action="ppaction://hlinksldjump"/>
              </a:rPr>
              <a:t>Go Back</a:t>
            </a:r>
            <a:endParaRPr lang="en-US" sz="800"/>
          </a:p>
        </p:txBody>
      </p:sp>
      <p:graphicFrame>
        <p:nvGraphicFramePr>
          <p:cNvPr id="6" name="Chart 5"/>
          <p:cNvGraphicFramePr>
            <a:graphicFrameLocks/>
          </p:cNvGraphicFramePr>
          <p:nvPr/>
        </p:nvGraphicFramePr>
        <p:xfrm>
          <a:off x="771525" y="2762249"/>
          <a:ext cx="8058150" cy="4371976"/>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457200" y="609600"/>
            <a:ext cx="8610600" cy="1143000"/>
          </a:xfrm>
        </p:spPr>
        <p:txBody>
          <a:bodyPr/>
          <a:lstStyle/>
          <a:p>
            <a:r>
              <a:rPr lang="en-US" smtClean="0"/>
              <a:t>Appendix L: Undulating Plateau?</a:t>
            </a:r>
          </a:p>
        </p:txBody>
      </p:sp>
      <p:sp>
        <p:nvSpPr>
          <p:cNvPr id="121859" name="Text Placeholder 2"/>
          <p:cNvSpPr>
            <a:spLocks noGrp="1"/>
          </p:cNvSpPr>
          <p:nvPr>
            <p:ph type="body" sz="half" idx="1"/>
          </p:nvPr>
        </p:nvSpPr>
        <p:spPr>
          <a:xfrm>
            <a:off x="685800" y="1676400"/>
            <a:ext cx="8077200" cy="4419600"/>
          </a:xfrm>
        </p:spPr>
        <p:txBody>
          <a:bodyPr/>
          <a:lstStyle/>
          <a:p>
            <a:r>
              <a:rPr lang="en-US" sz="1600" i="1" smtClean="0"/>
              <a:t>In my opinion, I think CERA (a famous energy consulting form) is correct in form, if not in numerical substance, with their model of oil production as an undulating plateau.</a:t>
            </a:r>
          </a:p>
        </p:txBody>
      </p:sp>
      <p:pic>
        <p:nvPicPr>
          <p:cNvPr id="121860" name="Picture 2" descr="http://www.cera.com/aspx/cda/imageDisplays/imageDisplay.ashx?PK=16152&amp;t=Image&amp;f=gImageData&amp;n=iImagePK"/>
          <p:cNvPicPr>
            <a:picLocks noChangeAspect="1" noChangeArrowheads="1"/>
          </p:cNvPicPr>
          <p:nvPr/>
        </p:nvPicPr>
        <p:blipFill>
          <a:blip r:embed="rId3">
            <a:extLst>
              <a:ext uri="{28A0092B-C50C-407E-A947-70E740481C1C}">
                <a14:useLocalDpi xmlns:a14="http://schemas.microsoft.com/office/drawing/2010/main" val="0"/>
              </a:ext>
            </a:extLst>
          </a:blip>
          <a:srcRect t="6540"/>
          <a:stretch>
            <a:fillRect/>
          </a:stretch>
        </p:blipFill>
        <p:spPr bwMode="auto">
          <a:xfrm>
            <a:off x="1905000" y="2667000"/>
            <a:ext cx="50292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Box 4"/>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85800" y="609600"/>
            <a:ext cx="8382000" cy="1143000"/>
          </a:xfrm>
        </p:spPr>
        <p:txBody>
          <a:bodyPr/>
          <a:lstStyle/>
          <a:p>
            <a:r>
              <a:rPr lang="en-US" sz="3200" smtClean="0"/>
              <a:t>Oil Pricing – Crack Spreads</a:t>
            </a:r>
          </a:p>
        </p:txBody>
      </p:sp>
      <p:sp>
        <p:nvSpPr>
          <p:cNvPr id="3" name="Text Placeholder 2"/>
          <p:cNvSpPr>
            <a:spLocks noGrp="1"/>
          </p:cNvSpPr>
          <p:nvPr>
            <p:ph type="body" sz="half" idx="1"/>
          </p:nvPr>
        </p:nvSpPr>
        <p:spPr>
          <a:xfrm>
            <a:off x="685800" y="1524000"/>
            <a:ext cx="7772400" cy="4419600"/>
          </a:xfrm>
        </p:spPr>
        <p:txBody>
          <a:bodyPr/>
          <a:lstStyle/>
          <a:p>
            <a:pPr>
              <a:defRPr/>
            </a:pPr>
            <a:r>
              <a:rPr lang="en-US" sz="1400" dirty="0" smtClean="0"/>
              <a:t>In addition to prices of crude oil, the price of a typical final product, such as jet fuel or gasoline, also incorporates a crack spread, which is the cost of refining.  The crack spread is the difference in the price of a contract for gasoline and a contract for oil.</a:t>
            </a:r>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marL="0" indent="0">
              <a:buFont typeface="Wingdings" pitchFamily="2" charset="2"/>
              <a:buNone/>
              <a:defRPr/>
            </a:pPr>
            <a:endParaRPr lang="en-US" sz="1400" dirty="0"/>
          </a:p>
        </p:txBody>
      </p:sp>
      <p:pic>
        <p:nvPicPr>
          <p:cNvPr id="13316" name="Picture 2" descr="C:\Users\kwolcott\AppData\Local\Microsoft\Windows\Temporary Internet Files\Content.Outlook\TTY7KYMN\sg2011012061793.gif"/>
          <p:cNvPicPr>
            <a:picLocks noChangeAspect="1" noChangeArrowheads="1"/>
          </p:cNvPicPr>
          <p:nvPr/>
        </p:nvPicPr>
        <p:blipFill>
          <a:blip r:embed="rId3">
            <a:extLst>
              <a:ext uri="{28A0092B-C50C-407E-A947-70E740481C1C}">
                <a14:useLocalDpi xmlns:a14="http://schemas.microsoft.com/office/drawing/2010/main" val="0"/>
              </a:ext>
            </a:extLst>
          </a:blip>
          <a:srcRect t="7590" b="1328"/>
          <a:stretch>
            <a:fillRect/>
          </a:stretch>
        </p:blipFill>
        <p:spPr bwMode="auto">
          <a:xfrm>
            <a:off x="1600200" y="2435225"/>
            <a:ext cx="6172200"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a:xfrm>
            <a:off x="685800" y="381000"/>
            <a:ext cx="8229600" cy="1143000"/>
          </a:xfrm>
        </p:spPr>
        <p:txBody>
          <a:bodyPr/>
          <a:lstStyle/>
          <a:p>
            <a:r>
              <a:rPr lang="en-US" sz="2800" smtClean="0"/>
              <a:t>Appendix M: Why is Oil so Hard to Find?</a:t>
            </a:r>
          </a:p>
        </p:txBody>
      </p:sp>
      <p:sp>
        <p:nvSpPr>
          <p:cNvPr id="122883" name="Text Placeholder 2"/>
          <p:cNvSpPr>
            <a:spLocks noGrp="1"/>
          </p:cNvSpPr>
          <p:nvPr>
            <p:ph type="body" sz="half" idx="1"/>
          </p:nvPr>
        </p:nvSpPr>
        <p:spPr>
          <a:xfrm>
            <a:off x="2667000" y="1371600"/>
            <a:ext cx="6705600" cy="5410200"/>
          </a:xfrm>
        </p:spPr>
        <p:txBody>
          <a:bodyPr/>
          <a:lstStyle/>
          <a:p>
            <a:r>
              <a:rPr lang="en-US" sz="1600" smtClean="0"/>
              <a:t>Presence of oil requires the intersection of 7 low probability events:</a:t>
            </a:r>
          </a:p>
          <a:p>
            <a:pPr lvl="1"/>
            <a:r>
              <a:rPr lang="en-US" sz="1100" smtClean="0"/>
              <a:t>Presence of organic-rich sedimentary rock (nutrient trap)</a:t>
            </a:r>
          </a:p>
          <a:p>
            <a:pPr lvl="2"/>
            <a:r>
              <a:rPr lang="en-US" sz="1000" smtClean="0"/>
              <a:t>Less than 1% of all sedimentary rocks contain more than 5% carbon</a:t>
            </a:r>
          </a:p>
          <a:p>
            <a:pPr lvl="2"/>
            <a:endParaRPr lang="en-US" sz="1000" smtClean="0"/>
          </a:p>
          <a:p>
            <a:pPr lvl="1"/>
            <a:r>
              <a:rPr lang="en-US" sz="1100" smtClean="0"/>
              <a:t>Organic-rich sedimentary rock needs to be buried below the top of the oil window (7500 ft below the surface)</a:t>
            </a:r>
          </a:p>
          <a:p>
            <a:pPr lvl="2"/>
            <a:r>
              <a:rPr lang="en-US" sz="1000" smtClean="0"/>
              <a:t>So that the carbon can be cooked – cooking causes the large organic molecules to be cracked into smaller pieces.</a:t>
            </a:r>
          </a:p>
          <a:p>
            <a:pPr lvl="2"/>
            <a:endParaRPr lang="en-US" sz="1000" smtClean="0"/>
          </a:p>
          <a:p>
            <a:pPr lvl="1"/>
            <a:r>
              <a:rPr lang="en-US" sz="1100" smtClean="0"/>
              <a:t>Organic-rich sedimentary rock needs to be buried above the bottom of the oil window (15000 ft below the surface)</a:t>
            </a:r>
          </a:p>
          <a:p>
            <a:pPr lvl="2"/>
            <a:r>
              <a:rPr lang="en-US" sz="1000" smtClean="0"/>
              <a:t>The carbon can’t be cooked too much – or the molecules become cracked progressively smaller, until they only have one carbon atom, CH</a:t>
            </a:r>
            <a:r>
              <a:rPr lang="en-US" sz="1000" baseline="-25000" smtClean="0"/>
              <a:t>4</a:t>
            </a:r>
            <a:r>
              <a:rPr lang="en-US" sz="1000" smtClean="0"/>
              <a:t>, or natural gas.</a:t>
            </a:r>
          </a:p>
          <a:p>
            <a:pPr lvl="2"/>
            <a:endParaRPr lang="en-US" sz="1000" smtClean="0"/>
          </a:p>
          <a:p>
            <a:pPr lvl="1"/>
            <a:r>
              <a:rPr lang="en-US" sz="1100" smtClean="0"/>
              <a:t>The oil has to be trapped underground in a place not well connected to the surface, such as a dome, fossil reef, or meteor impact site.</a:t>
            </a:r>
          </a:p>
          <a:p>
            <a:pPr lvl="2"/>
            <a:r>
              <a:rPr lang="en-US" sz="1000" smtClean="0"/>
              <a:t>Most oil created underground (90%) long ago found its way to the surface via seeps.</a:t>
            </a:r>
          </a:p>
          <a:p>
            <a:pPr lvl="2"/>
            <a:endParaRPr lang="en-US" sz="1000" smtClean="0"/>
          </a:p>
          <a:p>
            <a:pPr lvl="1"/>
            <a:r>
              <a:rPr lang="en-US" sz="1100" smtClean="0"/>
              <a:t>The reservoir rock – the rock trapping the oil – has to have sufficient porosity, or pore spaces to trap and hold the oil.</a:t>
            </a:r>
          </a:p>
          <a:p>
            <a:pPr lvl="2"/>
            <a:r>
              <a:rPr lang="en-US" sz="1000" smtClean="0"/>
              <a:t>Most reservoir rock is sandstone or limestone (calcium carbonate)</a:t>
            </a:r>
          </a:p>
          <a:p>
            <a:pPr lvl="2"/>
            <a:endParaRPr lang="en-US" sz="1000" smtClean="0"/>
          </a:p>
          <a:p>
            <a:pPr lvl="1"/>
            <a:r>
              <a:rPr lang="en-US" sz="1100" smtClean="0"/>
              <a:t>The reservoir rock needs to have sufficient permeability – that is, the pore spaces must be connected to one another so that oil can flow freely.</a:t>
            </a:r>
          </a:p>
          <a:p>
            <a:pPr lvl="2"/>
            <a:r>
              <a:rPr lang="en-US" sz="1000" smtClean="0"/>
              <a:t>Oil trapped in low permeability rock is called “tight oil”.  Hydraulic fracturing (fracking) techniques are being used more heavily now to retrieve tight oil.</a:t>
            </a:r>
          </a:p>
          <a:p>
            <a:pPr lvl="1"/>
            <a:endParaRPr lang="en-US" sz="1100" smtClean="0"/>
          </a:p>
          <a:p>
            <a:pPr lvl="1"/>
            <a:r>
              <a:rPr lang="en-US" sz="1100" smtClean="0"/>
              <a:t>At least one rock layer between the oil reservoir and the surface must have a leak tight seal – like a salt dome.</a:t>
            </a:r>
          </a:p>
          <a:p>
            <a:pPr lvl="2"/>
            <a:r>
              <a:rPr lang="en-US" sz="1000" smtClean="0"/>
              <a:t>A billion barrel oil field leaking one drop per second will lose all its oil in 100M years.  The middle of the </a:t>
            </a:r>
            <a:r>
              <a:rPr lang="en-US" sz="1000" smtClean="0">
                <a:hlinkClick r:id="rId3"/>
              </a:rPr>
              <a:t>Cretaceous period </a:t>
            </a:r>
            <a:r>
              <a:rPr lang="en-US" sz="1000" smtClean="0"/>
              <a:t>was 100M years ago, and many oilfields are older than that.</a:t>
            </a:r>
          </a:p>
          <a:p>
            <a:pPr lvl="2"/>
            <a:endParaRPr lang="en-US" sz="1500" smtClean="0"/>
          </a:p>
          <a:p>
            <a:pPr lvl="1"/>
            <a:endParaRPr lang="en-US" sz="800" smtClean="0"/>
          </a:p>
          <a:p>
            <a:pPr lvl="2"/>
            <a:endParaRPr lang="en-US" sz="1300" smtClean="0"/>
          </a:p>
          <a:p>
            <a:pPr lvl="1"/>
            <a:endParaRPr lang="en-US" smtClean="0"/>
          </a:p>
          <a:p>
            <a:endParaRPr lang="en-US" smtClean="0"/>
          </a:p>
          <a:p>
            <a:pPr>
              <a:buFont typeface="Wingdings" pitchFamily="2" charset="2"/>
              <a:buNone/>
            </a:pPr>
            <a:endParaRPr lang="en-US" smtClean="0"/>
          </a:p>
        </p:txBody>
      </p:sp>
      <p:grpSp>
        <p:nvGrpSpPr>
          <p:cNvPr id="122884" name="Group 10"/>
          <p:cNvGrpSpPr>
            <a:grpSpLocks/>
          </p:cNvGrpSpPr>
          <p:nvPr/>
        </p:nvGrpSpPr>
        <p:grpSpPr bwMode="auto">
          <a:xfrm>
            <a:off x="152400" y="2571750"/>
            <a:ext cx="2905125" cy="2914650"/>
            <a:chOff x="1181100" y="638175"/>
            <a:chExt cx="2905125" cy="2914650"/>
          </a:xfrm>
        </p:grpSpPr>
        <p:sp>
          <p:nvSpPr>
            <p:cNvPr id="122886" name="Oval 2"/>
            <p:cNvSpPr>
              <a:spLocks noChangeArrowheads="1"/>
            </p:cNvSpPr>
            <p:nvPr/>
          </p:nvSpPr>
          <p:spPr bwMode="auto">
            <a:xfrm>
              <a:off x="1638300" y="1905000"/>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87" name="Oval 3"/>
            <p:cNvSpPr>
              <a:spLocks noChangeArrowheads="1"/>
            </p:cNvSpPr>
            <p:nvPr/>
          </p:nvSpPr>
          <p:spPr bwMode="auto">
            <a:xfrm>
              <a:off x="2209800" y="1781175"/>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88" name="Oval 4"/>
            <p:cNvSpPr>
              <a:spLocks noChangeArrowheads="1"/>
            </p:cNvSpPr>
            <p:nvPr/>
          </p:nvSpPr>
          <p:spPr bwMode="auto">
            <a:xfrm>
              <a:off x="2457450" y="1257300"/>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89" name="Oval 5"/>
            <p:cNvSpPr>
              <a:spLocks noChangeArrowheads="1"/>
            </p:cNvSpPr>
            <p:nvPr/>
          </p:nvSpPr>
          <p:spPr bwMode="auto">
            <a:xfrm>
              <a:off x="2181225" y="742950"/>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90" name="Oval 6"/>
            <p:cNvSpPr>
              <a:spLocks noChangeArrowheads="1"/>
            </p:cNvSpPr>
            <p:nvPr/>
          </p:nvSpPr>
          <p:spPr bwMode="auto">
            <a:xfrm>
              <a:off x="1619250" y="638175"/>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91" name="Oval 7"/>
            <p:cNvSpPr>
              <a:spLocks noChangeArrowheads="1"/>
            </p:cNvSpPr>
            <p:nvPr/>
          </p:nvSpPr>
          <p:spPr bwMode="auto">
            <a:xfrm>
              <a:off x="1181100" y="990600"/>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sp>
          <p:nvSpPr>
            <p:cNvPr id="122892" name="Oval 8"/>
            <p:cNvSpPr>
              <a:spLocks noChangeArrowheads="1"/>
            </p:cNvSpPr>
            <p:nvPr/>
          </p:nvSpPr>
          <p:spPr bwMode="auto">
            <a:xfrm>
              <a:off x="1190625" y="1552575"/>
              <a:ext cx="1628775" cy="1647825"/>
            </a:xfrm>
            <a:prstGeom prst="ellipse">
              <a:avLst/>
            </a:prstGeom>
            <a:solidFill>
              <a:srgbClr val="FFFFFF">
                <a:alpha val="25098"/>
              </a:srgbClr>
            </a:solidFill>
            <a:ln w="9525">
              <a:solidFill>
                <a:srgbClr val="000000"/>
              </a:solidFill>
              <a:round/>
              <a:headEnd/>
              <a:tailEnd/>
            </a:ln>
          </p:spPr>
          <p:txBody>
            <a:bodyPr/>
            <a:lstStyle/>
            <a:p>
              <a:endParaRPr lang="en-US"/>
            </a:p>
          </p:txBody>
        </p:sp>
      </p:grpSp>
      <p:sp>
        <p:nvSpPr>
          <p:cNvPr id="122885" name="TextBox 3"/>
          <p:cNvSpPr txBox="1">
            <a:spLocks noChangeArrowheads="1"/>
          </p:cNvSpPr>
          <p:nvPr/>
        </p:nvSpPr>
        <p:spPr bwMode="auto">
          <a:xfrm>
            <a:off x="304800" y="5715000"/>
            <a:ext cx="27241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b="0" i="1" dirty="0"/>
              <a:t>Oil is high density chemical energy that has been distilled from more diffuse forms of biomass energy over millions of years.  Its very creation is a statistical anomaly to the </a:t>
            </a:r>
            <a:r>
              <a:rPr lang="en-US" sz="1000" b="0" i="1" dirty="0" smtClean="0">
                <a:hlinkClick r:id="rId4"/>
              </a:rPr>
              <a:t>Second Law </a:t>
            </a:r>
            <a:r>
              <a:rPr lang="en-US" sz="1000" b="0" i="1" dirty="0">
                <a:hlinkClick r:id="rId4"/>
              </a:rPr>
              <a:t>of </a:t>
            </a:r>
            <a:r>
              <a:rPr lang="en-US" sz="1000" b="0" i="1" dirty="0" smtClean="0">
                <a:hlinkClick r:id="rId4"/>
              </a:rPr>
              <a:t>Thermodynamics</a:t>
            </a:r>
            <a:r>
              <a:rPr lang="en-US" sz="1000" b="0" i="1" dirty="0"/>
              <a:t>, and is therefore  something of a geo-historical freak accident.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Placeholder 2"/>
          <p:cNvSpPr>
            <a:spLocks noGrp="1"/>
          </p:cNvSpPr>
          <p:nvPr>
            <p:ph type="body" sz="half" idx="1"/>
          </p:nvPr>
        </p:nvSpPr>
        <p:spPr>
          <a:xfrm>
            <a:off x="533400" y="1828800"/>
            <a:ext cx="3124200" cy="4114800"/>
          </a:xfrm>
        </p:spPr>
        <p:txBody>
          <a:bodyPr/>
          <a:lstStyle/>
          <a:p>
            <a:r>
              <a:rPr lang="en-US" sz="2000" dirty="0" smtClean="0"/>
              <a:t>Almost all of the Middle East’s great oil fields fall within a narrow horseshoe</a:t>
            </a:r>
          </a:p>
          <a:p>
            <a:endParaRPr lang="en-US" sz="2000" dirty="0" smtClean="0"/>
          </a:p>
          <a:p>
            <a:endParaRPr lang="en-US" sz="2000" dirty="0" smtClean="0"/>
          </a:p>
          <a:p>
            <a:r>
              <a:rPr lang="en-US" sz="2000" dirty="0" smtClean="0"/>
              <a:t>In the 1990s it was discovered that the great reservoir rock underpinning </a:t>
            </a:r>
            <a:r>
              <a:rPr lang="en-US" sz="2000" dirty="0" err="1" smtClean="0"/>
              <a:t>Ghawar</a:t>
            </a:r>
            <a:r>
              <a:rPr lang="en-US" sz="2000" dirty="0" smtClean="0"/>
              <a:t>, the Arab D formation, did not exist outside the Eastern Province of Saudi Arabia.  It had eroded away eons ago.</a:t>
            </a:r>
          </a:p>
        </p:txBody>
      </p:sp>
      <p:sp>
        <p:nvSpPr>
          <p:cNvPr id="123907" name="Title 1"/>
          <p:cNvSpPr>
            <a:spLocks noGrp="1"/>
          </p:cNvSpPr>
          <p:nvPr>
            <p:ph type="title"/>
          </p:nvPr>
        </p:nvSpPr>
        <p:spPr/>
        <p:txBody>
          <a:bodyPr/>
          <a:lstStyle/>
          <a:p>
            <a:r>
              <a:rPr lang="en-US" sz="2800" smtClean="0"/>
              <a:t>Appendix N: Harbinger of the End</a:t>
            </a:r>
          </a:p>
        </p:txBody>
      </p:sp>
      <p:pic>
        <p:nvPicPr>
          <p:cNvPr id="123908" name="Picture 1"/>
          <p:cNvPicPr>
            <a:picLocks noChangeAspect="1" noChangeArrowheads="1"/>
          </p:cNvPicPr>
          <p:nvPr/>
        </p:nvPicPr>
        <p:blipFill>
          <a:blip r:embed="rId3">
            <a:extLst>
              <a:ext uri="{28A0092B-C50C-407E-A947-70E740481C1C}">
                <a14:useLocalDpi xmlns:a14="http://schemas.microsoft.com/office/drawing/2010/main" val="0"/>
              </a:ext>
            </a:extLst>
          </a:blip>
          <a:srcRect l="14102" t="25191" r="41667" b="24426"/>
          <a:stretch>
            <a:fillRect/>
          </a:stretch>
        </p:blipFill>
        <p:spPr bwMode="auto">
          <a:xfrm>
            <a:off x="3886200" y="1905000"/>
            <a:ext cx="5257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Placeholder 2"/>
          <p:cNvSpPr>
            <a:spLocks noGrp="1"/>
          </p:cNvSpPr>
          <p:nvPr>
            <p:ph type="body" sz="half" idx="1"/>
          </p:nvPr>
        </p:nvSpPr>
        <p:spPr>
          <a:xfrm>
            <a:off x="685800" y="1752600"/>
            <a:ext cx="7772400" cy="4343400"/>
          </a:xfrm>
        </p:spPr>
        <p:txBody>
          <a:bodyPr/>
          <a:lstStyle/>
          <a:p>
            <a:r>
              <a:rPr lang="en-US" sz="1600" smtClean="0"/>
              <a:t>The oil endowment of Saudi Arabia – “The oil in this region is the greatest single prize in all history” – would fit snugly in the NW corner of Utah</a:t>
            </a:r>
            <a:r>
              <a:rPr lang="en-US" smtClean="0"/>
              <a:t>:</a:t>
            </a:r>
          </a:p>
        </p:txBody>
      </p:sp>
      <p:sp>
        <p:nvSpPr>
          <p:cNvPr id="124931" name="Title 1"/>
          <p:cNvSpPr>
            <a:spLocks noGrp="1"/>
          </p:cNvSpPr>
          <p:nvPr>
            <p:ph type="title"/>
          </p:nvPr>
        </p:nvSpPr>
        <p:spPr/>
        <p:txBody>
          <a:bodyPr/>
          <a:lstStyle/>
          <a:p>
            <a:r>
              <a:rPr lang="en-US" sz="2800" smtClean="0"/>
              <a:t>Appendix N: Harbinger of the End</a:t>
            </a:r>
          </a:p>
        </p:txBody>
      </p:sp>
      <p:pic>
        <p:nvPicPr>
          <p:cNvPr id="1249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67000"/>
            <a:ext cx="69913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Placeholder 2"/>
          <p:cNvSpPr>
            <a:spLocks noGrp="1"/>
          </p:cNvSpPr>
          <p:nvPr>
            <p:ph type="body" sz="half" idx="1"/>
          </p:nvPr>
        </p:nvSpPr>
        <p:spPr>
          <a:xfrm>
            <a:off x="685800" y="1295400"/>
            <a:ext cx="8534400" cy="4800600"/>
          </a:xfrm>
        </p:spPr>
        <p:txBody>
          <a:bodyPr/>
          <a:lstStyle/>
          <a:p>
            <a:r>
              <a:rPr lang="en-US" sz="1400" smtClean="0"/>
              <a:t>In 1997, Oman’s largest oil field, Yibal, reached peak production and began to rapidly deplete.</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“Given the technical difficulties involved in [ramping up EOR] production, the contract terms for international oil companies (IOCs) have become more favorable than elsewhere in the region, some allowing significant equity stakes in certain projects.”</a:t>
            </a:r>
          </a:p>
          <a:p>
            <a:endParaRPr lang="en-US" sz="1400" smtClean="0"/>
          </a:p>
          <a:p>
            <a:r>
              <a:rPr lang="en-US" sz="1400" smtClean="0"/>
              <a:t>EOR techniques such as miscible CO</a:t>
            </a:r>
            <a:r>
              <a:rPr lang="en-US" sz="1400" baseline="-25000" smtClean="0"/>
              <a:t>2</a:t>
            </a:r>
            <a:r>
              <a:rPr lang="en-US" sz="1400" smtClean="0"/>
              <a:t> and thermal injection, and used at unprecedented scales, boosted production since 2007.</a:t>
            </a:r>
          </a:p>
          <a:p>
            <a:endParaRPr lang="en-US" sz="1400" smtClean="0"/>
          </a:p>
          <a:p>
            <a:r>
              <a:rPr lang="en-US" sz="1400" i="1" smtClean="0"/>
              <a:t>When Saudi Arabia re-engages with the IOCs on favorable terms for oil development contracts, the endgame for the greatest energy endowment in the world – and the only swing producer left – has probably begun.</a:t>
            </a:r>
          </a:p>
          <a:p>
            <a:endParaRPr lang="en-US" sz="1400" smtClean="0"/>
          </a:p>
        </p:txBody>
      </p:sp>
      <p:sp>
        <p:nvSpPr>
          <p:cNvPr id="125955" name="Title 1"/>
          <p:cNvSpPr>
            <a:spLocks noGrp="1"/>
          </p:cNvSpPr>
          <p:nvPr>
            <p:ph type="title"/>
          </p:nvPr>
        </p:nvSpPr>
        <p:spPr>
          <a:xfrm>
            <a:off x="685800" y="228600"/>
            <a:ext cx="7772400" cy="1143000"/>
          </a:xfrm>
        </p:spPr>
        <p:txBody>
          <a:bodyPr/>
          <a:lstStyle/>
          <a:p>
            <a:r>
              <a:rPr lang="en-US" sz="2800" smtClean="0"/>
              <a:t>Appendix N: Harbinger of the End</a:t>
            </a:r>
          </a:p>
        </p:txBody>
      </p:sp>
      <p:graphicFrame>
        <p:nvGraphicFramePr>
          <p:cNvPr id="5" name="Chart 4"/>
          <p:cNvGraphicFramePr/>
          <p:nvPr/>
        </p:nvGraphicFramePr>
        <p:xfrm>
          <a:off x="1295400" y="1600200"/>
          <a:ext cx="6477000" cy="32765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sz="2800" smtClean="0"/>
              <a:t>Appendix N: Harbinger of the End</a:t>
            </a:r>
          </a:p>
        </p:txBody>
      </p:sp>
      <p:sp>
        <p:nvSpPr>
          <p:cNvPr id="126979" name="Text Placeholder 2"/>
          <p:cNvSpPr>
            <a:spLocks noGrp="1"/>
          </p:cNvSpPr>
          <p:nvPr>
            <p:ph type="body" sz="half" idx="1"/>
          </p:nvPr>
        </p:nvSpPr>
        <p:spPr>
          <a:xfrm>
            <a:off x="838200" y="1600200"/>
            <a:ext cx="7772400" cy="4495800"/>
          </a:xfrm>
        </p:spPr>
        <p:txBody>
          <a:bodyPr/>
          <a:lstStyle/>
          <a:p>
            <a:r>
              <a:rPr lang="en-US" sz="1600" smtClean="0"/>
              <a:t>Many oil announcements of great, lasting import have come with relatively little fanfare.  Here are a few examples:</a:t>
            </a:r>
          </a:p>
          <a:p>
            <a:endParaRPr lang="en-US" sz="1600" smtClean="0"/>
          </a:p>
          <a:p>
            <a:pPr lvl="1"/>
            <a:r>
              <a:rPr lang="en-US" sz="1200" smtClean="0"/>
              <a:t>In March of 1972, the </a:t>
            </a:r>
            <a:r>
              <a:rPr lang="en-US" sz="1200" i="1" smtClean="0"/>
              <a:t>San Francisco Chronicle </a:t>
            </a:r>
            <a:r>
              <a:rPr lang="en-US" sz="1200" smtClean="0"/>
              <a:t>had a one sentence item, “The Texas Railroad Commission announced a 100 percent allowable for next month.”</a:t>
            </a:r>
          </a:p>
          <a:p>
            <a:pPr lvl="2"/>
            <a:r>
              <a:rPr lang="en-US" sz="1400" smtClean="0"/>
              <a:t>US oil production peaked</a:t>
            </a:r>
          </a:p>
          <a:p>
            <a:pPr lvl="2">
              <a:buFont typeface="Wingdings" pitchFamily="2" charset="2"/>
              <a:buNone/>
            </a:pPr>
            <a:endParaRPr lang="en-US" sz="1400" smtClean="0"/>
          </a:p>
          <a:p>
            <a:pPr lvl="1"/>
            <a:r>
              <a:rPr lang="en-US" sz="1200" smtClean="0"/>
              <a:t>In August of 1985, Saudi Arabia announces their netback pricing scheme in a one page </a:t>
            </a:r>
            <a:r>
              <a:rPr lang="en-US" sz="1200" smtClean="0">
                <a:hlinkClick r:id="rId3"/>
              </a:rPr>
              <a:t>article</a:t>
            </a:r>
            <a:r>
              <a:rPr lang="en-US" sz="1200" smtClean="0"/>
              <a:t> in Time Magazine.</a:t>
            </a:r>
          </a:p>
          <a:p>
            <a:pPr lvl="2"/>
            <a:r>
              <a:rPr lang="en-US" sz="1400" smtClean="0"/>
              <a:t>Harbinger of 3</a:t>
            </a:r>
            <a:r>
              <a:rPr lang="en-US" sz="1400" baseline="30000" smtClean="0"/>
              <a:t>rd</a:t>
            </a:r>
            <a:r>
              <a:rPr lang="en-US" sz="1400" smtClean="0"/>
              <a:t> great oil shock, and ultimate end of the Soviet Union as their major source of hard currency collapses.</a:t>
            </a:r>
          </a:p>
          <a:p>
            <a:pPr lvl="1"/>
            <a:endParaRPr lang="en-US" sz="1200" smtClean="0"/>
          </a:p>
          <a:p>
            <a:pPr lvl="1"/>
            <a:r>
              <a:rPr lang="en-US" sz="1200" smtClean="0"/>
              <a:t>On December 11</a:t>
            </a:r>
            <a:r>
              <a:rPr lang="en-US" sz="1200" baseline="30000" smtClean="0"/>
              <a:t>th</a:t>
            </a:r>
            <a:r>
              <a:rPr lang="en-US" sz="1200" smtClean="0"/>
              <a:t>, 2001, </a:t>
            </a:r>
            <a:r>
              <a:rPr lang="en-US" sz="1200" smtClean="0">
                <a:hlinkClick r:id="rId4"/>
              </a:rPr>
              <a:t>China enters the World Trade Organization</a:t>
            </a:r>
            <a:r>
              <a:rPr lang="en-US" sz="1200" smtClean="0"/>
              <a:t>.</a:t>
            </a:r>
          </a:p>
          <a:p>
            <a:pPr lvl="2"/>
            <a:r>
              <a:rPr lang="en-US" sz="1400" smtClean="0"/>
              <a:t>Trade agreement unleashes the second greatest consumer of oil after the US.</a:t>
            </a:r>
          </a:p>
          <a:p>
            <a:pPr lvl="2"/>
            <a:endParaRPr lang="en-US" sz="1400" smtClean="0"/>
          </a:p>
          <a:p>
            <a:pPr lvl="1"/>
            <a:r>
              <a:rPr lang="en-US" sz="1200" smtClean="0"/>
              <a:t>On October 29</a:t>
            </a:r>
            <a:r>
              <a:rPr lang="en-US" sz="1200" baseline="30000" smtClean="0"/>
              <a:t>th</a:t>
            </a:r>
            <a:r>
              <a:rPr lang="en-US" sz="1200" smtClean="0"/>
              <a:t>, 2009, Saudi Arabia announces that they will </a:t>
            </a:r>
            <a:r>
              <a:rPr lang="en-US" sz="1200" smtClean="0">
                <a:hlinkClick r:id="rId5"/>
              </a:rPr>
              <a:t>no longer use WTI to price their oil</a:t>
            </a:r>
            <a:r>
              <a:rPr lang="en-US" sz="1200" smtClean="0"/>
              <a:t>.  Instead, they will use the Argus Sour Crude Index.</a:t>
            </a:r>
          </a:p>
          <a:p>
            <a:pPr lvl="2"/>
            <a:r>
              <a:rPr lang="en-US" sz="1400" smtClean="0"/>
              <a:t>End of America’s hegemony in pricing oil?</a:t>
            </a:r>
          </a:p>
          <a:p>
            <a:pPr lvl="2"/>
            <a:r>
              <a:rPr lang="en-US" sz="1400" smtClean="0"/>
              <a:t>Blow to the dollar as the world’s reserve currency?</a:t>
            </a:r>
          </a:p>
          <a:p>
            <a:pPr lvl="2"/>
            <a:endParaRPr lang="en-US" sz="1400" smtClean="0"/>
          </a:p>
          <a:p>
            <a:r>
              <a:rPr lang="en-US" sz="1600" i="1" smtClean="0"/>
              <a:t>The peaking and diminishing of the great Saudi oil fields – the world’s last swing producer – will likely be announced in some similarly innocuous-sounding press release.</a:t>
            </a:r>
          </a:p>
          <a:p>
            <a:pPr lvl="2"/>
            <a:endParaRPr lang="en-US" sz="1400" smtClean="0"/>
          </a:p>
          <a:p>
            <a:pPr lvl="1"/>
            <a:endParaRPr lang="en-US" sz="1200" smtClean="0"/>
          </a:p>
          <a:p>
            <a:pPr lvl="1"/>
            <a:endParaRPr lang="en-US" sz="1200" smtClean="0"/>
          </a:p>
          <a:p>
            <a:pPr lvl="1"/>
            <a:endParaRPr lang="en-US" smtClean="0"/>
          </a:p>
        </p:txBody>
      </p:sp>
      <p:sp>
        <p:nvSpPr>
          <p:cNvPr id="126980" name="TextBox 3"/>
          <p:cNvSpPr txBox="1">
            <a:spLocks noChangeArrowheads="1"/>
          </p:cNvSpPr>
          <p:nvPr/>
        </p:nvSpPr>
        <p:spPr bwMode="auto">
          <a:xfrm>
            <a:off x="76200" y="68707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6" action="ppaction://hlinksldjump"/>
              </a:rPr>
              <a:t>Go Back</a:t>
            </a:r>
            <a:endParaRPr lang="en-US" sz="80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228600" y="609600"/>
            <a:ext cx="9220200" cy="1143000"/>
          </a:xfrm>
        </p:spPr>
        <p:txBody>
          <a:bodyPr/>
          <a:lstStyle/>
          <a:p>
            <a:r>
              <a:rPr lang="en-US" sz="2800" smtClean="0"/>
              <a:t>Appendix O: Plateau Oil Forcing Efficiency</a:t>
            </a:r>
          </a:p>
        </p:txBody>
      </p:sp>
      <p:sp>
        <p:nvSpPr>
          <p:cNvPr id="128003" name="Text Placeholder 2"/>
          <p:cNvSpPr>
            <a:spLocks noGrp="1"/>
          </p:cNvSpPr>
          <p:nvPr>
            <p:ph type="body" sz="half" idx="1"/>
          </p:nvPr>
        </p:nvSpPr>
        <p:spPr>
          <a:xfrm>
            <a:off x="685800" y="1600200"/>
            <a:ext cx="7772400" cy="4495800"/>
          </a:xfrm>
        </p:spPr>
        <p:txBody>
          <a:bodyPr/>
          <a:lstStyle/>
          <a:p>
            <a:r>
              <a:rPr lang="en-US" sz="1400" smtClean="0"/>
              <a:t>The different OECD nations have significantly different levels of efficiency, in terms of GDP created per barrel of oil.</a:t>
            </a:r>
          </a:p>
        </p:txBody>
      </p:sp>
      <p:graphicFrame>
        <p:nvGraphicFramePr>
          <p:cNvPr id="5" name="Chart 4"/>
          <p:cNvGraphicFramePr>
            <a:graphicFrameLocks/>
          </p:cNvGraphicFramePr>
          <p:nvPr>
            <p:extLst>
              <p:ext uri="{D42A27DB-BD31-4B8C-83A1-F6EECF244321}">
                <p14:modId xmlns:p14="http://schemas.microsoft.com/office/powerpoint/2010/main" val="2982062674"/>
              </p:ext>
            </p:extLst>
          </p:nvPr>
        </p:nvGraphicFramePr>
        <p:xfrm>
          <a:off x="733425" y="2171700"/>
          <a:ext cx="7934325" cy="503872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a:spLocks noChangeArrowheads="1"/>
          </p:cNvSpPr>
          <p:nvPr/>
        </p:nvSpPr>
        <p:spPr bwMode="auto">
          <a:xfrm>
            <a:off x="76200" y="68707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dirty="0">
                <a:hlinkClick r:id="rId4" action="ppaction://hlinksldjump"/>
              </a:rPr>
              <a:t>Go Back</a:t>
            </a:r>
            <a:endParaRPr lang="en-US" sz="800" dirty="0"/>
          </a:p>
        </p:txBody>
      </p:sp>
    </p:spTree>
    <p:extLst>
      <p:ext uri="{BB962C8B-B14F-4D97-AF65-F5344CB8AC3E}">
        <p14:creationId xmlns:p14="http://schemas.microsoft.com/office/powerpoint/2010/main" val="41191004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Content Placeholder 2"/>
          <p:cNvSpPr>
            <a:spLocks noGrp="1"/>
          </p:cNvSpPr>
          <p:nvPr>
            <p:ph idx="1"/>
          </p:nvPr>
        </p:nvSpPr>
        <p:spPr>
          <a:xfrm>
            <a:off x="685800" y="1676400"/>
            <a:ext cx="8534400" cy="4419600"/>
          </a:xfrm>
        </p:spPr>
        <p:txBody>
          <a:bodyPr/>
          <a:lstStyle/>
          <a:p>
            <a:r>
              <a:rPr lang="en-US" sz="1600" dirty="0" smtClean="0"/>
              <a:t>From 1/1970 through 9/2011, there were 24 twelve-month rolling timeframes during which oil prices doubled.  What happened to the yield on the UST10 during those periods of doubling?   </a:t>
            </a:r>
          </a:p>
          <a:p>
            <a:pPr lvl="1"/>
            <a:endParaRPr lang="en-US" sz="1100" dirty="0" smtClean="0"/>
          </a:p>
          <a:p>
            <a:pPr lvl="1"/>
            <a:r>
              <a:rPr lang="en-US" sz="1100" dirty="0" smtClean="0"/>
              <a:t>For example, between 11/1/1978 and 11/1/1979, the price of WTI grew 108.75%.</a:t>
            </a:r>
          </a:p>
          <a:p>
            <a:pPr lvl="1"/>
            <a:r>
              <a:rPr lang="en-US" sz="1100" dirty="0" smtClean="0"/>
              <a:t>As shown below, in that timeframe the min, max, and </a:t>
            </a:r>
            <a:r>
              <a:rPr lang="en-US" sz="1100" dirty="0" err="1" smtClean="0"/>
              <a:t>avg</a:t>
            </a:r>
            <a:r>
              <a:rPr lang="en-US" sz="1100" dirty="0" smtClean="0"/>
              <a:t> change in the yield of the US 10 </a:t>
            </a:r>
            <a:r>
              <a:rPr lang="en-US" sz="1100" dirty="0" err="1" smtClean="0"/>
              <a:t>Yr</a:t>
            </a:r>
            <a:r>
              <a:rPr lang="en-US" sz="1100" dirty="0" smtClean="0"/>
              <a:t> Treasury turn was 10, 184, and 51.75 bps, respectively.</a:t>
            </a:r>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a:p>
            <a:pPr lvl="1"/>
            <a:endParaRPr lang="en-US" sz="1100" dirty="0" smtClean="0"/>
          </a:p>
        </p:txBody>
      </p:sp>
      <p:sp>
        <p:nvSpPr>
          <p:cNvPr id="131075" name="TextBox 6"/>
          <p:cNvSpPr txBox="1">
            <a:spLocks noChangeArrowheads="1"/>
          </p:cNvSpPr>
          <p:nvPr/>
        </p:nvSpPr>
        <p:spPr bwMode="auto">
          <a:xfrm>
            <a:off x="6245225" y="5346700"/>
            <a:ext cx="600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000099"/>
                </a:solidFill>
              </a:rPr>
              <a:t>Minimum</a:t>
            </a:r>
          </a:p>
        </p:txBody>
      </p:sp>
      <p:sp>
        <p:nvSpPr>
          <p:cNvPr id="131076" name="TextBox 7"/>
          <p:cNvSpPr txBox="1">
            <a:spLocks noChangeArrowheads="1"/>
          </p:cNvSpPr>
          <p:nvPr/>
        </p:nvSpPr>
        <p:spPr bwMode="auto">
          <a:xfrm>
            <a:off x="6248400" y="6337300"/>
            <a:ext cx="6286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00B050"/>
                </a:solidFill>
              </a:rPr>
              <a:t>Maximum</a:t>
            </a:r>
          </a:p>
        </p:txBody>
      </p:sp>
      <p:sp>
        <p:nvSpPr>
          <p:cNvPr id="131077" name="TextBox 8"/>
          <p:cNvSpPr txBox="1">
            <a:spLocks noChangeArrowheads="1"/>
          </p:cNvSpPr>
          <p:nvPr/>
        </p:nvSpPr>
        <p:spPr bwMode="auto">
          <a:xfrm>
            <a:off x="6248400" y="6718300"/>
            <a:ext cx="569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FF6565"/>
                </a:solidFill>
              </a:rPr>
              <a:t>Average</a:t>
            </a:r>
          </a:p>
        </p:txBody>
      </p:sp>
      <p:graphicFrame>
        <p:nvGraphicFramePr>
          <p:cNvPr id="10" name="Table 9"/>
          <p:cNvGraphicFramePr>
            <a:graphicFrameLocks noGrp="1"/>
          </p:cNvGraphicFramePr>
          <p:nvPr/>
        </p:nvGraphicFramePr>
        <p:xfrm>
          <a:off x="3048000" y="3657600"/>
          <a:ext cx="3136900" cy="3211543"/>
        </p:xfrm>
        <a:graphic>
          <a:graphicData uri="http://schemas.openxmlformats.org/drawingml/2006/table">
            <a:tbl>
              <a:tblPr/>
              <a:tblGrid>
                <a:gridCol w="698500"/>
                <a:gridCol w="609600"/>
                <a:gridCol w="609600"/>
                <a:gridCol w="609600"/>
                <a:gridCol w="609600"/>
              </a:tblGrid>
              <a:tr h="344771">
                <a:tc>
                  <a:txBody>
                    <a:bodyPr/>
                    <a:lstStyle/>
                    <a:p>
                      <a:pPr algn="ctr" fontAlgn="b"/>
                      <a:r>
                        <a:rPr lang="en-US" sz="1100" b="1" i="0" u="none" strike="noStrike" dirty="0">
                          <a:solidFill>
                            <a:srgbClr val="000000"/>
                          </a:solidFill>
                          <a:latin typeface="Calibri"/>
                        </a:rPr>
                        <a:t>Date</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dirty="0">
                          <a:solidFill>
                            <a:srgbClr val="000000"/>
                          </a:solidFill>
                          <a:latin typeface="Calibri"/>
                        </a:rPr>
                        <a:t>WTI</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US 10 YR</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 </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Change (bps)</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r>
              <a:tr h="190481">
                <a:tc>
                  <a:txBody>
                    <a:bodyPr/>
                    <a:lstStyle/>
                    <a:p>
                      <a:pPr algn="r" fontAlgn="b"/>
                      <a:r>
                        <a:rPr lang="en-US" sz="1100" b="0" i="0" u="none" strike="noStrike">
                          <a:solidFill>
                            <a:srgbClr val="000000"/>
                          </a:solidFill>
                          <a:latin typeface="Calibri"/>
                        </a:rPr>
                        <a:t>11/1/1978</a:t>
                      </a: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latin typeface="Calibri"/>
                        </a:rPr>
                        <a:t>14.85</a:t>
                      </a: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latin typeface="Calibri"/>
                        </a:rPr>
                        <a:t>8.81</a:t>
                      </a: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latin typeface="Calibri"/>
                        </a:rPr>
                        <a:t>--</a:t>
                      </a: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r>
              <a:tr h="190481">
                <a:tc>
                  <a:txBody>
                    <a:bodyPr/>
                    <a:lstStyle/>
                    <a:p>
                      <a:pPr algn="r" fontAlgn="b"/>
                      <a:r>
                        <a:rPr lang="en-US" sz="1100" b="0" i="0" u="none" strike="noStrike">
                          <a:solidFill>
                            <a:srgbClr val="000000"/>
                          </a:solidFill>
                          <a:latin typeface="Calibri"/>
                        </a:rPr>
                        <a:t>12/1/1978</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14.85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9.01</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20</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1/1/1979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14.85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9.10</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29</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2/1/1979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15.85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9.10</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29</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3/1/1979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15.85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9.12</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31</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4/1/1979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15.85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9.18</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37</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5/1/1979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18.1</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9.25</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44</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6/1/1979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19.1</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8.91</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1" i="0" u="none" strike="noStrike" baseline="0" dirty="0">
                          <a:solidFill>
                            <a:srgbClr val="000099"/>
                          </a:solidFill>
                          <a:latin typeface="Calibri"/>
                        </a:rPr>
                        <a:t>10</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7/1/1979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21.75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8.95</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14</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8/1/1979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26.5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9.03</a:t>
                      </a:r>
                    </a:p>
                  </a:txBody>
                  <a:tcPr marL="9525" marR="9525" marT="9524" marB="0" anchor="b">
                    <a:lnL>
                      <a:noFill/>
                    </a:lnL>
                    <a:lnR>
                      <a:noFill/>
                    </a:lnR>
                    <a:lnT>
                      <a:noFill/>
                    </a:lnT>
                    <a:lnB>
                      <a:noFill/>
                    </a:lnB>
                  </a:tcPr>
                </a:tc>
                <a:tc>
                  <a:txBody>
                    <a:bodyPr/>
                    <a:lstStyle/>
                    <a:p>
                      <a:pPr algn="ctr" fontAlgn="b"/>
                      <a:endParaRPr lang="en-US" sz="1100" b="0" i="0" u="none" strike="noStrike" dirty="0">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22</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9/1/1979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28.5</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9.33</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52</a:t>
                      </a:r>
                    </a:p>
                  </a:txBody>
                  <a:tcPr marL="9525" marR="9525" marT="9524" marB="0" anchor="b">
                    <a:lnL>
                      <a:noFill/>
                    </a:lnL>
                    <a:lnR>
                      <a:noFill/>
                    </a:lnR>
                    <a:lnT>
                      <a:noFill/>
                    </a:lnT>
                    <a:lnB>
                      <a:noFill/>
                    </a:lnB>
                  </a:tcPr>
                </a:tc>
              </a:tr>
              <a:tr h="190481">
                <a:tc>
                  <a:txBody>
                    <a:bodyPr/>
                    <a:lstStyle/>
                    <a:p>
                      <a:pPr algn="r" fontAlgn="b"/>
                      <a:r>
                        <a:rPr lang="en-US" sz="1100" b="0" i="0" u="none" strike="noStrike">
                          <a:solidFill>
                            <a:srgbClr val="000000"/>
                          </a:solidFill>
                          <a:latin typeface="Calibri"/>
                        </a:rPr>
                        <a:t>10/1/1979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29</a:t>
                      </a:r>
                    </a:p>
                  </a:txBody>
                  <a:tcPr marL="9525" marR="9525" marT="9524" marB="0" anchor="b">
                    <a:lnL>
                      <a:noFill/>
                    </a:lnL>
                    <a:lnR>
                      <a:noFill/>
                    </a:lnR>
                    <a:lnT>
                      <a:noFill/>
                    </a:lnT>
                    <a:lnB>
                      <a:noFill/>
                    </a:lnB>
                  </a:tcPr>
                </a:tc>
                <a:tc>
                  <a:txBody>
                    <a:bodyPr/>
                    <a:lstStyle/>
                    <a:p>
                      <a:pPr algn="r" fontAlgn="b"/>
                      <a:r>
                        <a:rPr lang="en-US" sz="1100" b="0" i="0" u="none" strike="noStrike">
                          <a:solidFill>
                            <a:srgbClr val="000000"/>
                          </a:solidFill>
                          <a:latin typeface="Calibri"/>
                        </a:rPr>
                        <a:t>10.30</a:t>
                      </a:r>
                    </a:p>
                  </a:txBody>
                  <a:tcPr marL="9525" marR="9525" marT="9524"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0" i="0" u="none" strike="noStrike">
                          <a:solidFill>
                            <a:srgbClr val="000000"/>
                          </a:solidFill>
                          <a:latin typeface="Calibri"/>
                        </a:rPr>
                        <a:t>149</a:t>
                      </a:r>
                    </a:p>
                  </a:txBody>
                  <a:tcPr marL="9525" marR="9525" marT="9524" marB="0" anchor="b">
                    <a:lnL>
                      <a:noFill/>
                    </a:lnL>
                    <a:lnR>
                      <a:noFill/>
                    </a:lnR>
                    <a:lnT>
                      <a:noFill/>
                    </a:lnT>
                    <a:lnB>
                      <a:noFill/>
                    </a:lnB>
                  </a:tcPr>
                </a:tc>
              </a:tr>
              <a:tr h="200005">
                <a:tc>
                  <a:txBody>
                    <a:bodyPr/>
                    <a:lstStyle/>
                    <a:p>
                      <a:pPr algn="r" fontAlgn="b"/>
                      <a:r>
                        <a:rPr lang="en-US" sz="1100" b="0" i="0" u="none" strike="noStrike">
                          <a:solidFill>
                            <a:srgbClr val="000000"/>
                          </a:solidFill>
                          <a:latin typeface="Calibri"/>
                        </a:rPr>
                        <a:t>11/1/1979</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31</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latin typeface="Calibri"/>
                        </a:rPr>
                        <a:t>10.65</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 </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baseline="0" dirty="0">
                          <a:solidFill>
                            <a:srgbClr val="00B050"/>
                          </a:solidFill>
                          <a:latin typeface="Calibri"/>
                        </a:rPr>
                        <a:t>184</a:t>
                      </a:r>
                    </a:p>
                  </a:txBody>
                  <a:tcPr marL="9525" marR="9525" marT="9524" marB="0" anchor="b">
                    <a:lnL>
                      <a:noFill/>
                    </a:lnL>
                    <a:lnR>
                      <a:noFill/>
                    </a:lnR>
                    <a:lnT>
                      <a:noFill/>
                    </a:lnT>
                    <a:lnB w="12700" cap="flat" cmpd="sng" algn="ctr">
                      <a:solidFill>
                        <a:srgbClr val="000000"/>
                      </a:solidFill>
                      <a:prstDash val="solid"/>
                      <a:round/>
                      <a:headEnd type="none" w="med" len="med"/>
                      <a:tailEnd type="none" w="med" len="med"/>
                    </a:lnB>
                  </a:tcPr>
                </a:tc>
              </a:tr>
              <a:tr h="190481">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w="12700" cap="flat" cmpd="sng" algn="ctr">
                      <a:solidFill>
                        <a:srgbClr val="000000"/>
                      </a:solidFill>
                      <a:prstDash val="solid"/>
                      <a:round/>
                      <a:headEnd type="none" w="med" len="med"/>
                      <a:tailEnd type="none" w="med" len="med"/>
                    </a:lnT>
                    <a:lnB>
                      <a:noFill/>
                    </a:lnB>
                  </a:tcPr>
                </a:tc>
              </a:tr>
              <a:tr h="190481">
                <a:tc>
                  <a:txBody>
                    <a:bodyPr/>
                    <a:lstStyle/>
                    <a:p>
                      <a:pPr algn="ctr" fontAlgn="b"/>
                      <a:r>
                        <a:rPr lang="en-US" sz="1100" b="0" i="0" u="none" strike="noStrike">
                          <a:solidFill>
                            <a:srgbClr val="000000"/>
                          </a:solidFill>
                          <a:latin typeface="Calibri"/>
                        </a:rPr>
                        <a:t>WTI Y/Y</a:t>
                      </a:r>
                    </a:p>
                  </a:txBody>
                  <a:tcPr marL="9525" marR="9525" marT="9524" marB="0" anchor="b">
                    <a:lnL>
                      <a:noFill/>
                    </a:lnL>
                    <a:lnR>
                      <a:noFill/>
                    </a:lnR>
                    <a:lnT>
                      <a:noFill/>
                    </a:lnT>
                    <a:lnB>
                      <a:noFill/>
                    </a:lnB>
                  </a:tcPr>
                </a:tc>
                <a:tc>
                  <a:txBody>
                    <a:bodyPr/>
                    <a:lstStyle/>
                    <a:p>
                      <a:pPr algn="ctr" fontAlgn="b"/>
                      <a:r>
                        <a:rPr lang="en-US" sz="1100" b="1" i="0" u="none" strike="noStrike">
                          <a:solidFill>
                            <a:srgbClr val="000000"/>
                          </a:solidFill>
                          <a:latin typeface="Calibri"/>
                        </a:rPr>
                        <a:t>108.75</a:t>
                      </a:r>
                    </a:p>
                  </a:txBody>
                  <a:tcPr marL="9525" marR="9525" marT="9524"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4" marB="0" anchor="b">
                    <a:lnL>
                      <a:noFill/>
                    </a:lnL>
                    <a:lnR>
                      <a:noFill/>
                    </a:lnR>
                    <a:lnT>
                      <a:noFill/>
                    </a:lnT>
                    <a:lnB>
                      <a:noFill/>
                    </a:lnB>
                  </a:tcPr>
                </a:tc>
                <a:tc>
                  <a:txBody>
                    <a:bodyPr/>
                    <a:lstStyle/>
                    <a:p>
                      <a:pPr algn="l" fontAlgn="b"/>
                      <a:r>
                        <a:rPr lang="en-US" sz="1100" b="0" i="0" u="none" strike="noStrike" dirty="0" err="1">
                          <a:solidFill>
                            <a:srgbClr val="000000"/>
                          </a:solidFill>
                          <a:latin typeface="Calibri"/>
                        </a:rPr>
                        <a:t>Avg</a:t>
                      </a:r>
                      <a:endParaRPr lang="en-US" sz="1100" b="0" i="0" u="none" strike="noStrike" dirty="0">
                        <a:solidFill>
                          <a:srgbClr val="000000"/>
                        </a:solidFill>
                        <a:latin typeface="Calibri"/>
                      </a:endParaRPr>
                    </a:p>
                  </a:txBody>
                  <a:tcPr marL="9525" marR="9525" marT="9524" marB="0" anchor="b">
                    <a:lnL>
                      <a:noFill/>
                    </a:lnL>
                    <a:lnR>
                      <a:noFill/>
                    </a:lnR>
                    <a:lnT>
                      <a:noFill/>
                    </a:lnT>
                    <a:lnB>
                      <a:noFill/>
                    </a:lnB>
                  </a:tcPr>
                </a:tc>
                <a:tc>
                  <a:txBody>
                    <a:bodyPr/>
                    <a:lstStyle/>
                    <a:p>
                      <a:pPr algn="ctr" fontAlgn="b"/>
                      <a:r>
                        <a:rPr lang="en-US" sz="1100" b="1" i="0" u="none" strike="noStrike" baseline="0" dirty="0">
                          <a:solidFill>
                            <a:srgbClr val="FF6565"/>
                          </a:solidFill>
                          <a:latin typeface="Calibri"/>
                        </a:rPr>
                        <a:t>51.75</a:t>
                      </a:r>
                    </a:p>
                  </a:txBody>
                  <a:tcPr marL="9525" marR="9525" marT="9524" marB="0" anchor="b">
                    <a:lnL>
                      <a:noFill/>
                    </a:lnL>
                    <a:lnR>
                      <a:noFill/>
                    </a:lnR>
                    <a:lnT>
                      <a:noFill/>
                    </a:lnT>
                    <a:lnB>
                      <a:noFill/>
                    </a:lnB>
                  </a:tcPr>
                </a:tc>
              </a:tr>
            </a:tbl>
          </a:graphicData>
        </a:graphic>
      </p:graphicFrame>
      <p:sp>
        <p:nvSpPr>
          <p:cNvPr id="131161" name="Title 1"/>
          <p:cNvSpPr>
            <a:spLocks noGrp="1"/>
          </p:cNvSpPr>
          <p:nvPr>
            <p:ph type="title"/>
          </p:nvPr>
        </p:nvSpPr>
        <p:spPr>
          <a:xfrm>
            <a:off x="304800" y="609600"/>
            <a:ext cx="8991600" cy="1143000"/>
          </a:xfrm>
        </p:spPr>
        <p:txBody>
          <a:bodyPr/>
          <a:lstStyle/>
          <a:p>
            <a:r>
              <a:rPr lang="en-US" sz="2400" smtClean="0"/>
              <a:t>Appendix P: Doubling Oil Prices and the UST10 Yield</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p:cNvSpPr>
            <a:spLocks noGrp="1"/>
          </p:cNvSpPr>
          <p:nvPr>
            <p:ph idx="1"/>
          </p:nvPr>
        </p:nvSpPr>
        <p:spPr>
          <a:xfrm>
            <a:off x="685800" y="1676400"/>
            <a:ext cx="7772400" cy="4419600"/>
          </a:xfrm>
        </p:spPr>
        <p:txBody>
          <a:bodyPr/>
          <a:lstStyle/>
          <a:p>
            <a:r>
              <a:rPr lang="en-US" smtClean="0">
                <a:sym typeface="Wingdings" pitchFamily="2" charset="2"/>
              </a:rPr>
              <a:t>This is the distribution of the </a:t>
            </a:r>
            <a:r>
              <a:rPr lang="en-US" i="1" smtClean="0">
                <a:sym typeface="Wingdings" pitchFamily="2" charset="2"/>
              </a:rPr>
              <a:t>minimum</a:t>
            </a:r>
            <a:r>
              <a:rPr lang="en-US" smtClean="0">
                <a:sym typeface="Wingdings" pitchFamily="2" charset="2"/>
              </a:rPr>
              <a:t> changes in yield during those 24 timeframes:</a:t>
            </a:r>
            <a:endParaRPr lang="en-US" smtClean="0"/>
          </a:p>
        </p:txBody>
      </p:sp>
      <p:sp>
        <p:nvSpPr>
          <p:cNvPr id="132099" name="TextBox 7"/>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-8.33</a:t>
            </a:r>
          </a:p>
        </p:txBody>
      </p:sp>
      <p:graphicFrame>
        <p:nvGraphicFramePr>
          <p:cNvPr id="6" name="Chart 5"/>
          <p:cNvGraphicFramePr/>
          <p:nvPr/>
        </p:nvGraphicFramePr>
        <p:xfrm>
          <a:off x="1600200" y="2667000"/>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2101" name="Title 1"/>
          <p:cNvSpPr>
            <a:spLocks noGrp="1"/>
          </p:cNvSpPr>
          <p:nvPr>
            <p:ph type="title"/>
          </p:nvPr>
        </p:nvSpPr>
        <p:spPr>
          <a:xfrm>
            <a:off x="228600" y="609600"/>
            <a:ext cx="8991600" cy="1143000"/>
          </a:xfrm>
        </p:spPr>
        <p:txBody>
          <a:bodyPr/>
          <a:lstStyle/>
          <a:p>
            <a:r>
              <a:rPr lang="en-US" sz="2400" smtClean="0"/>
              <a:t>Appendix P: Doubling Oil Prices and the UST10 Yield</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p:cNvSpPr>
            <a:spLocks noGrp="1"/>
          </p:cNvSpPr>
          <p:nvPr>
            <p:ph idx="1"/>
          </p:nvPr>
        </p:nvSpPr>
        <p:spPr>
          <a:xfrm>
            <a:off x="685800" y="1676400"/>
            <a:ext cx="7772400" cy="4419600"/>
          </a:xfrm>
        </p:spPr>
        <p:txBody>
          <a:bodyPr/>
          <a:lstStyle/>
          <a:p>
            <a:r>
              <a:rPr lang="en-US" smtClean="0">
                <a:sym typeface="Wingdings" pitchFamily="2" charset="2"/>
              </a:rPr>
              <a:t>This is the distribution of both the minimum and the </a:t>
            </a:r>
            <a:r>
              <a:rPr lang="en-US" i="1" smtClean="0">
                <a:sym typeface="Wingdings" pitchFamily="2" charset="2"/>
              </a:rPr>
              <a:t>average</a:t>
            </a:r>
            <a:r>
              <a:rPr lang="en-US" smtClean="0">
                <a:sym typeface="Wingdings" pitchFamily="2" charset="2"/>
              </a:rPr>
              <a:t> changes in yield for those 24 instances:</a:t>
            </a:r>
            <a:endParaRPr lang="en-US" smtClean="0"/>
          </a:p>
        </p:txBody>
      </p:sp>
      <p:sp>
        <p:nvSpPr>
          <p:cNvPr id="133123" name="TextBox 9"/>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-8.33</a:t>
            </a:r>
          </a:p>
        </p:txBody>
      </p:sp>
      <p:sp>
        <p:nvSpPr>
          <p:cNvPr id="133124" name="TextBox 10"/>
          <p:cNvSpPr txBox="1">
            <a:spLocks noChangeArrowheads="1"/>
          </p:cNvSpPr>
          <p:nvPr/>
        </p:nvSpPr>
        <p:spPr bwMode="auto">
          <a:xfrm>
            <a:off x="7924800" y="3886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    </a:t>
            </a:r>
            <a:r>
              <a:rPr lang="en-US" sz="1000">
                <a:solidFill>
                  <a:srgbClr val="FF6565"/>
                </a:solidFill>
                <a:latin typeface="Courier New" pitchFamily="49" charset="0"/>
                <a:cs typeface="Courier New" pitchFamily="49" charset="0"/>
              </a:rPr>
              <a:t>Avg: 62.92</a:t>
            </a:r>
          </a:p>
        </p:txBody>
      </p:sp>
      <p:graphicFrame>
        <p:nvGraphicFramePr>
          <p:cNvPr id="7" name="Chart 6"/>
          <p:cNvGraphicFramePr/>
          <p:nvPr/>
        </p:nvGraphicFramePr>
        <p:xfrm>
          <a:off x="1600200" y="2670048"/>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3126" name="Title 1"/>
          <p:cNvSpPr>
            <a:spLocks noGrp="1"/>
          </p:cNvSpPr>
          <p:nvPr>
            <p:ph type="title"/>
          </p:nvPr>
        </p:nvSpPr>
        <p:spPr>
          <a:xfrm>
            <a:off x="228600" y="609600"/>
            <a:ext cx="8991600" cy="1143000"/>
          </a:xfrm>
        </p:spPr>
        <p:txBody>
          <a:bodyPr/>
          <a:lstStyle/>
          <a:p>
            <a:r>
              <a:rPr lang="en-US" sz="2400" smtClean="0"/>
              <a:t>Appendix P: Doubling Oil Prices and the UST10 Yield</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2"/>
          <p:cNvSpPr>
            <a:spLocks noGrp="1"/>
          </p:cNvSpPr>
          <p:nvPr>
            <p:ph idx="1"/>
          </p:nvPr>
        </p:nvSpPr>
        <p:spPr>
          <a:xfrm>
            <a:off x="685800" y="1676400"/>
            <a:ext cx="7772400" cy="4419600"/>
          </a:xfrm>
        </p:spPr>
        <p:txBody>
          <a:bodyPr/>
          <a:lstStyle/>
          <a:p>
            <a:r>
              <a:rPr lang="en-US" smtClean="0">
                <a:sym typeface="Wingdings" pitchFamily="2" charset="2"/>
              </a:rPr>
              <a:t>And this is the distribution of the minimum, average, and </a:t>
            </a:r>
            <a:r>
              <a:rPr lang="en-US" i="1" smtClean="0">
                <a:sym typeface="Wingdings" pitchFamily="2" charset="2"/>
              </a:rPr>
              <a:t>maximum</a:t>
            </a:r>
            <a:r>
              <a:rPr lang="en-US" smtClean="0">
                <a:sym typeface="Wingdings" pitchFamily="2" charset="2"/>
              </a:rPr>
              <a:t> changes in yield for those 24 instances:</a:t>
            </a:r>
            <a:endParaRPr lang="en-US" smtClean="0"/>
          </a:p>
        </p:txBody>
      </p:sp>
      <p:sp>
        <p:nvSpPr>
          <p:cNvPr id="134147" name="TextBox 6"/>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-8.33</a:t>
            </a:r>
          </a:p>
        </p:txBody>
      </p:sp>
      <p:sp>
        <p:nvSpPr>
          <p:cNvPr id="134148" name="TextBox 9"/>
          <p:cNvSpPr txBox="1">
            <a:spLocks noChangeArrowheads="1"/>
          </p:cNvSpPr>
          <p:nvPr/>
        </p:nvSpPr>
        <p:spPr bwMode="auto">
          <a:xfrm>
            <a:off x="7924800" y="3886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    </a:t>
            </a:r>
            <a:r>
              <a:rPr lang="en-US" sz="1000">
                <a:solidFill>
                  <a:srgbClr val="FF6565"/>
                </a:solidFill>
                <a:latin typeface="Courier New" pitchFamily="49" charset="0"/>
                <a:cs typeface="Courier New" pitchFamily="49" charset="0"/>
              </a:rPr>
              <a:t>Avg: 62.92</a:t>
            </a:r>
          </a:p>
        </p:txBody>
      </p:sp>
      <p:sp>
        <p:nvSpPr>
          <p:cNvPr id="134149" name="TextBox 10"/>
          <p:cNvSpPr txBox="1">
            <a:spLocks noChangeArrowheads="1"/>
          </p:cNvSpPr>
          <p:nvPr/>
        </p:nvSpPr>
        <p:spPr bwMode="auto">
          <a:xfrm>
            <a:off x="7924800" y="4267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CC99"/>
                </a:solidFill>
                <a:latin typeface="Courier New" pitchFamily="49" charset="0"/>
                <a:cs typeface="Courier New" pitchFamily="49" charset="0"/>
              </a:rPr>
              <a:t>Avg Max: 168.58</a:t>
            </a:r>
          </a:p>
        </p:txBody>
      </p:sp>
      <p:graphicFrame>
        <p:nvGraphicFramePr>
          <p:cNvPr id="8" name="Chart 7"/>
          <p:cNvGraphicFramePr/>
          <p:nvPr/>
        </p:nvGraphicFramePr>
        <p:xfrm>
          <a:off x="1600200" y="2670048"/>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4151" name="Title 1"/>
          <p:cNvSpPr>
            <a:spLocks noGrp="1"/>
          </p:cNvSpPr>
          <p:nvPr>
            <p:ph type="title"/>
          </p:nvPr>
        </p:nvSpPr>
        <p:spPr>
          <a:xfrm>
            <a:off x="228600" y="609600"/>
            <a:ext cx="9067800" cy="1143000"/>
          </a:xfrm>
        </p:spPr>
        <p:txBody>
          <a:bodyPr/>
          <a:lstStyle/>
          <a:p>
            <a:r>
              <a:rPr lang="en-US" sz="2400" smtClean="0"/>
              <a:t>Appendix P: Doubling Oil Prices and the UST10 Yield</a:t>
            </a:r>
          </a:p>
        </p:txBody>
      </p:sp>
      <p:sp>
        <p:nvSpPr>
          <p:cNvPr id="134152" name="TextBox 8"/>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a:xfrm>
            <a:off x="685800" y="609600"/>
            <a:ext cx="8524875" cy="1143000"/>
          </a:xfrm>
        </p:spPr>
        <p:txBody>
          <a:bodyPr/>
          <a:lstStyle/>
          <a:p>
            <a:r>
              <a:rPr lang="en-US" sz="3200" smtClean="0"/>
              <a:t>Oil Pricing – Putting it Back Together</a:t>
            </a:r>
          </a:p>
        </p:txBody>
      </p:sp>
      <mc:AlternateContent xmlns:mc="http://schemas.openxmlformats.org/markup-compatibility/2006" xmlns:a14="http://schemas.microsoft.com/office/drawing/2010/main">
        <mc:Choice Requires="a14">
          <p:sp>
            <p:nvSpPr>
              <p:cNvPr id="5" name="Text Placeholder 2"/>
              <p:cNvSpPr txBox="1">
                <a:spLocks/>
              </p:cNvSpPr>
              <p:nvPr/>
            </p:nvSpPr>
            <p:spPr bwMode="auto">
              <a:xfrm>
                <a:off x="838200" y="1695450"/>
                <a:ext cx="7772400"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2000">
                    <a:solidFill>
                      <a:schemeClr val="tx1"/>
                    </a:solidFill>
                    <a:latin typeface="Arial" pitchFamily="34" charset="0"/>
                  </a:defRPr>
                </a:lvl4pPr>
                <a:lvl5pPr marL="21748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pitchFamily="34" charset="0"/>
                  </a:defRPr>
                </a:lvl9pPr>
              </a:lstStyle>
              <a:p>
                <a:r>
                  <a:rPr lang="en-US" dirty="0" smtClean="0"/>
                  <a:t>Ballpark translation between crude oil prices and US gasoline prices:</a:t>
                </a:r>
              </a:p>
              <a:p>
                <a:pPr lvl="1"/>
                <a:r>
                  <a:rPr lang="en-US" dirty="0" smtClean="0"/>
                  <a:t>Take 1/3 WTI spot oil price and 2/3 Brent spot price from </a:t>
                </a:r>
                <a:r>
                  <a:rPr lang="en-US" dirty="0" smtClean="0">
                    <a:hlinkClick r:id="rId3"/>
                  </a:rPr>
                  <a:t>www.bloomberg.com/energy</a:t>
                </a:r>
                <a:r>
                  <a:rPr lang="en-US" dirty="0" smtClean="0"/>
                  <a:t> </a:t>
                </a:r>
              </a:p>
              <a:p>
                <a:pPr lvl="1"/>
                <a:r>
                  <a:rPr lang="en-US" dirty="0" smtClean="0"/>
                  <a:t>Add in crack spread from </a:t>
                </a:r>
                <a:r>
                  <a:rPr lang="en-US" sz="1400" dirty="0">
                    <a:hlinkClick r:id="rId4"/>
                  </a:rPr>
                  <a:t>http://www.bloomberg.com/apps/quote?ticker=CRK321M1:IND</a:t>
                </a:r>
                <a:endParaRPr lang="en-US" sz="1400" dirty="0" smtClean="0"/>
              </a:p>
              <a:p>
                <a:pPr lvl="1"/>
                <a:r>
                  <a:rPr lang="en-US" dirty="0" smtClean="0"/>
                  <a:t>Divide by 42 gallons / barrel</a:t>
                </a:r>
              </a:p>
              <a:p>
                <a:pPr lvl="1"/>
                <a:r>
                  <a:rPr lang="en-US" dirty="0" smtClean="0"/>
                  <a:t>Add in $0.70 in taxes / distribution costs</a:t>
                </a:r>
              </a:p>
              <a:p>
                <a:pPr lvl="1"/>
                <a:endParaRPr lang="en-US" dirty="0" smtClean="0"/>
              </a:p>
              <a:p>
                <a:pPr lvl="1"/>
                <a:r>
                  <a:rPr lang="en-US" dirty="0" smtClean="0"/>
                  <a:t>Example</a:t>
                </a:r>
              </a:p>
              <a:p>
                <a:pPr lvl="2"/>
                <a:r>
                  <a:rPr lang="en-US" dirty="0" smtClean="0"/>
                  <a:t>$88.51 WTI and $112.44 Brent</a:t>
                </a:r>
              </a:p>
              <a:p>
                <a:pPr lvl="2"/>
                <a:r>
                  <a:rPr lang="en-US" dirty="0" smtClean="0"/>
                  <a:t>$30.70 crack spread</a:t>
                </a:r>
              </a:p>
              <a:p>
                <a:pPr lvl="2"/>
                <a:endParaRPr lang="en-US" dirty="0" smtClean="0"/>
              </a:p>
              <a:p>
                <a:pPr marL="966788" lvl="2" indent="0">
                  <a:buFont typeface="Wingdings" pitchFamily="2" charset="2"/>
                  <a:buNone/>
                </a:pPr>
                <a14:m>
                  <m:oMath xmlns:m="http://schemas.openxmlformats.org/officeDocument/2006/math">
                    <m:f>
                      <m:fPr>
                        <m:ctrlPr>
                          <a:rPr lang="en-US" i="1" smtClean="0">
                            <a:latin typeface="Cambria Math"/>
                          </a:rPr>
                        </m:ctrlPr>
                      </m:fPr>
                      <m:num>
                        <m:d>
                          <m:dPr>
                            <m:ctrlPr>
                              <a:rPr lang="en-US" i="1" smtClean="0">
                                <a:latin typeface="Cambria Math"/>
                              </a:rPr>
                            </m:ctrlPr>
                          </m:dPr>
                          <m:e>
                            <m:f>
                              <m:fPr>
                                <m:ctrlPr>
                                  <a:rPr lang="en-US" i="1" smtClean="0">
                                    <a:latin typeface="Cambria Math"/>
                                  </a:rPr>
                                </m:ctrlPr>
                              </m:fPr>
                              <m:num>
                                <m:r>
                                  <a:rPr lang="en-US" i="1" smtClean="0">
                                    <a:latin typeface="Cambria Math"/>
                                  </a:rPr>
                                  <m:t>𝟏</m:t>
                                </m:r>
                              </m:num>
                              <m:den>
                                <m:r>
                                  <a:rPr lang="en-US" i="1" smtClean="0">
                                    <a:latin typeface="Cambria Math"/>
                                  </a:rPr>
                                  <m:t>𝟑</m:t>
                                </m:r>
                              </m:den>
                            </m:f>
                            <m:r>
                              <a:rPr lang="en-US" i="1" smtClean="0">
                                <a:latin typeface="Cambria Math"/>
                              </a:rPr>
                              <m:t> ∗</m:t>
                            </m:r>
                            <m:r>
                              <a:rPr lang="en-US" i="1" smtClean="0">
                                <a:latin typeface="Cambria Math"/>
                              </a:rPr>
                              <m:t>𝟖𝟖</m:t>
                            </m:r>
                            <m:r>
                              <a:rPr lang="en-US" i="1" smtClean="0">
                                <a:latin typeface="Cambria Math"/>
                              </a:rPr>
                              <m:t>.</m:t>
                            </m:r>
                            <m:r>
                              <a:rPr lang="en-US" i="1" smtClean="0">
                                <a:latin typeface="Cambria Math"/>
                              </a:rPr>
                              <m:t>𝟓𝟏</m:t>
                            </m:r>
                            <m:r>
                              <a:rPr lang="en-US" i="1" smtClean="0">
                                <a:latin typeface="Cambria Math"/>
                              </a:rPr>
                              <m:t>+ </m:t>
                            </m:r>
                            <m:f>
                              <m:fPr>
                                <m:ctrlPr>
                                  <a:rPr lang="en-US" i="1" smtClean="0">
                                    <a:latin typeface="Cambria Math"/>
                                  </a:rPr>
                                </m:ctrlPr>
                              </m:fPr>
                              <m:num>
                                <m:r>
                                  <a:rPr lang="en-US" i="1" smtClean="0">
                                    <a:latin typeface="Cambria Math"/>
                                  </a:rPr>
                                  <m:t>𝟐</m:t>
                                </m:r>
                              </m:num>
                              <m:den>
                                <m:r>
                                  <a:rPr lang="en-US" i="1" smtClean="0">
                                    <a:latin typeface="Cambria Math"/>
                                  </a:rPr>
                                  <m:t>𝟑</m:t>
                                </m:r>
                              </m:den>
                            </m:f>
                            <m:r>
                              <a:rPr lang="en-US" i="1" smtClean="0">
                                <a:latin typeface="Cambria Math"/>
                              </a:rPr>
                              <m:t>∗</m:t>
                            </m:r>
                            <m:r>
                              <a:rPr lang="en-US" i="1" smtClean="0">
                                <a:latin typeface="Cambria Math"/>
                              </a:rPr>
                              <m:t>𝟏𝟏𝟐</m:t>
                            </m:r>
                            <m:r>
                              <a:rPr lang="en-US" i="1" smtClean="0">
                                <a:latin typeface="Cambria Math"/>
                              </a:rPr>
                              <m:t>.</m:t>
                            </m:r>
                            <m:r>
                              <a:rPr lang="en-US" i="1" smtClean="0">
                                <a:latin typeface="Cambria Math"/>
                              </a:rPr>
                              <m:t>𝟒𝟒</m:t>
                            </m:r>
                          </m:e>
                        </m:d>
                        <m:r>
                          <a:rPr lang="en-US" i="1" smtClean="0">
                            <a:latin typeface="Cambria Math"/>
                          </a:rPr>
                          <m:t>+</m:t>
                        </m:r>
                        <m:r>
                          <a:rPr lang="en-US" i="1" smtClean="0">
                            <a:latin typeface="Cambria Math"/>
                          </a:rPr>
                          <m:t>𝟑𝟎</m:t>
                        </m:r>
                        <m:r>
                          <a:rPr lang="en-US" i="1" smtClean="0">
                            <a:latin typeface="Cambria Math"/>
                          </a:rPr>
                          <m:t>.</m:t>
                        </m:r>
                        <m:r>
                          <a:rPr lang="en-US" i="1" smtClean="0">
                            <a:latin typeface="Cambria Math"/>
                          </a:rPr>
                          <m:t>𝟕𝟎</m:t>
                        </m:r>
                      </m:num>
                      <m:den>
                        <m:r>
                          <a:rPr lang="en-US" i="1" smtClean="0">
                            <a:latin typeface="Cambria Math"/>
                          </a:rPr>
                          <m:t>𝟒𝟐</m:t>
                        </m:r>
                      </m:den>
                    </m:f>
                  </m:oMath>
                </a14:m>
                <a:r>
                  <a:rPr lang="en-US" dirty="0" smtClean="0"/>
                  <a:t> + 0.70  = $3.92 / gallon</a:t>
                </a:r>
                <a:endParaRPr lang="en-US" dirty="0"/>
              </a:p>
            </p:txBody>
          </p:sp>
        </mc:Choice>
        <mc:Fallback xmlns="">
          <p:sp>
            <p:nvSpPr>
              <p:cNvPr id="5" name="Text Placeholder 2"/>
              <p:cNvSpPr txBox="1">
                <a:spLocks noRot="1" noChangeAspect="1" noMove="1" noResize="1" noEditPoints="1" noAdjustHandles="1" noChangeArrowheads="1" noChangeShapeType="1" noTextEdit="1"/>
              </p:cNvSpPr>
              <p:nvPr/>
            </p:nvSpPr>
            <p:spPr bwMode="auto">
              <a:xfrm>
                <a:off x="838200" y="1695450"/>
                <a:ext cx="7772400" cy="4114800"/>
              </a:xfrm>
              <a:prstGeom prst="rect">
                <a:avLst/>
              </a:prstGeom>
              <a:blipFill rotWithShape="1">
                <a:blip r:embed="rId5"/>
                <a:stretch>
                  <a:fillRect l="-1098" t="-1185" b="-121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2"/>
          <p:cNvSpPr>
            <a:spLocks noGrp="1"/>
          </p:cNvSpPr>
          <p:nvPr>
            <p:ph idx="1"/>
          </p:nvPr>
        </p:nvSpPr>
        <p:spPr>
          <a:xfrm>
            <a:off x="685800" y="1676400"/>
            <a:ext cx="8534400" cy="4419600"/>
          </a:xfrm>
        </p:spPr>
        <p:txBody>
          <a:bodyPr/>
          <a:lstStyle/>
          <a:p>
            <a:r>
              <a:rPr lang="en-US" smtClean="0"/>
              <a:t>As an example, what happens to the yield of the US 10 Yr Treasury when the price of oil </a:t>
            </a:r>
            <a:r>
              <a:rPr lang="en-US" i="1" smtClean="0"/>
              <a:t>falls</a:t>
            </a:r>
            <a:r>
              <a:rPr lang="en-US" smtClean="0"/>
              <a:t> over 12 months?  </a:t>
            </a:r>
          </a:p>
          <a:p>
            <a:pPr lvl="1"/>
            <a:endParaRPr lang="en-US" sz="1100" smtClean="0"/>
          </a:p>
          <a:p>
            <a:pPr lvl="1"/>
            <a:r>
              <a:rPr lang="en-US" sz="1100" smtClean="0"/>
              <a:t>Between 4/1/1980 and 4/1/1981, the price of WTI fell 3.8%</a:t>
            </a:r>
          </a:p>
          <a:p>
            <a:pPr lvl="1"/>
            <a:r>
              <a:rPr lang="en-US" sz="1100" smtClean="0"/>
              <a:t>As shown below, in that timeframe the min, max, and avg change in the yield of the US 10 Yr Treasury turn was 169, 221, and 41.75 bps, respectively.</a:t>
            </a:r>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endParaRPr lang="en-US" sz="1100" smtClean="0"/>
          </a:p>
          <a:p>
            <a:pPr lvl="1"/>
            <a:r>
              <a:rPr lang="en-US" sz="1100" smtClean="0"/>
              <a:t>In addition to 4/1/1980 through 4/1/1981, there were another 175 instances of rolling12 month windows where WTI oil prices fell. </a:t>
            </a:r>
          </a:p>
        </p:txBody>
      </p:sp>
      <p:graphicFrame>
        <p:nvGraphicFramePr>
          <p:cNvPr id="6" name="Table 5"/>
          <p:cNvGraphicFramePr>
            <a:graphicFrameLocks noGrp="1"/>
          </p:cNvGraphicFramePr>
          <p:nvPr/>
        </p:nvGraphicFramePr>
        <p:xfrm>
          <a:off x="3200400" y="3276600"/>
          <a:ext cx="2882900" cy="3067050"/>
        </p:xfrm>
        <a:graphic>
          <a:graphicData uri="http://schemas.openxmlformats.org/drawingml/2006/table">
            <a:tbl>
              <a:tblPr/>
              <a:tblGrid>
                <a:gridCol w="836358"/>
                <a:gridCol w="332642"/>
                <a:gridCol w="582916"/>
                <a:gridCol w="256610"/>
                <a:gridCol w="874374"/>
              </a:tblGrid>
              <a:tr h="200025">
                <a:tc>
                  <a:txBody>
                    <a:bodyPr/>
                    <a:lstStyle/>
                    <a:p>
                      <a:pPr algn="ctr" fontAlgn="b"/>
                      <a:r>
                        <a:rPr lang="en-US" sz="1100" b="1" i="0" u="none" strike="noStrike" dirty="0">
                          <a:solidFill>
                            <a:srgbClr val="000000"/>
                          </a:solidFill>
                          <a:latin typeface="Calibri"/>
                        </a:rPr>
                        <a:t>Date</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WTI</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dirty="0">
                          <a:solidFill>
                            <a:srgbClr val="000000"/>
                          </a:solidFill>
                          <a:latin typeface="Calibri"/>
                        </a:rPr>
                        <a:t>US 10 YR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c>
                  <a:txBody>
                    <a:bodyPr/>
                    <a:lstStyle/>
                    <a:p>
                      <a:pPr algn="ctr" fontAlgn="b"/>
                      <a:r>
                        <a:rPr lang="en-US" sz="1100" b="1" i="0" u="none" strike="noStrike">
                          <a:solidFill>
                            <a:srgbClr val="000000"/>
                          </a:solidFill>
                          <a:latin typeface="Calibri"/>
                        </a:rPr>
                        <a:t>Change (bps)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DBEEF3"/>
                    </a:solidFill>
                  </a:tcPr>
                </a:tc>
              </a:tr>
              <a:tr h="190500">
                <a:tc>
                  <a:txBody>
                    <a:bodyPr/>
                    <a:lstStyle/>
                    <a:p>
                      <a:pPr algn="ctr" fontAlgn="b"/>
                      <a:r>
                        <a:rPr lang="en-US" sz="1100" b="0" i="0" u="none" strike="noStrike">
                          <a:solidFill>
                            <a:srgbClr val="000000"/>
                          </a:solidFill>
                          <a:latin typeface="Calibri"/>
                        </a:rPr>
                        <a:t>4/1/1980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latin typeface="Calibri"/>
                        </a:rPr>
                        <a:t>39.5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dirty="0">
                          <a:solidFill>
                            <a:srgbClr val="000000"/>
                          </a:solidFill>
                          <a:latin typeface="Calibri"/>
                        </a:rPr>
                        <a:t>11.47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latin typeface="Calibri"/>
                        </a:rPr>
                        <a:t>--</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r>
              <a:tr h="190500">
                <a:tc>
                  <a:txBody>
                    <a:bodyPr/>
                    <a:lstStyle/>
                    <a:p>
                      <a:pPr algn="ctr" fontAlgn="b"/>
                      <a:r>
                        <a:rPr lang="en-US" sz="1100" b="0" i="0" u="none" strike="noStrike">
                          <a:solidFill>
                            <a:srgbClr val="000000"/>
                          </a:solidFill>
                          <a:latin typeface="Calibri"/>
                        </a:rPr>
                        <a:t>5/1/1980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39.5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10.18</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-129</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6/1/1980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39.5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9.78</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1" i="0" u="none" strike="noStrike" baseline="0" dirty="0">
                          <a:solidFill>
                            <a:schemeClr val="accent2"/>
                          </a:solidFill>
                          <a:latin typeface="Calibri"/>
                        </a:rPr>
                        <a:t>-169</a:t>
                      </a:r>
                    </a:p>
                  </a:txBody>
                  <a:tcPr marL="9525" marR="9525" marT="9525" marB="0" anchor="b">
                    <a:lnL>
                      <a:noFill/>
                    </a:lnL>
                    <a:lnR>
                      <a:noFill/>
                    </a:lnR>
                    <a:lnT>
                      <a:noFill/>
                    </a:lnT>
                    <a:lnB>
                      <a:noFill/>
                    </a:lnB>
                    <a:solidFill>
                      <a:srgbClr val="FFFFCC"/>
                    </a:solidFill>
                  </a:tcPr>
                </a:tc>
              </a:tr>
              <a:tr h="190500">
                <a:tc>
                  <a:txBody>
                    <a:bodyPr/>
                    <a:lstStyle/>
                    <a:p>
                      <a:pPr algn="ctr" fontAlgn="b"/>
                      <a:r>
                        <a:rPr lang="en-US" sz="1100" b="0" i="0" u="none" strike="noStrike">
                          <a:solidFill>
                            <a:srgbClr val="000000"/>
                          </a:solidFill>
                          <a:latin typeface="Calibri"/>
                        </a:rPr>
                        <a:t>7/1/1980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39.5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10.25</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-122</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8/1/1980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11.1</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-37</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9/1/1980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11.51</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10/1/1980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11.75</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28</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11/1/1980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12.68</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121</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12/1/1980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37</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12.84</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137</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1/1/1981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12.57</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110</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2/1/1981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13.19</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172</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latin typeface="Calibri"/>
                        </a:rPr>
                        <a:t>3/1/1981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38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13.12</a:t>
                      </a: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165</a:t>
                      </a:r>
                    </a:p>
                  </a:txBody>
                  <a:tcPr marL="9525" marR="9525" marT="9525" marB="0" anchor="b">
                    <a:lnL>
                      <a:noFill/>
                    </a:lnL>
                    <a:lnR>
                      <a:noFill/>
                    </a:lnR>
                    <a:lnT>
                      <a:noFill/>
                    </a:lnT>
                    <a:lnB>
                      <a:noFill/>
                    </a:lnB>
                  </a:tcPr>
                </a:tc>
              </a:tr>
              <a:tr h="200025">
                <a:tc>
                  <a:txBody>
                    <a:bodyPr/>
                    <a:lstStyle/>
                    <a:p>
                      <a:pPr algn="ctr" fontAlgn="b"/>
                      <a:r>
                        <a:rPr lang="en-US" sz="1100" b="0" i="0" u="none" strike="noStrike">
                          <a:solidFill>
                            <a:srgbClr val="000000"/>
                          </a:solidFill>
                          <a:latin typeface="Calibri"/>
                        </a:rPr>
                        <a:t>4/1/1981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13.68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baseline="0" dirty="0">
                          <a:solidFill>
                            <a:srgbClr val="33CC33"/>
                          </a:solidFill>
                          <a:latin typeface="Calibri"/>
                        </a:rPr>
                        <a:t>221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FCC"/>
                    </a:solidFill>
                  </a:tcPr>
                </a:tc>
              </a:tr>
              <a:tr h="190500">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r>
              <a:tr h="190500">
                <a:tc>
                  <a:txBody>
                    <a:bodyPr/>
                    <a:lstStyle/>
                    <a:p>
                      <a:pPr algn="ctr" fontAlgn="b"/>
                      <a:r>
                        <a:rPr lang="en-US" sz="1100" b="0" i="0" u="none" strike="noStrike" dirty="0">
                          <a:solidFill>
                            <a:srgbClr val="000000"/>
                          </a:solidFill>
                          <a:latin typeface="Calibri"/>
                        </a:rPr>
                        <a:t>WTI </a:t>
                      </a:r>
                      <a:r>
                        <a:rPr lang="en-US" sz="1100" b="0" i="0" u="none" strike="noStrike" dirty="0" smtClean="0">
                          <a:solidFill>
                            <a:srgbClr val="000000"/>
                          </a:solidFill>
                          <a:latin typeface="Calibri"/>
                        </a:rPr>
                        <a:t>Y/Y %</a:t>
                      </a:r>
                      <a:endParaRPr lang="en-US" sz="11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1100" b="1" i="0" u="none" strike="noStrike">
                          <a:solidFill>
                            <a:srgbClr val="000000"/>
                          </a:solidFill>
                          <a:latin typeface="Calibri"/>
                        </a:rPr>
                        <a:t>-3.80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100" b="1" i="0" u="none" strike="noStrike" baseline="0" dirty="0" err="1">
                          <a:solidFill>
                            <a:srgbClr val="FF6565"/>
                          </a:solidFill>
                          <a:latin typeface="Calibri"/>
                        </a:rPr>
                        <a:t>Avg</a:t>
                      </a:r>
                      <a:endParaRPr lang="en-US" sz="1100" b="1" i="0" u="none" strike="noStrike" baseline="0" dirty="0">
                        <a:solidFill>
                          <a:srgbClr val="FF6565"/>
                        </a:solidFill>
                        <a:latin typeface="Calibri"/>
                      </a:endParaRPr>
                    </a:p>
                  </a:txBody>
                  <a:tcPr marL="9525" marR="9525" marT="9525" marB="0" anchor="b">
                    <a:lnL>
                      <a:noFill/>
                    </a:lnL>
                    <a:lnR>
                      <a:noFill/>
                    </a:lnR>
                    <a:lnT>
                      <a:noFill/>
                    </a:lnT>
                    <a:lnB>
                      <a:noFill/>
                    </a:lnB>
                    <a:solidFill>
                      <a:srgbClr val="FFFFCC"/>
                    </a:solidFill>
                  </a:tcPr>
                </a:tc>
                <a:tc>
                  <a:txBody>
                    <a:bodyPr/>
                    <a:lstStyle/>
                    <a:p>
                      <a:pPr algn="ctr" fontAlgn="b"/>
                      <a:r>
                        <a:rPr lang="en-US" sz="1100" b="1" i="0" u="none" strike="noStrike" baseline="0" dirty="0">
                          <a:solidFill>
                            <a:srgbClr val="FF6565"/>
                          </a:solidFill>
                          <a:latin typeface="Calibri"/>
                        </a:rPr>
                        <a:t>41.75</a:t>
                      </a:r>
                    </a:p>
                  </a:txBody>
                  <a:tcPr marL="9525" marR="9525" marT="9525" marB="0" anchor="b">
                    <a:lnL>
                      <a:noFill/>
                    </a:lnL>
                    <a:lnR>
                      <a:noFill/>
                    </a:lnR>
                    <a:lnT>
                      <a:noFill/>
                    </a:lnT>
                    <a:lnB>
                      <a:noFill/>
                    </a:lnB>
                    <a:solidFill>
                      <a:srgbClr val="FFFFCC"/>
                    </a:solidFill>
                  </a:tcPr>
                </a:tc>
              </a:tr>
            </a:tbl>
          </a:graphicData>
        </a:graphic>
      </p:graphicFrame>
      <p:sp>
        <p:nvSpPr>
          <p:cNvPr id="135254" name="TextBox 6"/>
          <p:cNvSpPr txBox="1">
            <a:spLocks noChangeArrowheads="1"/>
          </p:cNvSpPr>
          <p:nvPr/>
        </p:nvSpPr>
        <p:spPr bwMode="auto">
          <a:xfrm>
            <a:off x="6172200" y="3810000"/>
            <a:ext cx="600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000099"/>
                </a:solidFill>
              </a:rPr>
              <a:t>Minimum</a:t>
            </a:r>
          </a:p>
        </p:txBody>
      </p:sp>
      <p:sp>
        <p:nvSpPr>
          <p:cNvPr id="135255" name="TextBox 7"/>
          <p:cNvSpPr txBox="1">
            <a:spLocks noChangeArrowheads="1"/>
          </p:cNvSpPr>
          <p:nvPr/>
        </p:nvSpPr>
        <p:spPr bwMode="auto">
          <a:xfrm>
            <a:off x="6248400" y="5715000"/>
            <a:ext cx="6286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92D050"/>
                </a:solidFill>
              </a:rPr>
              <a:t>Maximum</a:t>
            </a:r>
          </a:p>
        </p:txBody>
      </p:sp>
      <p:sp>
        <p:nvSpPr>
          <p:cNvPr id="135256" name="TextBox 8"/>
          <p:cNvSpPr txBox="1">
            <a:spLocks noChangeArrowheads="1"/>
          </p:cNvSpPr>
          <p:nvPr/>
        </p:nvSpPr>
        <p:spPr bwMode="auto">
          <a:xfrm>
            <a:off x="6324600" y="6096000"/>
            <a:ext cx="569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solidFill>
                  <a:srgbClr val="FF6565"/>
                </a:solidFill>
              </a:rPr>
              <a:t>Average</a:t>
            </a:r>
          </a:p>
        </p:txBody>
      </p:sp>
      <p:sp>
        <p:nvSpPr>
          <p:cNvPr id="135257" name="Title 1"/>
          <p:cNvSpPr>
            <a:spLocks noGrp="1"/>
          </p:cNvSpPr>
          <p:nvPr>
            <p:ph type="title"/>
          </p:nvPr>
        </p:nvSpPr>
        <p:spPr>
          <a:xfrm>
            <a:off x="381000" y="609600"/>
            <a:ext cx="8763000" cy="1143000"/>
          </a:xfrm>
        </p:spPr>
        <p:txBody>
          <a:bodyPr/>
          <a:lstStyle/>
          <a:p>
            <a:r>
              <a:rPr lang="en-US" sz="2400" smtClean="0"/>
              <a:t>Appendix Q: Falling Oil Prices and the UST10 Yield</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ontent Placeholder 2"/>
          <p:cNvSpPr>
            <a:spLocks noGrp="1"/>
          </p:cNvSpPr>
          <p:nvPr>
            <p:ph idx="1"/>
          </p:nvPr>
        </p:nvSpPr>
        <p:spPr>
          <a:xfrm>
            <a:off x="685800" y="1676400"/>
            <a:ext cx="7772400" cy="4419600"/>
          </a:xfrm>
        </p:spPr>
        <p:txBody>
          <a:bodyPr/>
          <a:lstStyle/>
          <a:p>
            <a:r>
              <a:rPr lang="en-US" smtClean="0">
                <a:sym typeface="Wingdings" pitchFamily="2" charset="2"/>
              </a:rPr>
              <a:t>This is the distribution of the </a:t>
            </a:r>
            <a:r>
              <a:rPr lang="en-US" i="1" smtClean="0">
                <a:sym typeface="Wingdings" pitchFamily="2" charset="2"/>
              </a:rPr>
              <a:t>minimum</a:t>
            </a:r>
            <a:r>
              <a:rPr lang="en-US" smtClean="0">
                <a:sym typeface="Wingdings" pitchFamily="2" charset="2"/>
              </a:rPr>
              <a:t> changes in yield for those 176 instances:</a:t>
            </a:r>
            <a:endParaRPr lang="en-US" smtClean="0"/>
          </a:p>
        </p:txBody>
      </p:sp>
      <p:graphicFrame>
        <p:nvGraphicFramePr>
          <p:cNvPr id="7" name="Chart 6"/>
          <p:cNvGraphicFramePr/>
          <p:nvPr/>
        </p:nvGraphicFramePr>
        <p:xfrm>
          <a:off x="1600200" y="2667000"/>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6196" name="TextBox 7"/>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-111.04</a:t>
            </a:r>
          </a:p>
        </p:txBody>
      </p:sp>
      <p:sp>
        <p:nvSpPr>
          <p:cNvPr id="136197" name="Title 1"/>
          <p:cNvSpPr>
            <a:spLocks noGrp="1"/>
          </p:cNvSpPr>
          <p:nvPr>
            <p:ph type="title"/>
          </p:nvPr>
        </p:nvSpPr>
        <p:spPr>
          <a:xfrm>
            <a:off x="381000" y="609600"/>
            <a:ext cx="8686800" cy="1143000"/>
          </a:xfrm>
        </p:spPr>
        <p:txBody>
          <a:bodyPr/>
          <a:lstStyle/>
          <a:p>
            <a:r>
              <a:rPr lang="en-US" sz="2400" smtClean="0"/>
              <a:t>Appendix Q: Falling Oil Prices and the UST10 Yield</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Content Placeholder 2"/>
          <p:cNvSpPr>
            <a:spLocks noGrp="1"/>
          </p:cNvSpPr>
          <p:nvPr>
            <p:ph idx="1"/>
          </p:nvPr>
        </p:nvSpPr>
        <p:spPr>
          <a:xfrm>
            <a:off x="685800" y="1676400"/>
            <a:ext cx="7772400" cy="4419600"/>
          </a:xfrm>
        </p:spPr>
        <p:txBody>
          <a:bodyPr/>
          <a:lstStyle/>
          <a:p>
            <a:r>
              <a:rPr lang="en-US" smtClean="0">
                <a:sym typeface="Wingdings" pitchFamily="2" charset="2"/>
              </a:rPr>
              <a:t>This is the distribution of both the minimum and the </a:t>
            </a:r>
            <a:r>
              <a:rPr lang="en-US" i="1" smtClean="0">
                <a:sym typeface="Wingdings" pitchFamily="2" charset="2"/>
              </a:rPr>
              <a:t>average</a:t>
            </a:r>
            <a:r>
              <a:rPr lang="en-US" smtClean="0">
                <a:sym typeface="Wingdings" pitchFamily="2" charset="2"/>
              </a:rPr>
              <a:t> changes in yield for those 176 instances:</a:t>
            </a:r>
            <a:endParaRPr lang="en-US" smtClean="0"/>
          </a:p>
        </p:txBody>
      </p:sp>
      <p:graphicFrame>
        <p:nvGraphicFramePr>
          <p:cNvPr id="9" name="Chart 8"/>
          <p:cNvGraphicFramePr/>
          <p:nvPr/>
        </p:nvGraphicFramePr>
        <p:xfrm>
          <a:off x="1600200" y="2670048"/>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7220" name="TextBox 9"/>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-111.04</a:t>
            </a:r>
          </a:p>
        </p:txBody>
      </p:sp>
      <p:sp>
        <p:nvSpPr>
          <p:cNvPr id="137221" name="TextBox 10"/>
          <p:cNvSpPr txBox="1">
            <a:spLocks noChangeArrowheads="1"/>
          </p:cNvSpPr>
          <p:nvPr/>
        </p:nvSpPr>
        <p:spPr bwMode="auto">
          <a:xfrm>
            <a:off x="7924800" y="3886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    </a:t>
            </a:r>
            <a:r>
              <a:rPr lang="en-US" sz="1000">
                <a:solidFill>
                  <a:srgbClr val="FF6565"/>
                </a:solidFill>
                <a:latin typeface="Courier New" pitchFamily="49" charset="0"/>
                <a:cs typeface="Courier New" pitchFamily="49" charset="0"/>
              </a:rPr>
              <a:t>Avg: -30.32</a:t>
            </a:r>
          </a:p>
        </p:txBody>
      </p:sp>
      <p:sp>
        <p:nvSpPr>
          <p:cNvPr id="137222" name="Title 1"/>
          <p:cNvSpPr>
            <a:spLocks noGrp="1"/>
          </p:cNvSpPr>
          <p:nvPr>
            <p:ph type="title"/>
          </p:nvPr>
        </p:nvSpPr>
        <p:spPr>
          <a:xfrm>
            <a:off x="381000" y="609600"/>
            <a:ext cx="8686800" cy="1143000"/>
          </a:xfrm>
        </p:spPr>
        <p:txBody>
          <a:bodyPr/>
          <a:lstStyle/>
          <a:p>
            <a:r>
              <a:rPr lang="en-US" sz="2400" smtClean="0"/>
              <a:t>Appendix Q: Falling Oil Prices and the UST10 Yield</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idx="1"/>
          </p:nvPr>
        </p:nvSpPr>
        <p:spPr>
          <a:xfrm>
            <a:off x="685800" y="1676400"/>
            <a:ext cx="7772400" cy="4419600"/>
          </a:xfrm>
        </p:spPr>
        <p:txBody>
          <a:bodyPr/>
          <a:lstStyle/>
          <a:p>
            <a:r>
              <a:rPr lang="en-US" smtClean="0">
                <a:sym typeface="Wingdings" pitchFamily="2" charset="2"/>
              </a:rPr>
              <a:t>And this is the distribution of the minimum, average, and </a:t>
            </a:r>
            <a:r>
              <a:rPr lang="en-US" i="1" smtClean="0">
                <a:sym typeface="Wingdings" pitchFamily="2" charset="2"/>
              </a:rPr>
              <a:t>maximum</a:t>
            </a:r>
            <a:r>
              <a:rPr lang="en-US" smtClean="0">
                <a:sym typeface="Wingdings" pitchFamily="2" charset="2"/>
              </a:rPr>
              <a:t> changes in yield for those 176 instances:</a:t>
            </a:r>
            <a:endParaRPr lang="en-US" smtClean="0"/>
          </a:p>
        </p:txBody>
      </p:sp>
      <p:graphicFrame>
        <p:nvGraphicFramePr>
          <p:cNvPr id="6" name="Chart 5"/>
          <p:cNvGraphicFramePr/>
          <p:nvPr/>
        </p:nvGraphicFramePr>
        <p:xfrm>
          <a:off x="1600200" y="2670048"/>
          <a:ext cx="6257925" cy="4514850"/>
        </p:xfrm>
        <a:graphic>
          <a:graphicData uri="http://schemas.openxmlformats.org/drawingml/2006/chart">
            <c:chart xmlns:c="http://schemas.openxmlformats.org/drawingml/2006/chart" xmlns:r="http://schemas.openxmlformats.org/officeDocument/2006/relationships" r:id="rId3"/>
          </a:graphicData>
        </a:graphic>
      </p:graphicFrame>
      <p:sp>
        <p:nvSpPr>
          <p:cNvPr id="138244" name="TextBox 6"/>
          <p:cNvSpPr txBox="1">
            <a:spLocks noChangeArrowheads="1"/>
          </p:cNvSpPr>
          <p:nvPr/>
        </p:nvSpPr>
        <p:spPr bwMode="auto">
          <a:xfrm>
            <a:off x="7924800" y="3505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Avg Min: -111.04</a:t>
            </a:r>
          </a:p>
        </p:txBody>
      </p:sp>
      <p:sp>
        <p:nvSpPr>
          <p:cNvPr id="138245" name="TextBox 9"/>
          <p:cNvSpPr txBox="1">
            <a:spLocks noChangeArrowheads="1"/>
          </p:cNvSpPr>
          <p:nvPr/>
        </p:nvSpPr>
        <p:spPr bwMode="auto">
          <a:xfrm>
            <a:off x="7924800" y="3886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0099"/>
                </a:solidFill>
                <a:latin typeface="Courier New" pitchFamily="49" charset="0"/>
                <a:cs typeface="Courier New" pitchFamily="49" charset="0"/>
              </a:rPr>
              <a:t>    </a:t>
            </a:r>
            <a:r>
              <a:rPr lang="en-US" sz="1000">
                <a:solidFill>
                  <a:srgbClr val="FF6565"/>
                </a:solidFill>
                <a:latin typeface="Courier New" pitchFamily="49" charset="0"/>
                <a:cs typeface="Courier New" pitchFamily="49" charset="0"/>
              </a:rPr>
              <a:t>Avg: -30.32</a:t>
            </a:r>
          </a:p>
        </p:txBody>
      </p:sp>
      <p:sp>
        <p:nvSpPr>
          <p:cNvPr id="138246" name="TextBox 10"/>
          <p:cNvSpPr txBox="1">
            <a:spLocks noChangeArrowheads="1"/>
          </p:cNvSpPr>
          <p:nvPr/>
        </p:nvSpPr>
        <p:spPr bwMode="auto">
          <a:xfrm>
            <a:off x="7924800" y="4267200"/>
            <a:ext cx="1676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rgbClr val="00CC99"/>
                </a:solidFill>
                <a:latin typeface="Courier New" pitchFamily="49" charset="0"/>
                <a:cs typeface="Courier New" pitchFamily="49" charset="0"/>
              </a:rPr>
              <a:t>Avg Max: +53.33</a:t>
            </a:r>
          </a:p>
        </p:txBody>
      </p:sp>
      <p:sp>
        <p:nvSpPr>
          <p:cNvPr id="138247" name="Title 1"/>
          <p:cNvSpPr>
            <a:spLocks noGrp="1"/>
          </p:cNvSpPr>
          <p:nvPr>
            <p:ph type="title"/>
          </p:nvPr>
        </p:nvSpPr>
        <p:spPr>
          <a:xfrm>
            <a:off x="457200" y="609600"/>
            <a:ext cx="8686800" cy="1143000"/>
          </a:xfrm>
        </p:spPr>
        <p:txBody>
          <a:bodyPr/>
          <a:lstStyle/>
          <a:p>
            <a:r>
              <a:rPr lang="en-US" sz="2400" smtClean="0"/>
              <a:t>Appendix Q: Falling Oil Prices and the UST10 Yield</a:t>
            </a:r>
          </a:p>
        </p:txBody>
      </p:sp>
      <p:sp>
        <p:nvSpPr>
          <p:cNvPr id="138248" name="TextBox 8"/>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sz="2000" dirty="0" smtClean="0"/>
              <a:t>Appendix R: Deriving Sector Balances</a:t>
            </a:r>
          </a:p>
        </p:txBody>
      </p:sp>
      <p:sp>
        <p:nvSpPr>
          <p:cNvPr id="142339" name="Content Placeholder 2"/>
          <p:cNvSpPr>
            <a:spLocks noGrp="1"/>
          </p:cNvSpPr>
          <p:nvPr>
            <p:ph idx="1"/>
          </p:nvPr>
        </p:nvSpPr>
        <p:spPr>
          <a:xfrm>
            <a:off x="685800" y="1524000"/>
            <a:ext cx="8610600" cy="4572000"/>
          </a:xfrm>
        </p:spPr>
        <p:txBody>
          <a:bodyPr/>
          <a:lstStyle/>
          <a:p>
            <a:r>
              <a:rPr lang="en-US" dirty="0" smtClean="0"/>
              <a:t>From the diagram, flows into the factor market represent GDP:</a:t>
            </a:r>
          </a:p>
          <a:p>
            <a:pPr>
              <a:buFont typeface="Wingdings" pitchFamily="2" charset="2"/>
              <a:buNone/>
            </a:pPr>
            <a:endParaRPr lang="en-US" sz="600" dirty="0" smtClean="0"/>
          </a:p>
          <a:p>
            <a:pPr lvl="1">
              <a:buFont typeface="Wingdings" pitchFamily="2" charset="2"/>
              <a:buNone/>
            </a:pPr>
            <a:r>
              <a:rPr lang="en-US" sz="1200" dirty="0" smtClean="0">
                <a:latin typeface="Courier New" pitchFamily="49" charset="0"/>
                <a:cs typeface="Courier New" pitchFamily="49" charset="0"/>
              </a:rPr>
              <a:t>y = </a:t>
            </a:r>
            <a:r>
              <a:rPr lang="en-US" b="1" dirty="0" smtClean="0">
                <a:latin typeface="Courier New" pitchFamily="49" charset="0"/>
                <a:cs typeface="Courier New" pitchFamily="49" charset="0"/>
              </a:rPr>
              <a:t>C</a:t>
            </a:r>
            <a:r>
              <a:rPr lang="en-US" sz="12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I</a:t>
            </a:r>
            <a:r>
              <a:rPr lang="en-US" sz="1200" dirty="0" smtClean="0">
                <a:latin typeface="Courier New" pitchFamily="49" charset="0"/>
                <a:cs typeface="Courier New" pitchFamily="49" charset="0"/>
              </a:rPr>
              <a:t>nvestment + </a:t>
            </a:r>
            <a:r>
              <a:rPr lang="en-US" b="1" dirty="0" smtClean="0">
                <a:latin typeface="Courier New" pitchFamily="49" charset="0"/>
                <a:cs typeface="Courier New" pitchFamily="49" charset="0"/>
              </a:rPr>
              <a:t>G</a:t>
            </a:r>
            <a:r>
              <a:rPr lang="en-US" sz="1200" dirty="0" smtClean="0">
                <a:latin typeface="Courier New" pitchFamily="49" charset="0"/>
                <a:cs typeface="Courier New" pitchFamily="49" charset="0"/>
              </a:rPr>
              <a:t>overnment Spending + </a:t>
            </a:r>
            <a:r>
              <a:rPr lang="en-US" sz="1200" dirty="0" err="1" smtClean="0">
                <a:latin typeface="Courier New" pitchFamily="49" charset="0"/>
                <a:cs typeface="Courier New" pitchFamily="49" charset="0"/>
              </a:rPr>
              <a:t>e</a:t>
            </a:r>
            <a:r>
              <a:rPr lang="en-US" b="1" dirty="0" err="1" smtClean="0">
                <a:latin typeface="Courier New" pitchFamily="49" charset="0"/>
                <a:cs typeface="Courier New" pitchFamily="49" charset="0"/>
              </a:rPr>
              <a:t>X</a:t>
            </a:r>
            <a:r>
              <a:rPr lang="en-US" sz="1200" dirty="0" err="1" smtClean="0">
                <a:latin typeface="Courier New" pitchFamily="49" charset="0"/>
                <a:cs typeface="Courier New" pitchFamily="49" charset="0"/>
              </a:rPr>
              <a:t>ports</a:t>
            </a:r>
            <a:r>
              <a:rPr lang="en-US" sz="1200" dirty="0" smtClean="0">
                <a:latin typeface="Courier New" pitchFamily="49" charset="0"/>
                <a:cs typeface="Courier New" pitchFamily="49" charset="0"/>
              </a:rPr>
              <a:t> - </a:t>
            </a:r>
            <a:r>
              <a:rPr lang="en-US" sz="1200" dirty="0" err="1" smtClean="0">
                <a:latin typeface="Courier New" pitchFamily="49" charset="0"/>
                <a:cs typeface="Courier New" pitchFamily="49" charset="0"/>
              </a:rPr>
              <a:t>i</a:t>
            </a:r>
            <a:r>
              <a:rPr lang="en-US" b="1" dirty="0" err="1" smtClean="0">
                <a:latin typeface="Courier New" pitchFamily="49" charset="0"/>
                <a:cs typeface="Courier New" pitchFamily="49" charset="0"/>
              </a:rPr>
              <a:t>M</a:t>
            </a:r>
            <a:r>
              <a:rPr lang="en-US" sz="1200" dirty="0" err="1" smtClean="0">
                <a:latin typeface="Courier New" pitchFamily="49" charset="0"/>
                <a:cs typeface="Courier New" pitchFamily="49" charset="0"/>
              </a:rPr>
              <a:t>ports</a:t>
            </a:r>
            <a:endParaRPr lang="en-US" sz="1200" dirty="0" smtClean="0">
              <a:latin typeface="Courier New" pitchFamily="49" charset="0"/>
              <a:cs typeface="Courier New" pitchFamily="49" charset="0"/>
            </a:endParaRPr>
          </a:p>
        </p:txBody>
      </p:sp>
      <p:pic>
        <p:nvPicPr>
          <p:cNvPr id="142340" name="Picture 2" descr="fig0501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62200"/>
            <a:ext cx="729615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bwMode="auto">
          <a:xfrm>
            <a:off x="1095375" y="5133976"/>
            <a:ext cx="962025" cy="685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000000"/>
              </a:solidFill>
              <a:effectLst/>
              <a:latin typeface="Arial" pitchFamily="34" charset="0"/>
            </a:endParaRPr>
          </a:p>
        </p:txBody>
      </p:sp>
      <p:cxnSp>
        <p:nvCxnSpPr>
          <p:cNvPr id="7" name="Straight Connector 6"/>
          <p:cNvCxnSpPr/>
          <p:nvPr/>
        </p:nvCxnSpPr>
        <p:spPr bwMode="auto">
          <a:xfrm>
            <a:off x="3533775" y="5048250"/>
            <a:ext cx="257175" cy="0"/>
          </a:xfrm>
          <a:prstGeom prst="line">
            <a:avLst/>
          </a:prstGeom>
          <a:noFill/>
          <a:ln w="127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4105275" y="5638800"/>
            <a:ext cx="257175" cy="0"/>
          </a:xfrm>
          <a:prstGeom prst="line">
            <a:avLst/>
          </a:prstGeom>
          <a:noFill/>
          <a:ln w="127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3848100" y="6096000"/>
            <a:ext cx="257175" cy="0"/>
          </a:xfrm>
          <a:prstGeom prst="line">
            <a:avLst/>
          </a:prstGeom>
          <a:noFill/>
          <a:ln w="127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4638675" y="6353175"/>
            <a:ext cx="438150" cy="0"/>
          </a:xfrm>
          <a:prstGeom prst="line">
            <a:avLst/>
          </a:prstGeom>
          <a:noFill/>
          <a:ln w="127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sz="2000" dirty="0" smtClean="0"/>
              <a:t>Appendix R: Deriving Sector Balances</a:t>
            </a:r>
          </a:p>
        </p:txBody>
      </p:sp>
      <p:sp>
        <p:nvSpPr>
          <p:cNvPr id="143363" name="Content Placeholder 2"/>
          <p:cNvSpPr>
            <a:spLocks noGrp="1"/>
          </p:cNvSpPr>
          <p:nvPr>
            <p:ph idx="1"/>
          </p:nvPr>
        </p:nvSpPr>
        <p:spPr>
          <a:xfrm>
            <a:off x="685800" y="1524000"/>
            <a:ext cx="8610600" cy="4572000"/>
          </a:xfrm>
        </p:spPr>
        <p:txBody>
          <a:bodyPr/>
          <a:lstStyle/>
          <a:p>
            <a:r>
              <a:rPr lang="en-US" dirty="0" smtClean="0"/>
              <a:t>As do flows out of the factor market:</a:t>
            </a:r>
          </a:p>
          <a:p>
            <a:pPr>
              <a:buFont typeface="Wingdings" pitchFamily="2" charset="2"/>
              <a:buNone/>
            </a:pPr>
            <a:endParaRPr lang="en-US" sz="600" dirty="0" smtClean="0"/>
          </a:p>
          <a:p>
            <a:pPr lvl="1" algn="ctr">
              <a:buFont typeface="Wingdings" pitchFamily="2" charset="2"/>
              <a:buNone/>
            </a:pPr>
            <a:r>
              <a:rPr lang="en-US" sz="1200" dirty="0" smtClean="0">
                <a:latin typeface="Courier New" pitchFamily="49" charset="0"/>
                <a:cs typeface="Courier New" pitchFamily="49" charset="0"/>
              </a:rPr>
              <a:t>y = </a:t>
            </a:r>
            <a:r>
              <a:rPr lang="en-US" b="1" dirty="0" smtClean="0">
                <a:latin typeface="Courier New" pitchFamily="49" charset="0"/>
                <a:cs typeface="Courier New" pitchFamily="49" charset="0"/>
              </a:rPr>
              <a:t>C</a:t>
            </a:r>
            <a:r>
              <a:rPr lang="en-US" sz="12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S</a:t>
            </a:r>
            <a:r>
              <a:rPr lang="en-US" sz="1200" dirty="0" smtClean="0">
                <a:latin typeface="Courier New" pitchFamily="49" charset="0"/>
                <a:cs typeface="Courier New" pitchFamily="49" charset="0"/>
              </a:rPr>
              <a:t>avings + </a:t>
            </a:r>
            <a:r>
              <a:rPr lang="en-US" b="1" dirty="0" smtClean="0">
                <a:latin typeface="Courier New" pitchFamily="49" charset="0"/>
                <a:cs typeface="Courier New" pitchFamily="49" charset="0"/>
              </a:rPr>
              <a:t>T</a:t>
            </a:r>
            <a:r>
              <a:rPr lang="en-US" sz="1200" dirty="0" smtClean="0">
                <a:latin typeface="Courier New" pitchFamily="49" charset="0"/>
                <a:cs typeface="Courier New" pitchFamily="49" charset="0"/>
              </a:rPr>
              <a:t>axes</a:t>
            </a:r>
          </a:p>
        </p:txBody>
      </p:sp>
      <p:pic>
        <p:nvPicPr>
          <p:cNvPr id="143364" name="Picture 2" descr="fig0501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62200"/>
            <a:ext cx="729615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bwMode="auto">
          <a:xfrm>
            <a:off x="1095375" y="3181351"/>
            <a:ext cx="962025" cy="685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000000"/>
              </a:solidFill>
              <a:effectLst/>
              <a:latin typeface="Arial" pitchFamily="34" charset="0"/>
            </a:endParaRPr>
          </a:p>
        </p:txBody>
      </p:sp>
      <p:cxnSp>
        <p:nvCxnSpPr>
          <p:cNvPr id="10" name="Straight Connector 9"/>
          <p:cNvCxnSpPr/>
          <p:nvPr/>
        </p:nvCxnSpPr>
        <p:spPr bwMode="auto">
          <a:xfrm>
            <a:off x="4500562" y="2581275"/>
            <a:ext cx="257175" cy="0"/>
          </a:xfrm>
          <a:prstGeom prst="line">
            <a:avLst/>
          </a:prstGeom>
          <a:noFill/>
          <a:ln w="127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4514850" y="3143251"/>
            <a:ext cx="257175" cy="0"/>
          </a:xfrm>
          <a:prstGeom prst="line">
            <a:avLst/>
          </a:prstGeom>
          <a:noFill/>
          <a:ln w="127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3876675" y="3514726"/>
            <a:ext cx="257175" cy="0"/>
          </a:xfrm>
          <a:prstGeom prst="line">
            <a:avLst/>
          </a:prstGeom>
          <a:noFill/>
          <a:ln w="127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sz="2000" dirty="0" smtClean="0"/>
              <a:t>Appendix R: Deriving Sector Balances</a:t>
            </a:r>
          </a:p>
        </p:txBody>
      </p:sp>
      <p:sp>
        <p:nvSpPr>
          <p:cNvPr id="144387" name="Content Placeholder 2"/>
          <p:cNvSpPr>
            <a:spLocks noGrp="1"/>
          </p:cNvSpPr>
          <p:nvPr>
            <p:ph idx="1"/>
          </p:nvPr>
        </p:nvSpPr>
        <p:spPr>
          <a:xfrm>
            <a:off x="685800" y="1524000"/>
            <a:ext cx="8610600" cy="4572000"/>
          </a:xfrm>
        </p:spPr>
        <p:txBody>
          <a:bodyPr/>
          <a:lstStyle/>
          <a:p>
            <a:r>
              <a:rPr lang="en-US" dirty="0" smtClean="0"/>
              <a:t>Putting them together:</a:t>
            </a:r>
          </a:p>
          <a:p>
            <a:endParaRPr lang="en-US" dirty="0" smtClean="0"/>
          </a:p>
          <a:p>
            <a:pPr lvl="1">
              <a:buFont typeface="Wingdings" pitchFamily="2" charset="2"/>
              <a:buNone/>
            </a:pPr>
            <a:r>
              <a:rPr lang="en-US" sz="1200" dirty="0" smtClean="0">
                <a:latin typeface="Courier New" pitchFamily="49" charset="0"/>
                <a:cs typeface="Courier New" pitchFamily="49" charset="0"/>
              </a:rPr>
              <a:t>y = </a:t>
            </a:r>
            <a:r>
              <a:rPr lang="en-US" b="1" dirty="0" smtClean="0">
                <a:latin typeface="Courier New" pitchFamily="49" charset="0"/>
                <a:cs typeface="Courier New" pitchFamily="49" charset="0"/>
              </a:rPr>
              <a:t>C</a:t>
            </a:r>
            <a:r>
              <a:rPr lang="en-US" sz="12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I</a:t>
            </a:r>
            <a:r>
              <a:rPr lang="en-US" sz="1200" dirty="0" smtClean="0">
                <a:latin typeface="Courier New" pitchFamily="49" charset="0"/>
                <a:cs typeface="Courier New" pitchFamily="49" charset="0"/>
              </a:rPr>
              <a:t>nvestment + </a:t>
            </a:r>
            <a:r>
              <a:rPr lang="en-US" b="1" dirty="0" smtClean="0">
                <a:latin typeface="Courier New" pitchFamily="49" charset="0"/>
                <a:cs typeface="Courier New" pitchFamily="49" charset="0"/>
              </a:rPr>
              <a:t>G</a:t>
            </a:r>
            <a:r>
              <a:rPr lang="en-US" sz="1200" dirty="0" smtClean="0">
                <a:latin typeface="Courier New" pitchFamily="49" charset="0"/>
                <a:cs typeface="Courier New" pitchFamily="49" charset="0"/>
              </a:rPr>
              <a:t>overnment Spending + </a:t>
            </a:r>
            <a:r>
              <a:rPr lang="en-US" sz="1200" dirty="0" err="1" smtClean="0">
                <a:latin typeface="Courier New" pitchFamily="49" charset="0"/>
                <a:cs typeface="Courier New" pitchFamily="49" charset="0"/>
              </a:rPr>
              <a:t>e</a:t>
            </a:r>
            <a:r>
              <a:rPr lang="en-US" b="1" dirty="0" err="1" smtClean="0">
                <a:latin typeface="Courier New" pitchFamily="49" charset="0"/>
                <a:cs typeface="Courier New" pitchFamily="49" charset="0"/>
              </a:rPr>
              <a:t>X</a:t>
            </a:r>
            <a:r>
              <a:rPr lang="en-US" sz="1200" dirty="0" err="1" smtClean="0">
                <a:latin typeface="Courier New" pitchFamily="49" charset="0"/>
                <a:cs typeface="Courier New" pitchFamily="49" charset="0"/>
              </a:rPr>
              <a:t>ports</a:t>
            </a:r>
            <a:r>
              <a:rPr lang="en-US" sz="1200" dirty="0" smtClean="0">
                <a:latin typeface="Courier New" pitchFamily="49" charset="0"/>
                <a:cs typeface="Courier New" pitchFamily="49" charset="0"/>
              </a:rPr>
              <a:t> - </a:t>
            </a:r>
            <a:r>
              <a:rPr lang="en-US" sz="1200" dirty="0" err="1" smtClean="0">
                <a:latin typeface="Courier New" pitchFamily="49" charset="0"/>
                <a:cs typeface="Courier New" pitchFamily="49" charset="0"/>
              </a:rPr>
              <a:t>i</a:t>
            </a:r>
            <a:r>
              <a:rPr lang="en-US" b="1" dirty="0" err="1" smtClean="0">
                <a:latin typeface="Courier New" pitchFamily="49" charset="0"/>
                <a:cs typeface="Courier New" pitchFamily="49" charset="0"/>
              </a:rPr>
              <a:t>M</a:t>
            </a:r>
            <a:r>
              <a:rPr lang="en-US" sz="1200" dirty="0" err="1" smtClean="0">
                <a:latin typeface="Courier New" pitchFamily="49" charset="0"/>
                <a:cs typeface="Courier New" pitchFamily="49" charset="0"/>
              </a:rPr>
              <a:t>ports</a:t>
            </a:r>
            <a:endParaRPr lang="en-US" sz="1200" dirty="0" smtClean="0">
              <a:latin typeface="Courier New" pitchFamily="49" charset="0"/>
              <a:cs typeface="Courier New" pitchFamily="49" charset="0"/>
            </a:endParaRPr>
          </a:p>
          <a:p>
            <a:pPr lvl="1">
              <a:buFont typeface="Wingdings" pitchFamily="2" charset="2"/>
              <a:buNone/>
            </a:pPr>
            <a:r>
              <a:rPr lang="en-US" sz="1200" dirty="0" smtClean="0">
                <a:latin typeface="Courier New" pitchFamily="49" charset="0"/>
                <a:cs typeface="Courier New" pitchFamily="49" charset="0"/>
              </a:rPr>
              <a:t>y = </a:t>
            </a:r>
            <a:r>
              <a:rPr lang="en-US" b="1" dirty="0" smtClean="0">
                <a:latin typeface="Courier New" pitchFamily="49" charset="0"/>
                <a:cs typeface="Courier New" pitchFamily="49" charset="0"/>
              </a:rPr>
              <a:t>C</a:t>
            </a:r>
            <a:r>
              <a:rPr lang="en-US" sz="12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S</a:t>
            </a:r>
            <a:r>
              <a:rPr lang="en-US" sz="1200" dirty="0" smtClean="0">
                <a:latin typeface="Courier New" pitchFamily="49" charset="0"/>
                <a:cs typeface="Courier New" pitchFamily="49" charset="0"/>
              </a:rPr>
              <a:t>avings + </a:t>
            </a:r>
            <a:r>
              <a:rPr lang="en-US" b="1" dirty="0" smtClean="0">
                <a:latin typeface="Courier New" pitchFamily="49" charset="0"/>
                <a:cs typeface="Courier New" pitchFamily="49" charset="0"/>
              </a:rPr>
              <a:t>T</a:t>
            </a:r>
            <a:r>
              <a:rPr lang="en-US" sz="1200" dirty="0" smtClean="0">
                <a:latin typeface="Courier New" pitchFamily="49" charset="0"/>
                <a:cs typeface="Courier New" pitchFamily="49" charset="0"/>
              </a:rPr>
              <a:t>axes</a:t>
            </a:r>
          </a:p>
          <a:p>
            <a:endParaRPr lang="en-US" dirty="0" smtClean="0"/>
          </a:p>
          <a:p>
            <a:r>
              <a:rPr lang="en-US" dirty="0" smtClean="0"/>
              <a:t>Thus :</a:t>
            </a:r>
          </a:p>
          <a:p>
            <a:pPr lvl="1">
              <a:buFont typeface="Wingdings" pitchFamily="2" charset="2"/>
              <a:buNone/>
            </a:pPr>
            <a:endParaRPr lang="en-US" sz="1000" b="1" dirty="0" smtClean="0">
              <a:latin typeface="Courier New" pitchFamily="49" charset="0"/>
              <a:cs typeface="Courier New" pitchFamily="49" charset="0"/>
            </a:endParaRPr>
          </a:p>
          <a:p>
            <a:pPr lvl="1">
              <a:buFont typeface="Wingdings" pitchFamily="2" charset="2"/>
              <a:buNone/>
            </a:pPr>
            <a:r>
              <a:rPr lang="en-US" b="1" dirty="0" smtClean="0">
                <a:latin typeface="Courier New" pitchFamily="49" charset="0"/>
                <a:cs typeface="Courier New" pitchFamily="49" charset="0"/>
              </a:rPr>
              <a:t>C</a:t>
            </a:r>
            <a:r>
              <a:rPr lang="en-US" sz="10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S</a:t>
            </a:r>
            <a:r>
              <a:rPr lang="en-US" sz="1000" dirty="0" smtClean="0">
                <a:latin typeface="Courier New" pitchFamily="49" charset="0"/>
                <a:cs typeface="Courier New" pitchFamily="49" charset="0"/>
              </a:rPr>
              <a:t>avings + </a:t>
            </a:r>
            <a:r>
              <a:rPr lang="en-US" b="1" dirty="0" smtClean="0">
                <a:latin typeface="Courier New" pitchFamily="49" charset="0"/>
                <a:cs typeface="Courier New" pitchFamily="49" charset="0"/>
              </a:rPr>
              <a:t>T</a:t>
            </a:r>
            <a:r>
              <a:rPr lang="en-US" sz="1000" dirty="0" smtClean="0">
                <a:latin typeface="Courier New" pitchFamily="49" charset="0"/>
                <a:cs typeface="Courier New" pitchFamily="49" charset="0"/>
              </a:rPr>
              <a:t>axes = </a:t>
            </a:r>
            <a:r>
              <a:rPr lang="en-US" b="1" dirty="0" smtClean="0">
                <a:latin typeface="Courier New" pitchFamily="49" charset="0"/>
                <a:cs typeface="Courier New" pitchFamily="49" charset="0"/>
              </a:rPr>
              <a:t>C</a:t>
            </a:r>
            <a:r>
              <a:rPr lang="en-US" sz="1000" dirty="0" smtClean="0">
                <a:latin typeface="Courier New" pitchFamily="49" charset="0"/>
                <a:cs typeface="Courier New" pitchFamily="49" charset="0"/>
              </a:rPr>
              <a:t>onsumption + </a:t>
            </a:r>
            <a:r>
              <a:rPr lang="en-US" b="1" dirty="0" smtClean="0">
                <a:latin typeface="Courier New" pitchFamily="49" charset="0"/>
                <a:cs typeface="Courier New" pitchFamily="49" charset="0"/>
              </a:rPr>
              <a:t>I</a:t>
            </a:r>
            <a:r>
              <a:rPr lang="en-US" sz="1000" dirty="0" smtClean="0">
                <a:latin typeface="Courier New" pitchFamily="49" charset="0"/>
                <a:cs typeface="Courier New" pitchFamily="49" charset="0"/>
              </a:rPr>
              <a:t>nvestment + </a:t>
            </a:r>
            <a:r>
              <a:rPr lang="en-US" b="1" dirty="0" smtClean="0">
                <a:latin typeface="Courier New" pitchFamily="49" charset="0"/>
                <a:cs typeface="Courier New" pitchFamily="49" charset="0"/>
              </a:rPr>
              <a:t>G</a:t>
            </a:r>
            <a:r>
              <a:rPr lang="en-US" sz="1000" dirty="0" smtClean="0">
                <a:latin typeface="Courier New" pitchFamily="49" charset="0"/>
                <a:cs typeface="Courier New" pitchFamily="49" charset="0"/>
              </a:rPr>
              <a:t>overnment Spending + </a:t>
            </a:r>
            <a:r>
              <a:rPr lang="en-US" sz="1000" dirty="0" err="1" smtClean="0">
                <a:latin typeface="Courier New" pitchFamily="49" charset="0"/>
                <a:cs typeface="Courier New" pitchFamily="49" charset="0"/>
              </a:rPr>
              <a:t>e</a:t>
            </a:r>
            <a:r>
              <a:rPr lang="en-US" b="1" dirty="0" err="1" smtClean="0">
                <a:latin typeface="Courier New" pitchFamily="49" charset="0"/>
                <a:cs typeface="Courier New" pitchFamily="49" charset="0"/>
              </a:rPr>
              <a:t>X</a:t>
            </a:r>
            <a:r>
              <a:rPr lang="en-US" sz="1000" dirty="0" err="1" smtClean="0">
                <a:latin typeface="Courier New" pitchFamily="49" charset="0"/>
                <a:cs typeface="Courier New" pitchFamily="49" charset="0"/>
              </a:rPr>
              <a:t>ports</a:t>
            </a:r>
            <a:r>
              <a:rPr lang="en-US" sz="1000" dirty="0" smtClean="0">
                <a:latin typeface="Courier New" pitchFamily="49" charset="0"/>
                <a:cs typeface="Courier New" pitchFamily="49" charset="0"/>
              </a:rPr>
              <a:t> – </a:t>
            </a:r>
            <a:r>
              <a:rPr lang="en-US" sz="1000" dirty="0" err="1" smtClean="0">
                <a:latin typeface="Courier New" pitchFamily="49" charset="0"/>
                <a:cs typeface="Courier New" pitchFamily="49" charset="0"/>
              </a:rPr>
              <a:t>i</a:t>
            </a:r>
            <a:r>
              <a:rPr lang="en-US" b="1" dirty="0" err="1" smtClean="0">
                <a:latin typeface="Courier New" pitchFamily="49" charset="0"/>
                <a:cs typeface="Courier New" pitchFamily="49" charset="0"/>
              </a:rPr>
              <a:t>M</a:t>
            </a:r>
            <a:r>
              <a:rPr lang="en-US" sz="1000" dirty="0" err="1" smtClean="0">
                <a:latin typeface="Courier New" pitchFamily="49" charset="0"/>
                <a:cs typeface="Courier New" pitchFamily="49" charset="0"/>
              </a:rPr>
              <a:t>ports</a:t>
            </a:r>
            <a:endParaRPr lang="en-US" sz="1000" dirty="0" smtClean="0">
              <a:latin typeface="Courier New" pitchFamily="49" charset="0"/>
              <a:cs typeface="Courier New" pitchFamily="49" charset="0"/>
            </a:endParaRPr>
          </a:p>
          <a:p>
            <a:endParaRPr lang="en-US" dirty="0" smtClean="0"/>
          </a:p>
          <a:p>
            <a:r>
              <a:rPr lang="en-US" dirty="0" smtClean="0"/>
              <a:t>And:</a:t>
            </a:r>
          </a:p>
          <a:p>
            <a:pPr lvl="1">
              <a:buFont typeface="Wingdings" pitchFamily="2" charset="2"/>
              <a:buNone/>
            </a:pPr>
            <a:endParaRPr lang="en-US" dirty="0" smtClean="0">
              <a:latin typeface="Courier New" pitchFamily="49" charset="0"/>
              <a:cs typeface="Courier New" pitchFamily="49" charset="0"/>
            </a:endParaRPr>
          </a:p>
          <a:p>
            <a:pPr lvl="1">
              <a:buFont typeface="Wingdings" pitchFamily="2" charset="2"/>
              <a:buNone/>
            </a:pPr>
            <a:r>
              <a:rPr lang="en-US" sz="1000" dirty="0" smtClean="0">
                <a:latin typeface="Courier New" pitchFamily="49" charset="0"/>
                <a:cs typeface="Courier New" pitchFamily="49" charset="0"/>
              </a:rPr>
              <a:t>(</a:t>
            </a:r>
            <a:r>
              <a:rPr lang="en-US" b="1" dirty="0" smtClean="0">
                <a:latin typeface="Courier New" pitchFamily="49" charset="0"/>
                <a:cs typeface="Courier New" pitchFamily="49" charset="0"/>
              </a:rPr>
              <a:t>S</a:t>
            </a:r>
            <a:r>
              <a:rPr lang="en-US" sz="1000" dirty="0" smtClean="0">
                <a:latin typeface="Courier New" pitchFamily="49" charset="0"/>
                <a:cs typeface="Courier New" pitchFamily="49" charset="0"/>
              </a:rPr>
              <a:t>avings – </a:t>
            </a:r>
            <a:r>
              <a:rPr lang="en-US" b="1" dirty="0" smtClean="0">
                <a:latin typeface="Courier New" pitchFamily="49" charset="0"/>
                <a:cs typeface="Courier New" pitchFamily="49" charset="0"/>
              </a:rPr>
              <a:t>I</a:t>
            </a:r>
            <a:r>
              <a:rPr lang="en-US" sz="1000" dirty="0" smtClean="0">
                <a:latin typeface="Courier New" pitchFamily="49" charset="0"/>
                <a:cs typeface="Courier New" pitchFamily="49" charset="0"/>
              </a:rPr>
              <a:t>nvestment) + (</a:t>
            </a:r>
            <a:r>
              <a:rPr lang="en-US" b="1" dirty="0" smtClean="0">
                <a:latin typeface="Courier New" pitchFamily="49" charset="0"/>
                <a:cs typeface="Courier New" pitchFamily="49" charset="0"/>
              </a:rPr>
              <a:t>T</a:t>
            </a:r>
            <a:r>
              <a:rPr lang="en-US" sz="1000" dirty="0" smtClean="0">
                <a:latin typeface="Courier New" pitchFamily="49" charset="0"/>
                <a:cs typeface="Courier New" pitchFamily="49" charset="0"/>
              </a:rPr>
              <a:t>axes - </a:t>
            </a:r>
            <a:r>
              <a:rPr lang="en-US" b="1" dirty="0" smtClean="0">
                <a:latin typeface="Courier New" pitchFamily="49" charset="0"/>
                <a:cs typeface="Courier New" pitchFamily="49" charset="0"/>
              </a:rPr>
              <a:t>G</a:t>
            </a:r>
            <a:r>
              <a:rPr lang="en-US" sz="1000" dirty="0" smtClean="0">
                <a:latin typeface="Courier New" pitchFamily="49" charset="0"/>
                <a:cs typeface="Courier New" pitchFamily="49" charset="0"/>
              </a:rPr>
              <a:t>overnment Spending) = (</a:t>
            </a:r>
            <a:r>
              <a:rPr lang="en-US" sz="1000" dirty="0" err="1" smtClean="0">
                <a:latin typeface="Courier New" pitchFamily="49" charset="0"/>
                <a:cs typeface="Courier New" pitchFamily="49" charset="0"/>
              </a:rPr>
              <a:t>e</a:t>
            </a:r>
            <a:r>
              <a:rPr lang="en-US" b="1" dirty="0" err="1" smtClean="0">
                <a:latin typeface="Courier New" pitchFamily="49" charset="0"/>
                <a:cs typeface="Courier New" pitchFamily="49" charset="0"/>
              </a:rPr>
              <a:t>X</a:t>
            </a:r>
            <a:r>
              <a:rPr lang="en-US" sz="1000" dirty="0" err="1" smtClean="0">
                <a:latin typeface="Courier New" pitchFamily="49" charset="0"/>
                <a:cs typeface="Courier New" pitchFamily="49" charset="0"/>
              </a:rPr>
              <a:t>ports</a:t>
            </a:r>
            <a:r>
              <a:rPr lang="en-US" sz="1000" dirty="0" smtClean="0">
                <a:latin typeface="Courier New" pitchFamily="49" charset="0"/>
                <a:cs typeface="Courier New" pitchFamily="49" charset="0"/>
              </a:rPr>
              <a:t> – </a:t>
            </a:r>
            <a:r>
              <a:rPr lang="en-US" sz="1000" dirty="0" err="1" smtClean="0">
                <a:latin typeface="Courier New" pitchFamily="49" charset="0"/>
                <a:cs typeface="Courier New" pitchFamily="49" charset="0"/>
              </a:rPr>
              <a:t>i</a:t>
            </a:r>
            <a:r>
              <a:rPr lang="en-US" b="1" dirty="0" err="1" smtClean="0">
                <a:latin typeface="Courier New" pitchFamily="49" charset="0"/>
                <a:cs typeface="Courier New" pitchFamily="49" charset="0"/>
              </a:rPr>
              <a:t>M</a:t>
            </a:r>
            <a:r>
              <a:rPr lang="en-US" sz="1000" dirty="0" err="1" smtClean="0">
                <a:latin typeface="Courier New" pitchFamily="49" charset="0"/>
                <a:cs typeface="Courier New" pitchFamily="49" charset="0"/>
              </a:rPr>
              <a:t>ports</a:t>
            </a:r>
            <a:r>
              <a:rPr lang="en-US" sz="1000" dirty="0" smtClean="0">
                <a:latin typeface="Courier New" pitchFamily="49" charset="0"/>
                <a:cs typeface="Courier New" pitchFamily="49" charset="0"/>
              </a:rPr>
              <a:t>)</a:t>
            </a:r>
          </a:p>
          <a:p>
            <a:pPr lvl="1">
              <a:buFont typeface="Wingdings" pitchFamily="2" charset="2"/>
              <a:buNone/>
            </a:pPr>
            <a:endParaRPr lang="en-US" sz="1000" dirty="0" smtClean="0">
              <a:latin typeface="Courier New" pitchFamily="49" charset="0"/>
              <a:cs typeface="Courier New" pitchFamily="49" charset="0"/>
            </a:endParaRPr>
          </a:p>
          <a:p>
            <a:pPr lvl="1">
              <a:buFont typeface="Wingdings" pitchFamily="2" charset="2"/>
              <a:buNone/>
            </a:pPr>
            <a:r>
              <a:rPr lang="en-US" sz="1000" b="1" dirty="0" smtClean="0">
                <a:latin typeface="Courier New" pitchFamily="49" charset="0"/>
                <a:cs typeface="Courier New" pitchFamily="49" charset="0"/>
              </a:rPr>
              <a:t>  Private Net Savings  +  Government Balance           =  Current Account Balance</a:t>
            </a:r>
          </a:p>
          <a:p>
            <a:pPr lvl="1">
              <a:buFont typeface="Wingdings" pitchFamily="2" charset="2"/>
              <a:buNone/>
            </a:pPr>
            <a:endParaRPr lang="en-US" sz="1000" dirty="0" smtClean="0">
              <a:latin typeface="Courier New" pitchFamily="49" charset="0"/>
              <a:cs typeface="Courier New" pitchFamily="49" charset="0"/>
            </a:endParaRPr>
          </a:p>
          <a:p>
            <a:pPr>
              <a:buFont typeface="Wingdings" pitchFamily="2" charset="2"/>
              <a:buNone/>
            </a:pPr>
            <a:endParaRPr lang="en-US" sz="600" dirty="0" smtClean="0"/>
          </a:p>
        </p:txBody>
      </p:sp>
      <p:sp>
        <p:nvSpPr>
          <p:cNvPr id="144388" name="TextBox 5"/>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Go Back</a:t>
            </a:r>
            <a:endParaRPr lang="en-US" sz="80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dirty="0" smtClean="0"/>
              <a:t>Appendix S: Oil Subsidies</a:t>
            </a:r>
          </a:p>
        </p:txBody>
      </p:sp>
      <p:sp>
        <p:nvSpPr>
          <p:cNvPr id="145411" name="Text Placeholder 2"/>
          <p:cNvSpPr>
            <a:spLocks noGrp="1"/>
          </p:cNvSpPr>
          <p:nvPr>
            <p:ph type="body" sz="half" idx="1"/>
          </p:nvPr>
        </p:nvSpPr>
        <p:spPr>
          <a:xfrm>
            <a:off x="685800" y="1600200"/>
            <a:ext cx="7772400" cy="4114800"/>
          </a:xfrm>
        </p:spPr>
        <p:txBody>
          <a:bodyPr/>
          <a:lstStyle/>
          <a:p>
            <a:r>
              <a:rPr lang="en-US" sz="1800" smtClean="0"/>
              <a:t>According to the International Energy Agency (IEA), energy subsidies are distorting price signals:</a:t>
            </a:r>
          </a:p>
        </p:txBody>
      </p:sp>
      <p:pic>
        <p:nvPicPr>
          <p:cNvPr id="145412" name="Picture 3" descr="image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333625"/>
            <a:ext cx="645795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Placeholder 2"/>
          <p:cNvSpPr>
            <a:spLocks noGrp="1"/>
          </p:cNvSpPr>
          <p:nvPr>
            <p:ph type="body" sz="half" idx="1"/>
          </p:nvPr>
        </p:nvSpPr>
        <p:spPr>
          <a:xfrm>
            <a:off x="685800" y="1676400"/>
            <a:ext cx="7772400" cy="4419600"/>
          </a:xfrm>
        </p:spPr>
        <p:txBody>
          <a:bodyPr/>
          <a:lstStyle/>
          <a:p>
            <a:r>
              <a:rPr lang="en-US" sz="1400" smtClean="0"/>
              <a:t>The famous </a:t>
            </a:r>
            <a:r>
              <a:rPr lang="en-US" sz="1400" smtClean="0">
                <a:hlinkClick r:id="rId3"/>
              </a:rPr>
              <a:t>Ehrlich Simon resource wager </a:t>
            </a:r>
            <a:r>
              <a:rPr lang="en-US" sz="1400" smtClean="0"/>
              <a:t>depended heavily on initial prices.   If the bet had been taken at different timeframes, Julian Simon might not have won:</a:t>
            </a:r>
          </a:p>
        </p:txBody>
      </p:sp>
      <p:sp>
        <p:nvSpPr>
          <p:cNvPr id="146435" name="Title 1"/>
          <p:cNvSpPr>
            <a:spLocks noGrp="1"/>
          </p:cNvSpPr>
          <p:nvPr>
            <p:ph type="title"/>
          </p:nvPr>
        </p:nvSpPr>
        <p:spPr>
          <a:xfrm>
            <a:off x="685800" y="609600"/>
            <a:ext cx="8001000" cy="1143000"/>
          </a:xfrm>
        </p:spPr>
        <p:txBody>
          <a:bodyPr/>
          <a:lstStyle/>
          <a:p>
            <a:r>
              <a:rPr lang="en-US" sz="2800" dirty="0" smtClean="0"/>
              <a:t>Appendix T: The Ehrlich / Simon Wager</a:t>
            </a:r>
          </a:p>
        </p:txBody>
      </p:sp>
      <p:pic>
        <p:nvPicPr>
          <p:cNvPr id="146436" name="Picture 2" descr="http://paul.kedrosky.com/WindowsLiveWriter/RelitigatingtheSimonEhrlichBet_636D/all-dates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67000"/>
            <a:ext cx="56673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4" descr="http://paul.kedrosky.com/WindowsLiveWriter/RelitigatingtheSimonEhrlichBet_636D/ehrlich-table-2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819400"/>
            <a:ext cx="33924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dirty="0" smtClean="0"/>
              <a:t>Appendix U: </a:t>
            </a:r>
            <a:r>
              <a:rPr lang="en-US" dirty="0" err="1" smtClean="0"/>
              <a:t>Deepwater</a:t>
            </a:r>
            <a:endParaRPr lang="en-US" dirty="0" smtClean="0"/>
          </a:p>
        </p:txBody>
      </p:sp>
      <p:pic>
        <p:nvPicPr>
          <p:cNvPr id="147460" name="Picture 4" descr="http://www.doobybrain.com/wp-content/uploads/2010/05/Horizon-Fire-2.jpg"/>
          <p:cNvPicPr>
            <a:picLocks noChangeAspect="1" noChangeArrowheads="1"/>
          </p:cNvPicPr>
          <p:nvPr/>
        </p:nvPicPr>
        <p:blipFill>
          <a:blip r:embed="rId3">
            <a:extLst>
              <a:ext uri="{28A0092B-C50C-407E-A947-70E740481C1C}">
                <a14:useLocalDpi xmlns:a14="http://schemas.microsoft.com/office/drawing/2010/main" val="0"/>
              </a:ext>
            </a:extLst>
          </a:blip>
          <a:srcRect b="11629"/>
          <a:stretch>
            <a:fillRect/>
          </a:stretch>
        </p:blipFill>
        <p:spPr bwMode="auto">
          <a:xfrm>
            <a:off x="4965700" y="4381500"/>
            <a:ext cx="4368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2" name="Picture 8" descr="24020310"/>
          <p:cNvPicPr>
            <a:picLocks noChangeAspect="1" noChangeArrowheads="1"/>
          </p:cNvPicPr>
          <p:nvPr/>
        </p:nvPicPr>
        <p:blipFill>
          <a:blip r:embed="rId4">
            <a:extLst>
              <a:ext uri="{28A0092B-C50C-407E-A947-70E740481C1C}">
                <a14:useLocalDpi xmlns:a14="http://schemas.microsoft.com/office/drawing/2010/main" val="0"/>
              </a:ext>
            </a:extLst>
          </a:blip>
          <a:srcRect t="10980" b="30980"/>
          <a:stretch>
            <a:fillRect/>
          </a:stretch>
        </p:blipFill>
        <p:spPr bwMode="auto">
          <a:xfrm>
            <a:off x="5554662" y="1495425"/>
            <a:ext cx="31908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6644" t="36896" r="11784" b="11024"/>
          <a:stretch/>
        </p:blipFill>
        <p:spPr bwMode="auto">
          <a:xfrm>
            <a:off x="123824" y="1481618"/>
            <a:ext cx="4619625" cy="296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descr="http://www.offshore-technology.com/projects/atlantisplatform/images/5-thunder-horse-platfor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6" y="4648200"/>
            <a:ext cx="3962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Oil Market History</a:t>
            </a:r>
          </a:p>
        </p:txBody>
      </p:sp>
      <p:sp>
        <p:nvSpPr>
          <p:cNvPr id="15363" name="Content Placeholder 2"/>
          <p:cNvSpPr>
            <a:spLocks noGrp="1"/>
          </p:cNvSpPr>
          <p:nvPr>
            <p:ph idx="1"/>
          </p:nvPr>
        </p:nvSpPr>
        <p:spPr>
          <a:xfrm>
            <a:off x="533400" y="1600200"/>
            <a:ext cx="8763000" cy="4114800"/>
          </a:xfrm>
        </p:spPr>
        <p:txBody>
          <a:bodyPr/>
          <a:lstStyle/>
          <a:p>
            <a:r>
              <a:rPr lang="en-US" sz="1600" smtClean="0"/>
              <a:t>From WWII until 1970, oil prices in the US Gulf Coast were set by the Texas Railroad Commission, and served as benchmark for the rolling concession agreements used by the integrated oil companies (IOCs) throughout the rest of the world.</a:t>
            </a:r>
          </a:p>
          <a:p>
            <a:endParaRPr lang="en-US" sz="1600" smtClean="0"/>
          </a:p>
          <a:p>
            <a:r>
              <a:rPr lang="en-US" sz="1600" smtClean="0"/>
              <a:t>Key points in the 1970s:</a:t>
            </a:r>
          </a:p>
          <a:p>
            <a:pPr lvl="1"/>
            <a:r>
              <a:rPr lang="en-US" sz="1200" smtClean="0"/>
              <a:t>US oil production peaked in November 1970</a:t>
            </a:r>
          </a:p>
          <a:p>
            <a:pPr lvl="1"/>
            <a:r>
              <a:rPr lang="en-US" sz="1200" smtClean="0"/>
              <a:t>US went off the gold standard in August 1971, and concurrently introduced oil price controls</a:t>
            </a:r>
          </a:p>
          <a:p>
            <a:pPr lvl="1"/>
            <a:r>
              <a:rPr lang="en-US" sz="1200" smtClean="0"/>
              <a:t>Arab members of the Organization of Petroleum Exporting Countries (OPEC) embargoed oil to the US during the Yom Kippur War of 1973, kicking off the </a:t>
            </a:r>
            <a:r>
              <a:rPr lang="en-US" sz="1200" b="1" smtClean="0">
                <a:solidFill>
                  <a:srgbClr val="FF0000"/>
                </a:solidFill>
              </a:rPr>
              <a:t>first oil crisis</a:t>
            </a:r>
          </a:p>
          <a:p>
            <a:pPr lvl="1"/>
            <a:r>
              <a:rPr lang="en-US" sz="1200" smtClean="0"/>
              <a:t>Arab states either bought out the concessions, or nationalized oil facilities outright.  This led to the rise of the national oil companies (NOCs), and greatly reduced the power of the IOCs</a:t>
            </a:r>
          </a:p>
          <a:p>
            <a:pPr lvl="1"/>
            <a:r>
              <a:rPr lang="en-US" sz="1200" smtClean="0"/>
              <a:t>Iranian Revolution of 1979 and the taking of US hostages kicked off the </a:t>
            </a:r>
            <a:r>
              <a:rPr lang="en-US" sz="1200" smtClean="0">
                <a:solidFill>
                  <a:srgbClr val="FF0000"/>
                </a:solidFill>
              </a:rPr>
              <a:t>second oil crisis</a:t>
            </a:r>
          </a:p>
          <a:p>
            <a:pPr lvl="1"/>
            <a:r>
              <a:rPr lang="en-US" sz="1200" smtClean="0"/>
              <a:t>Cumulatively, these changes led to the end of the rolling concession agreements,  and the rise of the spot market</a:t>
            </a:r>
          </a:p>
          <a:p>
            <a:pPr lvl="1"/>
            <a:endParaRPr lang="en-US" smtClean="0"/>
          </a:p>
          <a:p>
            <a:r>
              <a:rPr lang="en-US" sz="1600" smtClean="0"/>
              <a:t>Key points in the 1980s:</a:t>
            </a:r>
          </a:p>
          <a:p>
            <a:pPr lvl="1"/>
            <a:r>
              <a:rPr lang="en-US" sz="1200" smtClean="0"/>
              <a:t>US price controls ended in 1981</a:t>
            </a:r>
          </a:p>
          <a:p>
            <a:pPr lvl="1"/>
            <a:r>
              <a:rPr lang="en-US" sz="1200" smtClean="0"/>
              <a:t>New York Mercantile Exchange (NYMEX) launched futures contracts on West Texas Intermediate (WTI) light sweet crude oil in 1983</a:t>
            </a:r>
          </a:p>
          <a:p>
            <a:pPr lvl="1"/>
            <a:r>
              <a:rPr lang="en-US" sz="1200" smtClean="0"/>
              <a:t>Saudi Arabia, in response to falling oil demand and rampant cheating on quotas by other OPEC members, started netback pricing scheme in 1985, which guaranteed a fixed profit to refiners.  Refiners turned out as much product as possible to take advantage of fixed profit.</a:t>
            </a:r>
          </a:p>
          <a:p>
            <a:pPr>
              <a:buFont typeface="Wingdings" pitchFamily="2" charset="2"/>
              <a:buNone/>
            </a:pPr>
            <a:endParaRPr lang="en-US" sz="1800" smtClean="0"/>
          </a:p>
          <a:p>
            <a:endParaRPr lang="en-US" sz="1700" smtClean="0"/>
          </a:p>
          <a:p>
            <a:pPr lvl="1"/>
            <a:endParaRPr lang="en-US" smtClean="0"/>
          </a:p>
          <a:p>
            <a:endParaRPr lang="en-US" sz="1400" smtClean="0"/>
          </a:p>
          <a:p>
            <a:pPr>
              <a:buFont typeface="Wingdings" pitchFamily="2" charset="2"/>
              <a:buNone/>
            </a:pPr>
            <a:endParaRPr lang="en-US" sz="1400" smtClean="0"/>
          </a:p>
        </p:txBody>
      </p:sp>
      <p:sp>
        <p:nvSpPr>
          <p:cNvPr id="15364" name="TextBox 3"/>
          <p:cNvSpPr txBox="1">
            <a:spLocks noChangeArrowheads="1"/>
          </p:cNvSpPr>
          <p:nvPr/>
        </p:nvSpPr>
        <p:spPr bwMode="auto">
          <a:xfrm>
            <a:off x="2286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See Appendix C: Oil Price Structure History </a:t>
            </a:r>
            <a:endParaRPr lang="en-US" sz="8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533400" y="609600"/>
            <a:ext cx="8458200" cy="1143000"/>
          </a:xfrm>
        </p:spPr>
        <p:txBody>
          <a:bodyPr/>
          <a:lstStyle/>
          <a:p>
            <a:r>
              <a:rPr lang="en-US" dirty="0" smtClean="0"/>
              <a:t>Appendix V: Canadian Tar Sands</a:t>
            </a:r>
          </a:p>
        </p:txBody>
      </p:sp>
      <p:pic>
        <p:nvPicPr>
          <p:cNvPr id="148483" name="Picture 5" descr="http://www.harrynowell.com/Photo/blog/Loui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42862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4" name="Picture 10" descr="http://www.crazyvehicle.com/wp-content/uploads/2010/06/the-truck2.jpg"/>
          <p:cNvPicPr>
            <a:picLocks noChangeAspect="1" noChangeArrowheads="1"/>
          </p:cNvPicPr>
          <p:nvPr/>
        </p:nvPicPr>
        <p:blipFill>
          <a:blip r:embed="rId4">
            <a:extLst>
              <a:ext uri="{28A0092B-C50C-407E-A947-70E740481C1C}">
                <a14:useLocalDpi xmlns:a14="http://schemas.microsoft.com/office/drawing/2010/main" val="0"/>
              </a:ext>
            </a:extLst>
          </a:blip>
          <a:srcRect b="24269"/>
          <a:stretch>
            <a:fillRect/>
          </a:stretch>
        </p:blipFill>
        <p:spPr bwMode="auto">
          <a:xfrm>
            <a:off x="304800" y="1676400"/>
            <a:ext cx="3429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5" descr="http://priceofoil.org/wp-content/uploads/2010/09/tar_sand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810000"/>
            <a:ext cx="41910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Text Placeholder 2"/>
          <p:cNvSpPr>
            <a:spLocks noGrp="1"/>
          </p:cNvSpPr>
          <p:nvPr>
            <p:ph type="body" sz="half" idx="1"/>
          </p:nvPr>
        </p:nvSpPr>
        <p:spPr>
          <a:xfrm>
            <a:off x="4648200" y="4648200"/>
            <a:ext cx="4800600" cy="2438400"/>
          </a:xfrm>
        </p:spPr>
        <p:txBody>
          <a:bodyPr/>
          <a:lstStyle/>
          <a:p>
            <a:r>
              <a:rPr lang="en-US" sz="1400" smtClean="0"/>
              <a:t>According to the IEA, production from Canadian oil sands is projected to increase from 1.2 mb/d in 2007 to 5.9 mb/d in 2030. </a:t>
            </a:r>
          </a:p>
          <a:p>
            <a:endParaRPr lang="en-US" sz="1400" smtClean="0"/>
          </a:p>
          <a:p>
            <a:r>
              <a:rPr lang="en-US" sz="1400" smtClean="0"/>
              <a:t>Total proven recoverable oil-sands reserves are estimated at 175 billion barrels, of which 35 billion barrels can be mined and 140 billion barrels can be produced in situ.</a:t>
            </a:r>
          </a:p>
          <a:p>
            <a:endParaRPr lang="en-US" sz="1400" smtClean="0"/>
          </a:p>
          <a:p>
            <a:r>
              <a:rPr lang="en-US" sz="1400" smtClean="0"/>
              <a:t>Estimates are highly uncertain due to environmental issues, notably water use and CO</a:t>
            </a:r>
            <a:r>
              <a:rPr lang="en-US" sz="1400" baseline="-25000" smtClean="0"/>
              <a:t>2</a:t>
            </a:r>
            <a:r>
              <a:rPr lang="en-US" sz="1400" smtClean="0"/>
              <a:t> emissions</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685800" y="609600"/>
            <a:ext cx="8077200" cy="1143000"/>
          </a:xfrm>
        </p:spPr>
        <p:txBody>
          <a:bodyPr/>
          <a:lstStyle/>
          <a:p>
            <a:r>
              <a:rPr lang="en-US" sz="2800" dirty="0" smtClean="0"/>
              <a:t>Appendix W: Roots of Danish Efficiency?</a:t>
            </a:r>
          </a:p>
        </p:txBody>
      </p:sp>
      <p:pic>
        <p:nvPicPr>
          <p:cNvPr id="149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39719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524000"/>
            <a:ext cx="35814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114800"/>
            <a:ext cx="40100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3" descr="image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81400"/>
            <a:ext cx="417195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dirty="0" smtClean="0"/>
              <a:t>Appendix X: Ski Dubai</a:t>
            </a:r>
          </a:p>
        </p:txBody>
      </p:sp>
      <p:pic>
        <p:nvPicPr>
          <p:cNvPr id="150531" name="Picture 2" descr="Aft view of Ski Dubai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447800"/>
            <a:ext cx="38100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2" name="Picture 4" descr="Ski Dubai stru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43434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3" name="Picture 6" descr="Interior view of Ski Duba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67200"/>
            <a:ext cx="42243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Picture 8" descr="Interior view of Ski Duba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886200"/>
            <a:ext cx="457200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a:xfrm>
            <a:off x="685800" y="609600"/>
            <a:ext cx="8229600" cy="1143000"/>
          </a:xfrm>
        </p:spPr>
        <p:txBody>
          <a:bodyPr/>
          <a:lstStyle/>
          <a:p>
            <a:r>
              <a:rPr lang="en-US" dirty="0" smtClean="0"/>
              <a:t>Appendix Y: 87,000,000 Barrels</a:t>
            </a:r>
          </a:p>
        </p:txBody>
      </p:sp>
      <p:sp>
        <p:nvSpPr>
          <p:cNvPr id="151555" name="Text Placeholder 2"/>
          <p:cNvSpPr>
            <a:spLocks noGrp="1"/>
          </p:cNvSpPr>
          <p:nvPr>
            <p:ph type="body" sz="half" idx="1"/>
          </p:nvPr>
        </p:nvSpPr>
        <p:spPr>
          <a:xfrm>
            <a:off x="685800" y="1676400"/>
            <a:ext cx="8305800" cy="4419600"/>
          </a:xfrm>
        </p:spPr>
        <p:txBody>
          <a:bodyPr/>
          <a:lstStyle/>
          <a:p>
            <a:r>
              <a:rPr lang="en-US" sz="1600" smtClean="0"/>
              <a:t>At peak flow rate, it takes more than 81 minutes for 87,000,000 barrels of water to tumble over the crest of the combined American and Canadian Niagara Falls.</a:t>
            </a:r>
          </a:p>
        </p:txBody>
      </p:sp>
      <p:pic>
        <p:nvPicPr>
          <p:cNvPr id="151556" name="Picture 4" descr="http://openwalls.com/image/7632/niagara_falls_ontario_canada_1280x7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38400"/>
            <a:ext cx="8153400"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4" descr="http://www.myniagarafallsonline.com/wp-content/uploads/13_5_orig.jpg"/>
          <p:cNvPicPr>
            <a:picLocks noChangeAspect="1" noChangeArrowheads="1"/>
          </p:cNvPicPr>
          <p:nvPr/>
        </p:nvPicPr>
        <p:blipFill>
          <a:blip r:embed="rId4">
            <a:extLst>
              <a:ext uri="{28A0092B-C50C-407E-A947-70E740481C1C}">
                <a14:useLocalDpi xmlns:a14="http://schemas.microsoft.com/office/drawing/2010/main" val="0"/>
              </a:ext>
            </a:extLst>
          </a:blip>
          <a:srcRect l="5743" t="17725" r="25923" b="6615"/>
          <a:stretch>
            <a:fillRect/>
          </a:stretch>
        </p:blipFill>
        <p:spPr bwMode="auto">
          <a:xfrm>
            <a:off x="0" y="4419600"/>
            <a:ext cx="38957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8" name="TextBox 3"/>
          <p:cNvSpPr txBox="1">
            <a:spLocks noChangeArrowheads="1"/>
          </p:cNvSpPr>
          <p:nvPr/>
        </p:nvSpPr>
        <p:spPr bwMode="auto">
          <a:xfrm>
            <a:off x="-28575" y="4376738"/>
            <a:ext cx="1458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solidFill>
                  <a:schemeClr val="bg1"/>
                </a:solidFill>
              </a:rPr>
              <a:t>American Falls</a:t>
            </a:r>
          </a:p>
        </p:txBody>
      </p:sp>
      <p:sp>
        <p:nvSpPr>
          <p:cNvPr id="151559" name="TextBox 7"/>
          <p:cNvSpPr txBox="1">
            <a:spLocks noChangeArrowheads="1"/>
          </p:cNvSpPr>
          <p:nvPr/>
        </p:nvSpPr>
        <p:spPr bwMode="auto">
          <a:xfrm>
            <a:off x="7239000" y="6348413"/>
            <a:ext cx="1571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solidFill>
                  <a:schemeClr val="bg1"/>
                </a:solidFill>
              </a:rPr>
              <a:t>Canadian </a:t>
            </a:r>
          </a:p>
          <a:p>
            <a:pPr eaLnBrk="1" hangingPunct="1"/>
            <a:r>
              <a:rPr lang="en-US">
                <a:solidFill>
                  <a:schemeClr val="bg1"/>
                </a:solidFill>
              </a:rPr>
              <a:t>Horseshoe Falls</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685800" y="361950"/>
            <a:ext cx="7772400" cy="1143000"/>
          </a:xfrm>
        </p:spPr>
        <p:txBody>
          <a:bodyPr/>
          <a:lstStyle/>
          <a:p>
            <a:r>
              <a:rPr lang="en-US" smtClean="0"/>
              <a:t>References</a:t>
            </a:r>
          </a:p>
        </p:txBody>
      </p:sp>
      <p:sp>
        <p:nvSpPr>
          <p:cNvPr id="152579" name="Text Placeholder 2"/>
          <p:cNvSpPr>
            <a:spLocks noGrp="1"/>
          </p:cNvSpPr>
          <p:nvPr>
            <p:ph type="body" sz="half" idx="1"/>
          </p:nvPr>
        </p:nvSpPr>
        <p:spPr>
          <a:xfrm>
            <a:off x="685800" y="1266825"/>
            <a:ext cx="7772400" cy="4495800"/>
          </a:xfrm>
        </p:spPr>
        <p:txBody>
          <a:bodyPr/>
          <a:lstStyle/>
          <a:p>
            <a:r>
              <a:rPr lang="en-US" sz="1600" smtClean="0"/>
              <a:t>Books</a:t>
            </a:r>
            <a:endParaRPr lang="en-US" sz="1600" smtClean="0">
              <a:hlinkClick r:id="rId3"/>
            </a:endParaRPr>
          </a:p>
          <a:p>
            <a:pPr lvl="1"/>
            <a:r>
              <a:rPr lang="en-US" sz="900" smtClean="0">
                <a:hlinkClick r:id="rId4"/>
              </a:rPr>
              <a:t>Gusher of Lies</a:t>
            </a:r>
            <a:r>
              <a:rPr lang="en-US" sz="900" smtClean="0"/>
              <a:t>, Robert Bryce</a:t>
            </a:r>
            <a:endParaRPr lang="en-US" sz="900" smtClean="0">
              <a:hlinkClick r:id="rId5"/>
            </a:endParaRPr>
          </a:p>
          <a:p>
            <a:pPr lvl="1"/>
            <a:r>
              <a:rPr lang="en-US" sz="900" smtClean="0">
                <a:hlinkClick r:id="rId5"/>
              </a:rPr>
              <a:t>Beyond Oil</a:t>
            </a:r>
            <a:r>
              <a:rPr lang="en-US" sz="900" smtClean="0"/>
              <a:t>, Ken Deffeyes</a:t>
            </a:r>
          </a:p>
          <a:p>
            <a:pPr lvl="1"/>
            <a:r>
              <a:rPr lang="en-US" sz="900" smtClean="0">
                <a:hlinkClick r:id="rId6"/>
              </a:rPr>
              <a:t>Hubbert’s Peak</a:t>
            </a:r>
            <a:r>
              <a:rPr lang="en-US" sz="900" smtClean="0"/>
              <a:t>, Ken Deffeyes</a:t>
            </a:r>
          </a:p>
          <a:p>
            <a:pPr lvl="1"/>
            <a:r>
              <a:rPr lang="en-US" sz="900" smtClean="0">
                <a:hlinkClick r:id="rId7"/>
              </a:rPr>
              <a:t>Oil’s Endless Bid</a:t>
            </a:r>
            <a:r>
              <a:rPr lang="en-US" sz="900" smtClean="0"/>
              <a:t>, Dan Dicker</a:t>
            </a:r>
          </a:p>
          <a:p>
            <a:pPr lvl="1"/>
            <a:r>
              <a:rPr lang="en-US" sz="900" smtClean="0">
                <a:hlinkClick r:id="rId8"/>
              </a:rPr>
              <a:t>Oil 101</a:t>
            </a:r>
            <a:r>
              <a:rPr lang="en-US" sz="900" smtClean="0"/>
              <a:t>, Morgan Downey</a:t>
            </a:r>
          </a:p>
          <a:p>
            <a:pPr lvl="1"/>
            <a:r>
              <a:rPr lang="en-US" sz="900" smtClean="0">
                <a:hlinkClick r:id="rId9"/>
              </a:rPr>
              <a:t>The Asylum</a:t>
            </a:r>
            <a:r>
              <a:rPr lang="en-US" sz="900" smtClean="0"/>
              <a:t>, Leah McGrath Goodman</a:t>
            </a:r>
          </a:p>
          <a:p>
            <a:pPr lvl="1"/>
            <a:r>
              <a:rPr lang="en-US" sz="900" smtClean="0">
                <a:hlinkClick r:id="rId10"/>
              </a:rPr>
              <a:t>The Bottomless Well</a:t>
            </a:r>
            <a:r>
              <a:rPr lang="en-US" sz="900" smtClean="0"/>
              <a:t>, Peter Huber and Mark Mills</a:t>
            </a:r>
          </a:p>
          <a:p>
            <a:pPr lvl="1"/>
            <a:r>
              <a:rPr lang="en-US" sz="900" smtClean="0">
                <a:hlinkClick r:id="rId11"/>
              </a:rPr>
              <a:t>World Energy Outlook 2008</a:t>
            </a:r>
            <a:r>
              <a:rPr lang="en-US" sz="900" smtClean="0"/>
              <a:t>, IEA</a:t>
            </a:r>
          </a:p>
          <a:p>
            <a:pPr lvl="1"/>
            <a:r>
              <a:rPr lang="en-US" sz="900" smtClean="0">
                <a:hlinkClick r:id="rId12"/>
              </a:rPr>
              <a:t>Oil Factor</a:t>
            </a:r>
            <a:r>
              <a:rPr lang="en-US" sz="900" smtClean="0"/>
              <a:t>, Stephen Leeb</a:t>
            </a:r>
          </a:p>
          <a:p>
            <a:pPr lvl="1"/>
            <a:r>
              <a:rPr lang="en-US" sz="900" smtClean="0">
                <a:hlinkClick r:id="rId13"/>
              </a:rPr>
              <a:t>The Coming Economic Collapse</a:t>
            </a:r>
            <a:r>
              <a:rPr lang="en-US" sz="900" smtClean="0"/>
              <a:t>, Stephen Leeb</a:t>
            </a:r>
          </a:p>
          <a:p>
            <a:pPr lvl="1"/>
            <a:r>
              <a:rPr lang="en-US" sz="900" smtClean="0">
                <a:hlinkClick r:id="rId14"/>
              </a:rPr>
              <a:t>Game Over</a:t>
            </a:r>
            <a:r>
              <a:rPr lang="en-US" sz="900" smtClean="0"/>
              <a:t>, Stephen Leeb</a:t>
            </a:r>
          </a:p>
          <a:p>
            <a:pPr lvl="1"/>
            <a:r>
              <a:rPr lang="en-US" sz="900" smtClean="0">
                <a:hlinkClick r:id="rId15"/>
              </a:rPr>
              <a:t>The Doomsday Myth</a:t>
            </a:r>
            <a:r>
              <a:rPr lang="en-US" sz="900" smtClean="0"/>
              <a:t>, Charles Maurice</a:t>
            </a:r>
          </a:p>
          <a:p>
            <a:pPr lvl="1"/>
            <a:r>
              <a:rPr lang="en-US" sz="900" smtClean="0">
                <a:hlinkClick r:id="rId16"/>
              </a:rPr>
              <a:t>Myth of the Oil Crisis</a:t>
            </a:r>
            <a:r>
              <a:rPr lang="en-US" sz="900" smtClean="0"/>
              <a:t>, Robin Mills</a:t>
            </a:r>
          </a:p>
          <a:p>
            <a:pPr lvl="1"/>
            <a:r>
              <a:rPr lang="en-US" sz="900" smtClean="0">
                <a:hlinkClick r:id="rId17"/>
              </a:rPr>
              <a:t>The Vega Factor</a:t>
            </a:r>
            <a:r>
              <a:rPr lang="en-US" sz="900" smtClean="0"/>
              <a:t>, Kent Moors</a:t>
            </a:r>
          </a:p>
          <a:p>
            <a:pPr lvl="1"/>
            <a:r>
              <a:rPr lang="en-US" sz="900" smtClean="0">
                <a:hlinkClick r:id="rId18"/>
              </a:rPr>
              <a:t>Petromania</a:t>
            </a:r>
            <a:r>
              <a:rPr lang="en-US" sz="900" smtClean="0"/>
              <a:t>, Daniel O’Sullivan</a:t>
            </a:r>
          </a:p>
          <a:p>
            <a:pPr lvl="1"/>
            <a:r>
              <a:rPr lang="en-US" sz="900" smtClean="0">
                <a:hlinkClick r:id="rId19"/>
              </a:rPr>
              <a:t>The Oil Card</a:t>
            </a:r>
            <a:r>
              <a:rPr lang="en-US" sz="900" smtClean="0"/>
              <a:t>,  James Norman</a:t>
            </a:r>
          </a:p>
          <a:p>
            <a:pPr lvl="1"/>
            <a:r>
              <a:rPr lang="en-US" sz="900" smtClean="0">
                <a:hlinkClick r:id="rId20"/>
              </a:rPr>
              <a:t>Why Your World is About to Get a Whole Lot Smaller</a:t>
            </a:r>
            <a:r>
              <a:rPr lang="en-US" sz="900" smtClean="0"/>
              <a:t>, Jeff Rubin</a:t>
            </a:r>
          </a:p>
          <a:p>
            <a:pPr lvl="1"/>
            <a:r>
              <a:rPr lang="en-US" sz="900" smtClean="0">
                <a:hlinkClick r:id="rId21"/>
              </a:rPr>
              <a:t>Twilight in the Desert</a:t>
            </a:r>
            <a:r>
              <a:rPr lang="en-US" sz="900" smtClean="0"/>
              <a:t>, Matthew Simmons</a:t>
            </a:r>
          </a:p>
          <a:p>
            <a:pPr lvl="1"/>
            <a:r>
              <a:rPr lang="en-US" sz="900" smtClean="0">
                <a:hlinkClick r:id="rId22"/>
              </a:rPr>
              <a:t>The Hidden Hand of American Hegemony</a:t>
            </a:r>
            <a:r>
              <a:rPr lang="en-US" sz="900" smtClean="0"/>
              <a:t>, David Spiro</a:t>
            </a:r>
          </a:p>
          <a:p>
            <a:pPr lvl="1"/>
            <a:r>
              <a:rPr lang="en-US" sz="900" smtClean="0">
                <a:hlinkClick r:id="rId3"/>
              </a:rPr>
              <a:t>The Prize</a:t>
            </a:r>
            <a:r>
              <a:rPr lang="en-US" sz="900" smtClean="0"/>
              <a:t>, Daniel Yergin,</a:t>
            </a:r>
          </a:p>
          <a:p>
            <a:pPr lvl="1"/>
            <a:r>
              <a:rPr lang="en-US" sz="900" smtClean="0">
                <a:hlinkClick r:id="rId23"/>
              </a:rPr>
              <a:t>The Quest</a:t>
            </a:r>
            <a:r>
              <a:rPr lang="en-US" sz="900" smtClean="0"/>
              <a:t>, Daniel Yergin</a:t>
            </a:r>
          </a:p>
          <a:p>
            <a:pPr lvl="1"/>
            <a:r>
              <a:rPr lang="en-US" sz="900" smtClean="0"/>
              <a:t>Others as referenced in the notes</a:t>
            </a:r>
          </a:p>
          <a:p>
            <a:pPr lvl="1"/>
            <a:endParaRPr lang="en-US" sz="1000" smtClean="0"/>
          </a:p>
          <a:p>
            <a:r>
              <a:rPr lang="en-US" sz="1600" smtClean="0"/>
              <a:t>Websites</a:t>
            </a:r>
          </a:p>
          <a:p>
            <a:pPr lvl="1"/>
            <a:r>
              <a:rPr lang="en-US" sz="900" smtClean="0">
                <a:hlinkClick r:id="rId24"/>
              </a:rPr>
              <a:t>US Energy Information Administration</a:t>
            </a:r>
            <a:endParaRPr lang="en-US" sz="900" smtClean="0"/>
          </a:p>
          <a:p>
            <a:pPr lvl="1"/>
            <a:r>
              <a:rPr lang="en-US" sz="900" smtClean="0">
                <a:hlinkClick r:id="rId25"/>
              </a:rPr>
              <a:t>InflationData.com</a:t>
            </a:r>
            <a:endParaRPr lang="en-US" sz="900" smtClean="0"/>
          </a:p>
          <a:p>
            <a:pPr lvl="1"/>
            <a:r>
              <a:rPr lang="en-US" sz="900" smtClean="0">
                <a:hlinkClick r:id="rId26"/>
              </a:rPr>
              <a:t>World Data Bank</a:t>
            </a:r>
            <a:endParaRPr lang="en-US" sz="900" smtClean="0"/>
          </a:p>
          <a:p>
            <a:pPr lvl="1"/>
            <a:r>
              <a:rPr lang="en-US" sz="900" smtClean="0">
                <a:hlinkClick r:id="rId27"/>
              </a:rPr>
              <a:t>Matt Simmons Speeches / Papers</a:t>
            </a:r>
            <a:endParaRPr lang="en-US" sz="900" smtClean="0"/>
          </a:p>
          <a:p>
            <a:pPr lvl="1"/>
            <a:r>
              <a:rPr lang="en-US" sz="900" smtClean="0">
                <a:hlinkClick r:id="rId28"/>
              </a:rPr>
              <a:t>The Oil Drum</a:t>
            </a:r>
            <a:endParaRPr lang="en-US" sz="900" smtClean="0"/>
          </a:p>
          <a:p>
            <a:pPr lvl="1"/>
            <a:r>
              <a:rPr lang="en-US" sz="900" smtClean="0">
                <a:hlinkClick r:id="rId29"/>
              </a:rPr>
              <a:t>Peak Oil Debunked</a:t>
            </a:r>
            <a:endParaRPr lang="en-US" sz="900" smtClean="0"/>
          </a:p>
          <a:p>
            <a:pPr lvl="1"/>
            <a:r>
              <a:rPr lang="en-US" sz="900" smtClean="0">
                <a:hlinkClick r:id="rId30"/>
              </a:rPr>
              <a:t>Jeff Rubin’s Smaller World</a:t>
            </a:r>
            <a:endParaRPr lang="en-US" sz="900" smtClean="0"/>
          </a:p>
          <a:p>
            <a:pPr lvl="1"/>
            <a:r>
              <a:rPr lang="en-US" sz="900" smtClean="0">
                <a:hlinkClick r:id="rId31"/>
              </a:rPr>
              <a:t>Oil and Energy Investor</a:t>
            </a:r>
            <a:endParaRPr lang="en-US" sz="900" smtClean="0"/>
          </a:p>
          <a:p>
            <a:pPr lvl="1"/>
            <a:r>
              <a:rPr lang="en-US" sz="900" smtClean="0"/>
              <a:t>Others as referenced in the notes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525462"/>
            <a:ext cx="3600450" cy="21602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D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0" y="5040312"/>
            <a:ext cx="3600450" cy="2160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noChangeAspect="1"/>
          </p:cNvGraphicFramePr>
          <p:nvPr>
            <p:extLst>
              <p:ext uri="{D42A27DB-BD31-4B8C-83A1-F6EECF244321}">
                <p14:modId xmlns:p14="http://schemas.microsoft.com/office/powerpoint/2010/main" val="3092260400"/>
              </p:ext>
            </p:extLst>
          </p:nvPr>
        </p:nvGraphicFramePr>
        <p:xfrm>
          <a:off x="4803775" y="677862"/>
          <a:ext cx="3706190" cy="2157984"/>
        </p:xfrm>
        <a:graphic>
          <a:graphicData uri="http://schemas.openxmlformats.org/drawingml/2006/chart">
            <c:chart xmlns:c="http://schemas.openxmlformats.org/drawingml/2006/chart" xmlns:r="http://schemas.openxmlformats.org/officeDocument/2006/relationships" r:id="rId5"/>
          </a:graphicData>
        </a:graphic>
      </p:graphicFrame>
      <p:pic>
        <p:nvPicPr>
          <p:cNvPr id="1038" name="Picture 14" descr="FRED Grap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7575" y="2944812"/>
            <a:ext cx="3600450" cy="21602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aph of S&amp;P Case-Shiller 20-City Home Price Inde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575" y="5154930"/>
            <a:ext cx="3600450" cy="21602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Description: Graphic: Interest rates on 10-year government bonds"/>
          <p:cNvPicPr>
            <a:picLocks noChangeAspect="1" noChangeArrowheads="1"/>
          </p:cNvPicPr>
          <p:nvPr/>
        </p:nvPicPr>
        <p:blipFill>
          <a:blip r:link="rId8">
            <a:extLst>
              <a:ext uri="{28A0092B-C50C-407E-A947-70E740481C1C}">
                <a14:useLocalDpi xmlns:a14="http://schemas.microsoft.com/office/drawing/2010/main" val="0"/>
              </a:ext>
            </a:extLst>
          </a:blip>
          <a:srcRect/>
          <a:stretch>
            <a:fillRect/>
          </a:stretch>
        </p:blipFill>
        <p:spPr bwMode="auto">
          <a:xfrm>
            <a:off x="850900" y="2685732"/>
            <a:ext cx="3600450" cy="232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2822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082642447"/>
              </p:ext>
            </p:extLst>
          </p:nvPr>
        </p:nvGraphicFramePr>
        <p:xfrm>
          <a:off x="1302543" y="654843"/>
          <a:ext cx="3703320" cy="2157984"/>
        </p:xfrm>
        <a:graphic>
          <a:graphicData uri="http://schemas.openxmlformats.org/drawingml/2006/chart">
            <c:chart xmlns:c="http://schemas.openxmlformats.org/drawingml/2006/chart" xmlns:r="http://schemas.openxmlformats.org/officeDocument/2006/relationships" r:id="rId3"/>
          </a:graphicData>
        </a:graphic>
      </p:graphicFrame>
      <p:pic>
        <p:nvPicPr>
          <p:cNvPr id="2052" name="Picture 4" descr="FRED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00" y="2860674"/>
            <a:ext cx="3600450" cy="2160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p:cNvGraphicFramePr>
          <p:nvPr>
            <p:extLst>
              <p:ext uri="{D42A27DB-BD31-4B8C-83A1-F6EECF244321}">
                <p14:modId xmlns:p14="http://schemas.microsoft.com/office/powerpoint/2010/main" val="1666669144"/>
              </p:ext>
            </p:extLst>
          </p:nvPr>
        </p:nvGraphicFramePr>
        <p:xfrm>
          <a:off x="1332865" y="5090541"/>
          <a:ext cx="3703320" cy="2157984"/>
        </p:xfrm>
        <a:graphic>
          <a:graphicData uri="http://schemas.openxmlformats.org/drawingml/2006/chart">
            <c:chart xmlns:c="http://schemas.openxmlformats.org/drawingml/2006/chart" xmlns:r="http://schemas.openxmlformats.org/officeDocument/2006/relationships" r:id="rId5"/>
          </a:graphicData>
        </a:graphic>
      </p:graphicFrame>
      <p:pic>
        <p:nvPicPr>
          <p:cNvPr id="2058" name="Picture 10" descr="FRED Grap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5" y="554037"/>
            <a:ext cx="3600450" cy="21602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RED Grap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9125" y="2829558"/>
            <a:ext cx="3600450" cy="2160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p:cNvGraphicFramePr>
            <a:graphicFrameLocks/>
          </p:cNvGraphicFramePr>
          <p:nvPr>
            <p:extLst>
              <p:ext uri="{D42A27DB-BD31-4B8C-83A1-F6EECF244321}">
                <p14:modId xmlns:p14="http://schemas.microsoft.com/office/powerpoint/2010/main" val="2418044734"/>
              </p:ext>
            </p:extLst>
          </p:nvPr>
        </p:nvGraphicFramePr>
        <p:xfrm>
          <a:off x="5647690" y="5020944"/>
          <a:ext cx="3703320" cy="232257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6258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85800" y="609600"/>
            <a:ext cx="8534400" cy="1143000"/>
          </a:xfrm>
        </p:spPr>
        <p:txBody>
          <a:bodyPr/>
          <a:lstStyle/>
          <a:p>
            <a:r>
              <a:rPr lang="en-US" smtClean="0"/>
              <a:t>Oil Market – Where are We Now?</a:t>
            </a:r>
          </a:p>
        </p:txBody>
      </p:sp>
      <p:sp>
        <p:nvSpPr>
          <p:cNvPr id="16387" name="Text Placeholder 2"/>
          <p:cNvSpPr>
            <a:spLocks noGrp="1"/>
          </p:cNvSpPr>
          <p:nvPr>
            <p:ph type="body" sz="half" idx="1"/>
          </p:nvPr>
        </p:nvSpPr>
        <p:spPr>
          <a:xfrm>
            <a:off x="685800" y="1752600"/>
            <a:ext cx="8686800" cy="4343400"/>
          </a:xfrm>
        </p:spPr>
        <p:txBody>
          <a:bodyPr/>
          <a:lstStyle/>
          <a:p>
            <a:pPr>
              <a:lnSpc>
                <a:spcPct val="80000"/>
              </a:lnSpc>
            </a:pPr>
            <a:r>
              <a:rPr lang="en-US" sz="2000" smtClean="0"/>
              <a:t>In 1988, netback pricing schemes changed to benchmark formulas: </a:t>
            </a:r>
          </a:p>
          <a:p>
            <a:pPr lvl="1">
              <a:lnSpc>
                <a:spcPct val="80000"/>
              </a:lnSpc>
            </a:pPr>
            <a:endParaRPr lang="en-US" sz="1400" smtClean="0"/>
          </a:p>
          <a:p>
            <a:pPr lvl="1">
              <a:lnSpc>
                <a:spcPct val="80000"/>
              </a:lnSpc>
            </a:pPr>
            <a:r>
              <a:rPr lang="en-US" sz="1400" smtClean="0"/>
              <a:t>Benchmark pricing references spot supply prices.</a:t>
            </a:r>
          </a:p>
          <a:p>
            <a:pPr lvl="1">
              <a:lnSpc>
                <a:spcPct val="80000"/>
              </a:lnSpc>
            </a:pPr>
            <a:r>
              <a:rPr lang="en-US" sz="1400" smtClean="0"/>
              <a:t>Five actively traded contracts.   ~1/3 of the oil is priced to WTI, ~2/3 to Brent.</a:t>
            </a:r>
          </a:p>
          <a:p>
            <a:pPr lvl="1">
              <a:lnSpc>
                <a:spcPct val="80000"/>
              </a:lnSpc>
            </a:pPr>
            <a:endParaRPr lang="en-US" smtClean="0"/>
          </a:p>
          <a:p>
            <a:pPr lvl="1">
              <a:lnSpc>
                <a:spcPct val="80000"/>
              </a:lnSpc>
            </a:pPr>
            <a:endParaRPr lang="en-US" smtClean="0"/>
          </a:p>
          <a:p>
            <a:pPr lvl="1">
              <a:lnSpc>
                <a:spcPct val="80000"/>
              </a:lnSpc>
            </a:pPr>
            <a:endParaRPr lang="en-US" smtClean="0"/>
          </a:p>
          <a:p>
            <a:pPr lvl="2">
              <a:lnSpc>
                <a:spcPct val="80000"/>
              </a:lnSpc>
              <a:buFont typeface="Wingdings" pitchFamily="2" charset="2"/>
              <a:buNone/>
            </a:pPr>
            <a:endParaRPr lang="en-US" sz="1600" smtClean="0"/>
          </a:p>
          <a:p>
            <a:pPr lvl="1">
              <a:lnSpc>
                <a:spcPct val="80000"/>
              </a:lnSpc>
            </a:pPr>
            <a:r>
              <a:rPr lang="en-US" sz="1400" smtClean="0"/>
              <a:t>Over the counter (OTC) prices also tied to trade journals, primarily </a:t>
            </a:r>
            <a:r>
              <a:rPr lang="en-US" sz="1400" i="1" smtClean="0"/>
              <a:t>Platts Oilgram</a:t>
            </a:r>
            <a:r>
              <a:rPr lang="en-US" sz="1400" smtClean="0"/>
              <a:t> (owned by McGraw-Hill)</a:t>
            </a:r>
          </a:p>
          <a:p>
            <a:pPr lvl="1">
              <a:lnSpc>
                <a:spcPct val="80000"/>
              </a:lnSpc>
            </a:pPr>
            <a:endParaRPr lang="en-US" sz="1400" smtClean="0"/>
          </a:p>
          <a:p>
            <a:pPr lvl="1">
              <a:lnSpc>
                <a:spcPct val="80000"/>
              </a:lnSpc>
            </a:pPr>
            <a:r>
              <a:rPr lang="en-US" sz="1400" smtClean="0"/>
              <a:t>Formulas are used to take into account quality differences, taxes, destinations, etc.</a:t>
            </a:r>
          </a:p>
          <a:p>
            <a:pPr lvl="2">
              <a:lnSpc>
                <a:spcPct val="80000"/>
              </a:lnSpc>
            </a:pPr>
            <a:r>
              <a:rPr lang="en-US" sz="1600" smtClean="0"/>
              <a:t>Example: </a:t>
            </a:r>
          </a:p>
          <a:p>
            <a:pPr lvl="2">
              <a:lnSpc>
                <a:spcPct val="80000"/>
              </a:lnSpc>
            </a:pPr>
            <a:endParaRPr lang="en-US" sz="1600" smtClean="0">
              <a:latin typeface="Courier New" pitchFamily="49" charset="0"/>
              <a:cs typeface="Courier New" pitchFamily="49" charset="0"/>
            </a:endParaRPr>
          </a:p>
          <a:p>
            <a:pPr lvl="2">
              <a:lnSpc>
                <a:spcPct val="80000"/>
              </a:lnSpc>
              <a:buFont typeface="Wingdings" pitchFamily="2" charset="2"/>
              <a:buNone/>
            </a:pPr>
            <a:r>
              <a:rPr lang="en-US" sz="1200" smtClean="0">
                <a:latin typeface="Courier New" pitchFamily="49" charset="0"/>
                <a:cs typeface="Courier New" pitchFamily="49" charset="0"/>
              </a:rPr>
              <a:t>Mexican Isthmus Crude = 0.4(WTS + LLS) + 0.2(Dated Brent) – constant</a:t>
            </a:r>
          </a:p>
          <a:p>
            <a:pPr lvl="2">
              <a:lnSpc>
                <a:spcPct val="80000"/>
              </a:lnSpc>
              <a:buFont typeface="Wingdings" pitchFamily="2" charset="2"/>
              <a:buNone/>
            </a:pPr>
            <a:r>
              <a:rPr lang="en-US" sz="900" smtClean="0">
                <a:latin typeface="Courier New" pitchFamily="49" charset="0"/>
                <a:cs typeface="Courier New" pitchFamily="49" charset="0"/>
              </a:rPr>
              <a:t>			      </a:t>
            </a:r>
          </a:p>
          <a:p>
            <a:pPr lvl="2">
              <a:lnSpc>
                <a:spcPct val="80000"/>
              </a:lnSpc>
              <a:buFont typeface="Wingdings" pitchFamily="2" charset="2"/>
              <a:buNone/>
            </a:pPr>
            <a:r>
              <a:rPr lang="en-US" sz="800" smtClean="0">
                <a:latin typeface="Courier New" pitchFamily="49" charset="0"/>
                <a:cs typeface="Courier New" pitchFamily="49" charset="0"/>
              </a:rPr>
              <a:t>(where WTS (West Texas Sour), LLS (Light Louisiana Sweet), and Dated Brent are all published daily by Platts.)</a:t>
            </a:r>
          </a:p>
          <a:p>
            <a:endParaRPr lang="en-US" sz="2000" smtClean="0"/>
          </a:p>
          <a:p>
            <a:r>
              <a:rPr lang="en-US" sz="2000" smtClean="0"/>
              <a:t>With the rise of formulaic pricing based on front-month futures contracts, the worldwide price of oil is now dependent upon </a:t>
            </a:r>
            <a:r>
              <a:rPr lang="en-US" sz="2000" i="1" smtClean="0"/>
              <a:t>marginal demand for the next available barrel.</a:t>
            </a:r>
          </a:p>
          <a:p>
            <a:endParaRPr lang="en-US" smtClean="0"/>
          </a:p>
        </p:txBody>
      </p:sp>
      <p:graphicFrame>
        <p:nvGraphicFramePr>
          <p:cNvPr id="5" name="Table 4"/>
          <p:cNvGraphicFramePr>
            <a:graphicFrameLocks noGrp="1"/>
          </p:cNvGraphicFramePr>
          <p:nvPr/>
        </p:nvGraphicFramePr>
        <p:xfrm>
          <a:off x="2209800" y="2819400"/>
          <a:ext cx="4918074" cy="771524"/>
        </p:xfrm>
        <a:graphic>
          <a:graphicData uri="http://schemas.openxmlformats.org/drawingml/2006/table">
            <a:tbl>
              <a:tblPr/>
              <a:tblGrid>
                <a:gridCol w="1839197"/>
                <a:gridCol w="619840"/>
                <a:gridCol w="613489"/>
                <a:gridCol w="612854"/>
                <a:gridCol w="612854"/>
                <a:gridCol w="619840"/>
              </a:tblGrid>
              <a:tr h="192881">
                <a:tc>
                  <a:txBody>
                    <a:bodyPr/>
                    <a:lstStyle/>
                    <a:p>
                      <a:pPr marL="0" marR="0">
                        <a:lnSpc>
                          <a:spcPct val="115000"/>
                        </a:lnSpc>
                        <a:spcBef>
                          <a:spcPts val="0"/>
                        </a:spcBef>
                        <a:spcAft>
                          <a:spcPts val="0"/>
                        </a:spcAft>
                      </a:pPr>
                      <a:r>
                        <a:rPr lang="en-US" sz="1100" b="1" dirty="0">
                          <a:solidFill>
                            <a:srgbClr val="000000"/>
                          </a:solidFill>
                          <a:latin typeface="Calibri"/>
                          <a:ea typeface="Times New Roman"/>
                          <a:cs typeface="Times New Roman"/>
                        </a:rPr>
                        <a:t>NYMEX (New York) Futures</a:t>
                      </a:r>
                      <a:endParaRPr lang="en-US" sz="1100" b="1" dirty="0">
                        <a:latin typeface="Calibri"/>
                        <a:ea typeface="Calibri"/>
                        <a:cs typeface="Times New Roman"/>
                      </a:endParaRPr>
                    </a:p>
                  </a:txBody>
                  <a:tcPr marL="68589" marR="68589" marT="0" marB="0" anchor="b">
                    <a:lnL>
                      <a:noFill/>
                    </a:lnL>
                    <a:lnR>
                      <a:noFill/>
                    </a:lnR>
                    <a:lnT>
                      <a:noFill/>
                    </a:lnT>
                    <a:lnB>
                      <a:noFill/>
                    </a:lnB>
                  </a:tcPr>
                </a:tc>
                <a:tc>
                  <a:txBody>
                    <a:bodyPr/>
                    <a:lstStyle/>
                    <a:p>
                      <a:pPr marL="0" marR="0">
                        <a:lnSpc>
                          <a:spcPct val="115000"/>
                        </a:lnSpc>
                        <a:spcBef>
                          <a:spcPts val="0"/>
                        </a:spcBef>
                        <a:spcAft>
                          <a:spcPts val="0"/>
                        </a:spcAft>
                      </a:pPr>
                      <a:r>
                        <a:rPr lang="en-US" sz="1100" b="1" dirty="0">
                          <a:solidFill>
                            <a:srgbClr val="000000"/>
                          </a:solidFill>
                          <a:latin typeface="Calibri"/>
                          <a:ea typeface="Times New Roman"/>
                          <a:cs typeface="Times New Roman"/>
                        </a:rPr>
                        <a:t>Ticker</a:t>
                      </a:r>
                      <a:endParaRPr lang="en-US" sz="1100" b="1" dirty="0">
                        <a:latin typeface="Calibri"/>
                        <a:ea typeface="Calibri"/>
                        <a:cs typeface="Times New Roman"/>
                      </a:endParaRPr>
                    </a:p>
                  </a:txBody>
                  <a:tcPr marL="68589" marR="68589" marT="0" marB="0" anchor="b">
                    <a:lnL>
                      <a:noFill/>
                    </a:lnL>
                    <a:lnR>
                      <a:noFill/>
                    </a:lnR>
                    <a:lnT>
                      <a:noFill/>
                    </a:lnT>
                    <a:lnB>
                      <a:noFill/>
                    </a:lnB>
                  </a:tcPr>
                </a:tc>
                <a:tc gridSpan="3">
                  <a:txBody>
                    <a:bodyPr/>
                    <a:lstStyle/>
                    <a:p>
                      <a:pPr marL="0" marR="0">
                        <a:lnSpc>
                          <a:spcPct val="115000"/>
                        </a:lnSpc>
                        <a:spcBef>
                          <a:spcPts val="0"/>
                        </a:spcBef>
                        <a:spcAft>
                          <a:spcPts val="0"/>
                        </a:spcAft>
                      </a:pPr>
                      <a:r>
                        <a:rPr lang="en-US" sz="1100" b="1" dirty="0" smtClean="0">
                          <a:latin typeface="Calibri"/>
                          <a:ea typeface="Calibri"/>
                          <a:cs typeface="Times New Roman"/>
                        </a:rPr>
                        <a:t>ICE (London)</a:t>
                      </a:r>
                      <a:r>
                        <a:rPr lang="en-US" sz="1100" b="1" baseline="0" dirty="0" smtClean="0">
                          <a:latin typeface="Calibri"/>
                          <a:ea typeface="Calibri"/>
                          <a:cs typeface="Times New Roman"/>
                        </a:rPr>
                        <a:t> Futures</a:t>
                      </a:r>
                      <a:endParaRPr lang="en-US" sz="1100" b="1" dirty="0">
                        <a:latin typeface="Calibri"/>
                        <a:ea typeface="Calibri"/>
                        <a:cs typeface="Times New Roman"/>
                      </a:endParaRPr>
                    </a:p>
                  </a:txBody>
                  <a:tcPr marL="68589" marR="68589"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b="1" dirty="0">
                          <a:solidFill>
                            <a:srgbClr val="000000"/>
                          </a:solidFill>
                          <a:latin typeface="Calibri"/>
                          <a:ea typeface="Times New Roman"/>
                          <a:cs typeface="Times New Roman"/>
                        </a:rPr>
                        <a:t>Ticker</a:t>
                      </a:r>
                      <a:endParaRPr lang="en-US" sz="1100" b="1" dirty="0">
                        <a:latin typeface="Calibri"/>
                        <a:ea typeface="Calibri"/>
                        <a:cs typeface="Times New Roman"/>
                      </a:endParaRPr>
                    </a:p>
                  </a:txBody>
                  <a:tcPr marL="68589" marR="68589" marT="0" marB="0" anchor="b">
                    <a:lnL>
                      <a:noFill/>
                    </a:lnL>
                    <a:lnR>
                      <a:noFill/>
                    </a:lnR>
                    <a:lnT>
                      <a:noFill/>
                    </a:lnT>
                    <a:lnB>
                      <a:noFill/>
                    </a:lnB>
                  </a:tcPr>
                </a:tc>
              </a:tr>
              <a:tr h="192881">
                <a:tc>
                  <a:txBody>
                    <a:bodyPr/>
                    <a:lstStyle/>
                    <a:p>
                      <a:pPr marL="0" marR="0">
                        <a:lnSpc>
                          <a:spcPct val="115000"/>
                        </a:lnSpc>
                        <a:spcBef>
                          <a:spcPts val="0"/>
                        </a:spcBef>
                        <a:spcAft>
                          <a:spcPts val="0"/>
                        </a:spcAft>
                      </a:pPr>
                      <a:r>
                        <a:rPr lang="en-US" sz="1100" dirty="0">
                          <a:solidFill>
                            <a:srgbClr val="000000"/>
                          </a:solidFill>
                          <a:latin typeface="Calibri"/>
                          <a:ea typeface="Times New Roman"/>
                          <a:cs typeface="Times New Roman"/>
                        </a:rPr>
                        <a:t>WTI Crude Oil (1000 </a:t>
                      </a:r>
                      <a:r>
                        <a:rPr lang="en-US" sz="1100" dirty="0" err="1">
                          <a:solidFill>
                            <a:srgbClr val="000000"/>
                          </a:solidFill>
                          <a:latin typeface="Calibri"/>
                          <a:ea typeface="Times New Roman"/>
                          <a:cs typeface="Times New Roman"/>
                        </a:rPr>
                        <a:t>bbls</a:t>
                      </a:r>
                      <a:r>
                        <a:rPr lang="en-US" sz="1100" dirty="0">
                          <a:solidFill>
                            <a:srgbClr val="000000"/>
                          </a:solidFill>
                          <a:latin typeface="Calibri"/>
                          <a:ea typeface="Times New Roman"/>
                          <a:cs typeface="Times New Roman"/>
                        </a:rPr>
                        <a:t>)</a:t>
                      </a:r>
                      <a:endParaRPr lang="en-US" sz="1100" dirty="0">
                        <a:latin typeface="Calibri"/>
                        <a:ea typeface="Calibri"/>
                        <a:cs typeface="Times New Roman"/>
                      </a:endParaRPr>
                    </a:p>
                  </a:txBody>
                  <a:tcPr marL="68589" marR="68589" marT="0" marB="0" anchor="b">
                    <a:lnL>
                      <a:noFill/>
                    </a:lnL>
                    <a:lnR>
                      <a:noFill/>
                    </a:lnR>
                    <a:lnT>
                      <a:noFill/>
                    </a:lnT>
                    <a:lnB>
                      <a:noFill/>
                    </a:lnB>
                  </a:tcPr>
                </a:tc>
                <a:tc>
                  <a:txBody>
                    <a:bodyPr/>
                    <a:lstStyle/>
                    <a:p>
                      <a:pPr marL="0" marR="0">
                        <a:lnSpc>
                          <a:spcPct val="115000"/>
                        </a:lnSpc>
                        <a:spcBef>
                          <a:spcPts val="0"/>
                        </a:spcBef>
                        <a:spcAft>
                          <a:spcPts val="0"/>
                        </a:spcAft>
                      </a:pPr>
                      <a:r>
                        <a:rPr lang="en-US" sz="1100" dirty="0">
                          <a:solidFill>
                            <a:srgbClr val="000000"/>
                          </a:solidFill>
                          <a:latin typeface="Calibri"/>
                          <a:ea typeface="Times New Roman"/>
                          <a:cs typeface="Times New Roman"/>
                        </a:rPr>
                        <a:t>CL</a:t>
                      </a:r>
                      <a:endParaRPr lang="en-US" sz="1100" dirty="0">
                        <a:latin typeface="Calibri"/>
                        <a:ea typeface="Calibri"/>
                        <a:cs typeface="Times New Roman"/>
                      </a:endParaRPr>
                    </a:p>
                  </a:txBody>
                  <a:tcPr marL="68589" marR="68589" marT="0" marB="0" anchor="b">
                    <a:lnL>
                      <a:noFill/>
                    </a:lnL>
                    <a:lnR>
                      <a:noFill/>
                    </a:lnR>
                    <a:lnT>
                      <a:noFill/>
                    </a:lnT>
                    <a:lnB>
                      <a:noFill/>
                    </a:lnB>
                  </a:tcPr>
                </a:tc>
                <a:tc gridSpan="3">
                  <a:txBody>
                    <a:bodyPr/>
                    <a:lstStyle/>
                    <a:p>
                      <a:pPr marL="0" marR="0">
                        <a:lnSpc>
                          <a:spcPct val="115000"/>
                        </a:lnSpc>
                        <a:spcBef>
                          <a:spcPts val="0"/>
                        </a:spcBef>
                        <a:spcAft>
                          <a:spcPts val="0"/>
                        </a:spcAft>
                      </a:pPr>
                      <a:r>
                        <a:rPr lang="en-US" sz="1100" dirty="0">
                          <a:solidFill>
                            <a:srgbClr val="000000"/>
                          </a:solidFill>
                          <a:latin typeface="Calibri"/>
                          <a:ea typeface="Times New Roman"/>
                          <a:cs typeface="Times New Roman"/>
                        </a:rPr>
                        <a:t>Brent Crude (1000 bbl)</a:t>
                      </a:r>
                      <a:endParaRPr lang="en-US" sz="1100" dirty="0">
                        <a:latin typeface="Calibri"/>
                        <a:ea typeface="Calibri"/>
                        <a:cs typeface="Times New Roman"/>
                      </a:endParaRPr>
                    </a:p>
                  </a:txBody>
                  <a:tcPr marL="68589" marR="68589"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CO</a:t>
                      </a:r>
                      <a:endParaRPr lang="en-US" sz="1100">
                        <a:latin typeface="Calibri"/>
                        <a:ea typeface="Calibri"/>
                        <a:cs typeface="Times New Roman"/>
                      </a:endParaRPr>
                    </a:p>
                  </a:txBody>
                  <a:tcPr marL="68589" marR="68589" marT="0" marB="0" anchor="b">
                    <a:lnL>
                      <a:noFill/>
                    </a:lnL>
                    <a:lnR>
                      <a:noFill/>
                    </a:lnR>
                    <a:lnT>
                      <a:noFill/>
                    </a:lnT>
                    <a:lnB>
                      <a:noFill/>
                    </a:lnB>
                  </a:tcPr>
                </a:tc>
              </a:tr>
              <a:tr h="192881">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Heating Oil (42000 gallons)</a:t>
                      </a:r>
                      <a:endParaRPr lang="en-US" sz="1100">
                        <a:latin typeface="Calibri"/>
                        <a:ea typeface="Calibri"/>
                        <a:cs typeface="Times New Roman"/>
                      </a:endParaRPr>
                    </a:p>
                  </a:txBody>
                  <a:tcPr marL="68589" marR="68589" marT="0" marB="0" anchor="b">
                    <a:lnL>
                      <a:noFill/>
                    </a:lnL>
                    <a:lnR>
                      <a:noFill/>
                    </a:lnR>
                    <a:lnT>
                      <a:noFill/>
                    </a:lnT>
                    <a:lnB>
                      <a:noFill/>
                    </a:lnB>
                  </a:tcPr>
                </a:tc>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HO</a:t>
                      </a:r>
                      <a:endParaRPr lang="en-US" sz="1100">
                        <a:latin typeface="Calibri"/>
                        <a:ea typeface="Calibri"/>
                        <a:cs typeface="Times New Roman"/>
                      </a:endParaRPr>
                    </a:p>
                  </a:txBody>
                  <a:tcPr marL="68589" marR="68589" marT="0" marB="0" anchor="b">
                    <a:lnL>
                      <a:noFill/>
                    </a:lnL>
                    <a:lnR>
                      <a:noFill/>
                    </a:lnR>
                    <a:lnT>
                      <a:noFill/>
                    </a:lnT>
                    <a:lnB>
                      <a:noFill/>
                    </a:lnB>
                  </a:tcPr>
                </a:tc>
                <a:tc gridSpan="3">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Gasoil (100 metric tonnes)</a:t>
                      </a:r>
                      <a:endParaRPr lang="en-US" sz="1100">
                        <a:latin typeface="Calibri"/>
                        <a:ea typeface="Calibri"/>
                        <a:cs typeface="Times New Roman"/>
                      </a:endParaRPr>
                    </a:p>
                  </a:txBody>
                  <a:tcPr marL="68589" marR="68589"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QS</a:t>
                      </a:r>
                      <a:endParaRPr lang="en-US" sz="1100">
                        <a:latin typeface="Calibri"/>
                        <a:ea typeface="Calibri"/>
                        <a:cs typeface="Times New Roman"/>
                      </a:endParaRPr>
                    </a:p>
                  </a:txBody>
                  <a:tcPr marL="68589" marR="68589" marT="0" marB="0" anchor="b">
                    <a:lnL>
                      <a:noFill/>
                    </a:lnL>
                    <a:lnR>
                      <a:noFill/>
                    </a:lnR>
                    <a:lnT>
                      <a:noFill/>
                    </a:lnT>
                    <a:lnB>
                      <a:noFill/>
                    </a:lnB>
                  </a:tcPr>
                </a:tc>
              </a:tr>
              <a:tr h="192881">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Gasoline (42000 gallons)</a:t>
                      </a:r>
                      <a:endParaRPr lang="en-US" sz="1100">
                        <a:latin typeface="Calibri"/>
                        <a:ea typeface="Calibri"/>
                        <a:cs typeface="Times New Roman"/>
                      </a:endParaRPr>
                    </a:p>
                  </a:txBody>
                  <a:tcPr marL="68589" marR="68589" marT="0" marB="0" anchor="b">
                    <a:lnL>
                      <a:noFill/>
                    </a:lnL>
                    <a:lnR>
                      <a:noFill/>
                    </a:lnR>
                    <a:lnT>
                      <a:noFill/>
                    </a:lnT>
                    <a:lnB>
                      <a:noFill/>
                    </a:lnB>
                  </a:tcPr>
                </a:tc>
                <a:tc>
                  <a:txBody>
                    <a:bodyPr/>
                    <a:lstStyle/>
                    <a:p>
                      <a:pPr marL="0" marR="0">
                        <a:lnSpc>
                          <a:spcPct val="115000"/>
                        </a:lnSpc>
                        <a:spcBef>
                          <a:spcPts val="0"/>
                        </a:spcBef>
                        <a:spcAft>
                          <a:spcPts val="0"/>
                        </a:spcAft>
                      </a:pPr>
                      <a:r>
                        <a:rPr lang="en-US" sz="1100">
                          <a:solidFill>
                            <a:srgbClr val="000000"/>
                          </a:solidFill>
                          <a:latin typeface="Calibri"/>
                          <a:ea typeface="Times New Roman"/>
                          <a:cs typeface="Times New Roman"/>
                        </a:rPr>
                        <a:t>RB</a:t>
                      </a:r>
                      <a:endParaRPr lang="en-US" sz="1100">
                        <a:latin typeface="Calibri"/>
                        <a:ea typeface="Calibri"/>
                        <a:cs typeface="Times New Roman"/>
                      </a:endParaRPr>
                    </a:p>
                  </a:txBody>
                  <a:tcPr marL="68589" marR="68589" marT="0" marB="0" anchor="b">
                    <a:lnL>
                      <a:noFill/>
                    </a:lnL>
                    <a:lnR>
                      <a:noFill/>
                    </a:lnR>
                    <a:lnT>
                      <a:noFill/>
                    </a:lnT>
                    <a:lnB>
                      <a:noFill/>
                    </a:lnB>
                  </a:tcPr>
                </a:tc>
                <a:tc>
                  <a:txBody>
                    <a:bodyPr/>
                    <a:lstStyle/>
                    <a:p>
                      <a:pPr>
                        <a:lnSpc>
                          <a:spcPct val="115000"/>
                        </a:lnSpc>
                      </a:pPr>
                      <a:endParaRPr lang="en-US" sz="1100">
                        <a:latin typeface="Calibri"/>
                        <a:ea typeface="Times New Roman"/>
                      </a:endParaRPr>
                    </a:p>
                  </a:txBody>
                  <a:tcPr marL="68589" marR="68589" marT="0" marB="0" anchor="b">
                    <a:lnL>
                      <a:noFill/>
                    </a:lnL>
                    <a:lnR>
                      <a:noFill/>
                    </a:lnR>
                    <a:lnT>
                      <a:noFill/>
                    </a:lnT>
                    <a:lnB>
                      <a:noFill/>
                    </a:lnB>
                  </a:tcPr>
                </a:tc>
                <a:tc>
                  <a:txBody>
                    <a:bodyPr/>
                    <a:lstStyle/>
                    <a:p>
                      <a:pPr>
                        <a:lnSpc>
                          <a:spcPct val="115000"/>
                        </a:lnSpc>
                      </a:pPr>
                      <a:endParaRPr lang="en-US" sz="1100">
                        <a:latin typeface="Calibri"/>
                        <a:ea typeface="Times New Roman"/>
                      </a:endParaRPr>
                    </a:p>
                  </a:txBody>
                  <a:tcPr marL="68589" marR="68589" marT="0" marB="0" anchor="b">
                    <a:lnL>
                      <a:noFill/>
                    </a:lnL>
                    <a:lnR>
                      <a:noFill/>
                    </a:lnR>
                    <a:lnT>
                      <a:noFill/>
                    </a:lnT>
                    <a:lnB>
                      <a:noFill/>
                    </a:lnB>
                  </a:tcPr>
                </a:tc>
                <a:tc>
                  <a:txBody>
                    <a:bodyPr/>
                    <a:lstStyle/>
                    <a:p>
                      <a:pPr>
                        <a:lnSpc>
                          <a:spcPct val="115000"/>
                        </a:lnSpc>
                      </a:pPr>
                      <a:endParaRPr lang="en-US" sz="1100">
                        <a:latin typeface="Calibri"/>
                        <a:ea typeface="Times New Roman"/>
                      </a:endParaRPr>
                    </a:p>
                  </a:txBody>
                  <a:tcPr marL="68589" marR="68589" marT="0" marB="0" anchor="b">
                    <a:lnL>
                      <a:noFill/>
                    </a:lnL>
                    <a:lnR>
                      <a:noFill/>
                    </a:lnR>
                    <a:lnT>
                      <a:noFill/>
                    </a:lnT>
                    <a:lnB>
                      <a:noFill/>
                    </a:lnB>
                  </a:tcPr>
                </a:tc>
                <a:tc>
                  <a:txBody>
                    <a:bodyPr/>
                    <a:lstStyle/>
                    <a:p>
                      <a:pPr>
                        <a:lnSpc>
                          <a:spcPct val="115000"/>
                        </a:lnSpc>
                      </a:pPr>
                      <a:endParaRPr lang="en-US" sz="1100" dirty="0">
                        <a:latin typeface="Calibri"/>
                        <a:ea typeface="Times New Roman"/>
                      </a:endParaRPr>
                    </a:p>
                  </a:txBody>
                  <a:tcPr marL="68589" marR="68589" marT="0" marB="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504825"/>
            <a:ext cx="8915400" cy="1143000"/>
          </a:xfrm>
        </p:spPr>
        <p:txBody>
          <a:bodyPr/>
          <a:lstStyle/>
          <a:p>
            <a:r>
              <a:rPr lang="en-US" sz="3200" smtClean="0"/>
              <a:t>Oil Market – The Financialization of Oil</a:t>
            </a:r>
          </a:p>
        </p:txBody>
      </p:sp>
      <p:sp>
        <p:nvSpPr>
          <p:cNvPr id="17411" name="TextBox 4"/>
          <p:cNvSpPr txBox="1">
            <a:spLocks noChangeArrowheads="1"/>
          </p:cNvSpPr>
          <p:nvPr/>
        </p:nvSpPr>
        <p:spPr bwMode="auto">
          <a:xfrm>
            <a:off x="228600" y="68707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See Appendix D:  The Financialization of Oil</a:t>
            </a:r>
            <a:endParaRPr lang="en-US" sz="800"/>
          </a:p>
        </p:txBody>
      </p:sp>
      <p:sp>
        <p:nvSpPr>
          <p:cNvPr id="17412" name="Text Placeholder 2"/>
          <p:cNvSpPr>
            <a:spLocks noGrp="1"/>
          </p:cNvSpPr>
          <p:nvPr>
            <p:ph type="body" sz="half" idx="1"/>
          </p:nvPr>
        </p:nvSpPr>
        <p:spPr>
          <a:xfrm>
            <a:off x="400050" y="1514475"/>
            <a:ext cx="9077325" cy="4114800"/>
          </a:xfrm>
        </p:spPr>
        <p:txBody>
          <a:bodyPr/>
          <a:lstStyle/>
          <a:p>
            <a:r>
              <a:rPr lang="en-US" sz="1600" smtClean="0"/>
              <a:t>Key points in the 1990s:</a:t>
            </a:r>
          </a:p>
          <a:p>
            <a:pPr lvl="1"/>
            <a:r>
              <a:rPr lang="en-US" sz="1200" smtClean="0"/>
              <a:t>Goldman Sachs exempted from position limits as a Bona Fide Hedger in October, 1991</a:t>
            </a:r>
          </a:p>
          <a:p>
            <a:pPr lvl="2"/>
            <a:r>
              <a:rPr lang="en-US" sz="1400" smtClean="0"/>
              <a:t>Sets up investable Goldman Sachs Commodity Index</a:t>
            </a:r>
          </a:p>
          <a:p>
            <a:pPr lvl="1"/>
            <a:r>
              <a:rPr lang="en-US" sz="1200" smtClean="0"/>
              <a:t>Prudent Investor Act replaces Prudent Man Act in August of 1994</a:t>
            </a:r>
          </a:p>
          <a:p>
            <a:pPr lvl="2"/>
            <a:r>
              <a:rPr lang="en-US" sz="1400" smtClean="0"/>
              <a:t>Emphasizes diversification and relaxes restrictions on institutional investors.</a:t>
            </a:r>
          </a:p>
          <a:p>
            <a:pPr lvl="1"/>
            <a:r>
              <a:rPr lang="en-US" sz="1200" smtClean="0"/>
              <a:t>Commodity Futures Trading Commission (CFTC) grants exemption for International Petroleum Exchange (IPE) in November, 1999.  The exchange is regulated under UK Law.</a:t>
            </a:r>
          </a:p>
          <a:p>
            <a:pPr lvl="1"/>
            <a:endParaRPr lang="en-US" sz="1200" smtClean="0"/>
          </a:p>
          <a:p>
            <a:r>
              <a:rPr lang="en-US" sz="1600" smtClean="0"/>
              <a:t>Key points in the 2000s:</a:t>
            </a:r>
          </a:p>
          <a:p>
            <a:pPr lvl="1"/>
            <a:r>
              <a:rPr lang="en-US" sz="1200" smtClean="0"/>
              <a:t>Commodities Future Modernization Act is passed in December of 2000, granting exemptions to regulation for electronic OTC platforms</a:t>
            </a:r>
          </a:p>
          <a:p>
            <a:pPr lvl="1"/>
            <a:r>
              <a:rPr lang="en-US" sz="1200" smtClean="0"/>
              <a:t>Intercontinental  Exchange (ICE) founded in May of 2000, with backing from major investment banks</a:t>
            </a:r>
          </a:p>
          <a:p>
            <a:pPr lvl="2"/>
            <a:r>
              <a:rPr lang="en-US" sz="1400" smtClean="0"/>
              <a:t>Creates electronic OTC platform for oil, and buys IPE;  operates under two exemptions.</a:t>
            </a:r>
          </a:p>
          <a:p>
            <a:pPr lvl="1"/>
            <a:r>
              <a:rPr lang="en-US" sz="1200" smtClean="0"/>
              <a:t>CFTC relaxes restrictions on institutional investors regarding position limits in August 2003</a:t>
            </a:r>
          </a:p>
          <a:p>
            <a:pPr lvl="1"/>
            <a:endParaRPr lang="en-US" sz="1200" smtClean="0"/>
          </a:p>
          <a:p>
            <a:r>
              <a:rPr lang="en-US" sz="1600" smtClean="0"/>
              <a:t>Enormous changes result to benchmark oil markets: </a:t>
            </a:r>
          </a:p>
          <a:p>
            <a:pPr lvl="1"/>
            <a:r>
              <a:rPr lang="en-US" sz="1200" smtClean="0"/>
              <a:t>WTI market grows from $11.6B to $115.0B in 2011 in real dollars</a:t>
            </a:r>
          </a:p>
          <a:p>
            <a:pPr lvl="1"/>
            <a:r>
              <a:rPr lang="en-US" sz="1200" smtClean="0"/>
              <a:t>Speculative long positions grow from 9% to 48%, while commercial long positions                     fall from 60% to 32%.</a:t>
            </a:r>
          </a:p>
          <a:p>
            <a:pPr lvl="1"/>
            <a:r>
              <a:rPr lang="en-US" sz="1200" smtClean="0"/>
              <a:t>Real oil prices have become increasingly volatile</a:t>
            </a:r>
          </a:p>
          <a:p>
            <a:pPr lvl="1"/>
            <a:r>
              <a:rPr lang="en-US" sz="1200" smtClean="0"/>
              <a:t>Oil increases its correlation with S&amp;P 500</a:t>
            </a:r>
          </a:p>
          <a:p>
            <a:pPr lvl="1"/>
            <a:r>
              <a:rPr lang="en-US" sz="1200" smtClean="0"/>
              <a:t>Saudi Arabia </a:t>
            </a:r>
            <a:r>
              <a:rPr lang="en-US" sz="1200" smtClean="0">
                <a:hlinkClick r:id="rId4"/>
              </a:rPr>
              <a:t>ends the use of WTI in pricing its crude oil</a:t>
            </a:r>
            <a:r>
              <a:rPr lang="en-US" sz="1200" smtClean="0"/>
              <a:t>.</a:t>
            </a:r>
          </a:p>
          <a:p>
            <a:pPr lvl="1"/>
            <a:endParaRPr lang="en-US" sz="1200" smtClean="0"/>
          </a:p>
          <a:p>
            <a:pPr lvl="1"/>
            <a:endParaRPr lang="en-US" sz="1200" smtClean="0"/>
          </a:p>
          <a:p>
            <a:pPr>
              <a:buFont typeface="Wingdings" pitchFamily="2" charset="2"/>
              <a:buNone/>
            </a:pPr>
            <a:endParaRPr lang="en-US" smtClean="0"/>
          </a:p>
          <a:p>
            <a:endParaRPr lang="en-US" smtClean="0"/>
          </a:p>
          <a:p>
            <a:endParaRPr 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266700"/>
            <a:ext cx="8382000" cy="1143000"/>
          </a:xfrm>
        </p:spPr>
        <p:txBody>
          <a:bodyPr/>
          <a:lstStyle/>
          <a:p>
            <a:r>
              <a:rPr lang="en-US" sz="3200" smtClean="0"/>
              <a:t>Oil Market – Where are We Now?</a:t>
            </a:r>
          </a:p>
        </p:txBody>
      </p:sp>
      <p:sp>
        <p:nvSpPr>
          <p:cNvPr id="17411" name="Text Placeholder 2"/>
          <p:cNvSpPr>
            <a:spLocks noGrp="1"/>
          </p:cNvSpPr>
          <p:nvPr>
            <p:ph type="body" sz="half" idx="1"/>
          </p:nvPr>
        </p:nvSpPr>
        <p:spPr>
          <a:xfrm>
            <a:off x="685800" y="1314450"/>
            <a:ext cx="8305800" cy="4343400"/>
          </a:xfrm>
        </p:spPr>
        <p:txBody>
          <a:bodyPr/>
          <a:lstStyle/>
          <a:p>
            <a:pPr>
              <a:defRPr/>
            </a:pPr>
            <a:r>
              <a:rPr lang="en-US" sz="2000" dirty="0" smtClean="0"/>
              <a:t>Oil is traded in US dollars</a:t>
            </a:r>
            <a:r>
              <a:rPr lang="en-US" dirty="0" smtClean="0"/>
              <a:t>.  </a:t>
            </a:r>
            <a:endParaRPr lang="en-US" sz="1400" dirty="0" smtClean="0"/>
          </a:p>
          <a:p>
            <a:pPr lvl="1">
              <a:defRPr/>
            </a:pPr>
            <a:r>
              <a:rPr lang="en-US" sz="1400" dirty="0" smtClean="0"/>
              <a:t>Oil is itself a currency</a:t>
            </a:r>
          </a:p>
          <a:p>
            <a:pPr lvl="2">
              <a:defRPr/>
            </a:pPr>
            <a:r>
              <a:rPr lang="en-US" sz="1600" dirty="0" smtClean="0"/>
              <a:t>If US dollar weakens against oil consumption currencies, ceteris paribus, oil prices will rally in dollar terms and vice-versa</a:t>
            </a:r>
          </a:p>
          <a:p>
            <a:pPr lvl="2">
              <a:defRPr/>
            </a:pPr>
            <a:endParaRPr lang="en-US" sz="1600" dirty="0" smtClean="0"/>
          </a:p>
          <a:p>
            <a:pPr lvl="1">
              <a:defRPr/>
            </a:pPr>
            <a:r>
              <a:rPr lang="en-US" sz="1400" dirty="0" smtClean="0"/>
              <a:t>Four basic reasons oil is traded in dollars:</a:t>
            </a:r>
          </a:p>
          <a:p>
            <a:pPr marL="1309688" lvl="2" indent="-342900">
              <a:buFont typeface="+mj-lt"/>
              <a:buAutoNum type="arabicPeriod"/>
              <a:defRPr/>
            </a:pPr>
            <a:r>
              <a:rPr lang="en-US" sz="1600" dirty="0" smtClean="0"/>
              <a:t>US dollar is most freely convertible and liquid currency in the world</a:t>
            </a:r>
          </a:p>
          <a:p>
            <a:pPr marL="1309688" lvl="2" indent="-342900">
              <a:buFont typeface="+mj-lt"/>
              <a:buAutoNum type="arabicPeriod"/>
              <a:defRPr/>
            </a:pPr>
            <a:r>
              <a:rPr lang="en-US" sz="1600" dirty="0" smtClean="0"/>
              <a:t>Single currency trading allows for more efficient arbitrage</a:t>
            </a:r>
          </a:p>
          <a:p>
            <a:pPr marL="1309688" lvl="2" indent="-342900">
              <a:buFont typeface="+mj-lt"/>
              <a:buAutoNum type="arabicPeriod"/>
              <a:defRPr/>
            </a:pPr>
            <a:r>
              <a:rPr lang="en-US" sz="1600" dirty="0" smtClean="0"/>
              <a:t>Oil traders don’t have to worry about currency exchange risk</a:t>
            </a:r>
          </a:p>
          <a:p>
            <a:pPr marL="1309688" lvl="2" indent="-342900">
              <a:buFont typeface="+mj-lt"/>
              <a:buAutoNum type="arabicPeriod"/>
              <a:defRPr/>
            </a:pPr>
            <a:r>
              <a:rPr lang="en-US" sz="1600" dirty="0" smtClean="0"/>
              <a:t>Oil producers not wanting US dollars can convert into whatever currency they want immediately.</a:t>
            </a:r>
          </a:p>
          <a:p>
            <a:pPr marL="966788" lvl="2" indent="0">
              <a:buFont typeface="Wingdings" pitchFamily="2" charset="2"/>
              <a:buNone/>
              <a:defRPr/>
            </a:pPr>
            <a:endParaRPr lang="en-US" sz="1600" dirty="0" smtClean="0"/>
          </a:p>
          <a:p>
            <a:pPr marL="463550" indent="-342900">
              <a:defRPr/>
            </a:pPr>
            <a:r>
              <a:rPr lang="en-US" sz="2000" dirty="0" smtClean="0"/>
              <a:t>This gives the US enormous advantages:</a:t>
            </a:r>
          </a:p>
          <a:p>
            <a:pPr marL="887413" lvl="1" indent="-342900">
              <a:defRPr/>
            </a:pPr>
            <a:r>
              <a:rPr lang="en-US" sz="1400" dirty="0" smtClean="0"/>
              <a:t>Allows the US to run a current account deficit with less inflation</a:t>
            </a:r>
          </a:p>
          <a:p>
            <a:pPr marL="1309688" lvl="2" indent="-342900">
              <a:defRPr/>
            </a:pPr>
            <a:r>
              <a:rPr lang="en-US" sz="1600" dirty="0" smtClean="0"/>
              <a:t>Countries need to keep dollars on hand to purchase oil and not recycle them back into the US economy.</a:t>
            </a:r>
          </a:p>
          <a:p>
            <a:pPr marL="887413" lvl="1" indent="-342900">
              <a:defRPr/>
            </a:pPr>
            <a:r>
              <a:rPr lang="en-US" sz="1400" dirty="0" smtClean="0"/>
              <a:t>US effectively enjoys </a:t>
            </a:r>
            <a:r>
              <a:rPr lang="en-US" sz="1400" dirty="0" err="1" smtClean="0"/>
              <a:t>seigniorage</a:t>
            </a:r>
            <a:r>
              <a:rPr lang="en-US" sz="1400" dirty="0" smtClean="0"/>
              <a:t> with respect to all oil transactions.  </a:t>
            </a:r>
          </a:p>
          <a:p>
            <a:pPr marL="1309688" lvl="2" indent="-342900">
              <a:defRPr/>
            </a:pPr>
            <a:r>
              <a:rPr lang="en-US" sz="1600" dirty="0" smtClean="0"/>
              <a:t>Money the Fed creates can be used to buy oil without needing to produce corresponding goods and services.</a:t>
            </a:r>
          </a:p>
          <a:p>
            <a:pPr marL="1309688" lvl="2" indent="-342900">
              <a:defRPr/>
            </a:pPr>
            <a:r>
              <a:rPr lang="en-US" sz="1600" dirty="0" smtClean="0"/>
              <a:t>Other countries need to produce goods and services, ultimately priced in dollars, before being able to purchase oil.</a:t>
            </a:r>
          </a:p>
          <a:p>
            <a:pPr lvl="2">
              <a:defRPr/>
            </a:pP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76200"/>
            <a:ext cx="7772400" cy="1143000"/>
          </a:xfrm>
        </p:spPr>
        <p:txBody>
          <a:bodyPr/>
          <a:lstStyle/>
          <a:p>
            <a:r>
              <a:rPr lang="en-US" smtClean="0"/>
              <a:t>Modern Oil Market</a:t>
            </a:r>
          </a:p>
        </p:txBody>
      </p:sp>
      <p:grpSp>
        <p:nvGrpSpPr>
          <p:cNvPr id="19459" name="Group 63"/>
          <p:cNvGrpSpPr>
            <a:grpSpLocks/>
          </p:cNvGrpSpPr>
          <p:nvPr/>
        </p:nvGrpSpPr>
        <p:grpSpPr bwMode="auto">
          <a:xfrm>
            <a:off x="2525713" y="2284413"/>
            <a:ext cx="661987" cy="2425700"/>
            <a:chOff x="0" y="0"/>
            <a:chExt cx="661394" cy="2426612"/>
          </a:xfrm>
        </p:grpSpPr>
        <p:sp>
          <p:nvSpPr>
            <p:cNvPr id="102" name="Text Box 16"/>
            <p:cNvSpPr txBox="1"/>
            <p:nvPr/>
          </p:nvSpPr>
          <p:spPr>
            <a:xfrm rot="17634298">
              <a:off x="-476280" y="826803"/>
              <a:ext cx="1964475" cy="31087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United Arab Emirates</a:t>
              </a:r>
            </a:p>
          </p:txBody>
        </p:sp>
        <p:sp>
          <p:nvSpPr>
            <p:cNvPr id="103" name="Rectangle 102"/>
            <p:cNvSpPr/>
            <p:nvPr/>
          </p:nvSpPr>
          <p:spPr>
            <a:xfrm>
              <a:off x="0" y="1835840"/>
              <a:ext cx="210948" cy="447843"/>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104" name="Straight Arrow Connector 103"/>
            <p:cNvCxnSpPr/>
            <p:nvPr/>
          </p:nvCxnSpPr>
          <p:spPr>
            <a:xfrm>
              <a:off x="104681" y="2283683"/>
              <a:ext cx="0" cy="142929"/>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460" name="Group 130"/>
          <p:cNvGrpSpPr>
            <a:grpSpLocks/>
          </p:cNvGrpSpPr>
          <p:nvPr/>
        </p:nvGrpSpPr>
        <p:grpSpPr bwMode="auto">
          <a:xfrm>
            <a:off x="233363" y="2501900"/>
            <a:ext cx="9244012" cy="4578350"/>
            <a:chOff x="233360" y="2501712"/>
            <a:chExt cx="9244015" cy="4578859"/>
          </a:xfrm>
        </p:grpSpPr>
        <p:sp>
          <p:nvSpPr>
            <p:cNvPr id="88" name="Text Box 36"/>
            <p:cNvSpPr txBox="1"/>
            <p:nvPr/>
          </p:nvSpPr>
          <p:spPr>
            <a:xfrm rot="17634298">
              <a:off x="5784754" y="3193957"/>
              <a:ext cx="1716279" cy="33178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24 Other Exporters</a:t>
              </a:r>
            </a:p>
          </p:txBody>
        </p:sp>
        <p:grpSp>
          <p:nvGrpSpPr>
            <p:cNvPr id="19463" name="Group 129"/>
            <p:cNvGrpSpPr>
              <a:grpSpLocks/>
            </p:cNvGrpSpPr>
            <p:nvPr/>
          </p:nvGrpSpPr>
          <p:grpSpPr bwMode="auto">
            <a:xfrm>
              <a:off x="233360" y="2825535"/>
              <a:ext cx="9244015" cy="4255036"/>
              <a:chOff x="233360" y="2825535"/>
              <a:chExt cx="9244015" cy="4255036"/>
            </a:xfrm>
          </p:grpSpPr>
          <p:grpSp>
            <p:nvGrpSpPr>
              <p:cNvPr id="19464" name="Group 60"/>
              <p:cNvGrpSpPr>
                <a:grpSpLocks/>
              </p:cNvGrpSpPr>
              <p:nvPr/>
            </p:nvGrpSpPr>
            <p:grpSpPr bwMode="auto">
              <a:xfrm>
                <a:off x="1316497" y="2884103"/>
                <a:ext cx="667351" cy="1823830"/>
                <a:chOff x="0" y="0"/>
                <a:chExt cx="667385" cy="1824038"/>
              </a:xfrm>
            </p:grpSpPr>
            <p:sp>
              <p:nvSpPr>
                <p:cNvPr id="111" name="Text Box 14"/>
                <p:cNvSpPr txBox="1"/>
                <p:nvPr/>
              </p:nvSpPr>
              <p:spPr>
                <a:xfrm rot="17634298">
                  <a:off x="-161716" y="537750"/>
                  <a:ext cx="1305219" cy="2302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Russia</a:t>
                  </a:r>
                </a:p>
              </p:txBody>
            </p:sp>
            <p:sp>
              <p:nvSpPr>
                <p:cNvPr id="112" name="Rectangle 111"/>
                <p:cNvSpPr/>
                <p:nvPr/>
              </p:nvSpPr>
              <p:spPr>
                <a:xfrm>
                  <a:off x="-462" y="1234005"/>
                  <a:ext cx="668371" cy="447776"/>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113" name="Straight Arrow Connector 112"/>
                <p:cNvCxnSpPr/>
                <p:nvPr/>
              </p:nvCxnSpPr>
              <p:spPr>
                <a:xfrm>
                  <a:off x="332930" y="1681781"/>
                  <a:ext cx="0" cy="142907"/>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Text Box 4"/>
              <p:cNvSpPr txBox="1"/>
              <p:nvPr/>
            </p:nvSpPr>
            <p:spPr>
              <a:xfrm rot="17634298">
                <a:off x="345206" y="3378922"/>
                <a:ext cx="1305070" cy="32226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Saudi Arabia</a:t>
                </a:r>
              </a:p>
            </p:txBody>
          </p:sp>
          <p:sp>
            <p:nvSpPr>
              <p:cNvPr id="109" name="Rectangle 108"/>
              <p:cNvSpPr/>
              <p:nvPr/>
            </p:nvSpPr>
            <p:spPr>
              <a:xfrm>
                <a:off x="392110" y="4117967"/>
                <a:ext cx="731837"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110" name="Straight Arrow Connector 109"/>
              <p:cNvCxnSpPr/>
              <p:nvPr/>
            </p:nvCxnSpPr>
            <p:spPr>
              <a:xfrm>
                <a:off x="763585"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grpSp>
            <p:nvGrpSpPr>
              <p:cNvPr id="19468" name="Group 62"/>
              <p:cNvGrpSpPr>
                <a:grpSpLocks/>
              </p:cNvGrpSpPr>
              <p:nvPr/>
            </p:nvGrpSpPr>
            <p:grpSpPr bwMode="auto">
              <a:xfrm>
                <a:off x="2145130" y="2874579"/>
                <a:ext cx="433366" cy="1833354"/>
                <a:chOff x="0" y="0"/>
                <a:chExt cx="433388" cy="1833563"/>
              </a:xfrm>
            </p:grpSpPr>
            <p:sp>
              <p:nvSpPr>
                <p:cNvPr id="105" name="Text Box 7"/>
                <p:cNvSpPr txBox="1"/>
                <p:nvPr/>
              </p:nvSpPr>
              <p:spPr>
                <a:xfrm rot="17634298">
                  <a:off x="-333926" y="538541"/>
                  <a:ext cx="1305219" cy="22861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Iran</a:t>
                  </a:r>
                </a:p>
              </p:txBody>
            </p:sp>
            <p:sp>
              <p:nvSpPr>
                <p:cNvPr id="106" name="Rectangle 105"/>
                <p:cNvSpPr/>
                <p:nvPr/>
              </p:nvSpPr>
              <p:spPr>
                <a:xfrm>
                  <a:off x="-419" y="1243529"/>
                  <a:ext cx="219086" cy="447776"/>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107" name="Straight Arrow Connector 106"/>
                <p:cNvCxnSpPr/>
                <p:nvPr/>
              </p:nvCxnSpPr>
              <p:spPr>
                <a:xfrm>
                  <a:off x="113887" y="1691305"/>
                  <a:ext cx="0" cy="142907"/>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Text Box 9"/>
              <p:cNvSpPr txBox="1"/>
              <p:nvPr/>
            </p:nvSpPr>
            <p:spPr>
              <a:xfrm rot="17634298">
                <a:off x="2525637" y="341305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NIgeria</a:t>
                </a:r>
              </a:p>
            </p:txBody>
          </p:sp>
          <p:sp>
            <p:nvSpPr>
              <p:cNvPr id="67" name="Rectangle 66"/>
              <p:cNvSpPr/>
              <p:nvPr/>
            </p:nvSpPr>
            <p:spPr>
              <a:xfrm>
                <a:off x="2859086" y="4117967"/>
                <a:ext cx="201612"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68" name="Text Box 11"/>
              <p:cNvSpPr txBox="1"/>
              <p:nvPr/>
            </p:nvSpPr>
            <p:spPr>
              <a:xfrm rot="17634298">
                <a:off x="2820913" y="341305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Kuwait</a:t>
                </a:r>
              </a:p>
            </p:txBody>
          </p:sp>
          <p:sp>
            <p:nvSpPr>
              <p:cNvPr id="69" name="Rectangle 68"/>
              <p:cNvSpPr/>
              <p:nvPr/>
            </p:nvSpPr>
            <p:spPr>
              <a:xfrm>
                <a:off x="3154361" y="4117967"/>
                <a:ext cx="192087"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0" name="Text Box 18"/>
              <p:cNvSpPr txBox="1"/>
              <p:nvPr/>
            </p:nvSpPr>
            <p:spPr>
              <a:xfrm rot="17634298">
                <a:off x="3163813" y="3432104"/>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Norway</a:t>
                </a:r>
              </a:p>
            </p:txBody>
          </p:sp>
          <p:sp>
            <p:nvSpPr>
              <p:cNvPr id="71" name="Rectangle 70"/>
              <p:cNvSpPr/>
              <p:nvPr/>
            </p:nvSpPr>
            <p:spPr>
              <a:xfrm>
                <a:off x="3468686" y="4117967"/>
                <a:ext cx="182562"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2" name="Text Box 20"/>
              <p:cNvSpPr txBox="1"/>
              <p:nvPr/>
            </p:nvSpPr>
            <p:spPr>
              <a:xfrm rot="17634298">
                <a:off x="3468613" y="341305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Angola</a:t>
                </a:r>
              </a:p>
            </p:txBody>
          </p:sp>
          <p:sp>
            <p:nvSpPr>
              <p:cNvPr id="73" name="Rectangle 72"/>
              <p:cNvSpPr/>
              <p:nvPr/>
            </p:nvSpPr>
            <p:spPr>
              <a:xfrm>
                <a:off x="3792536" y="4117967"/>
                <a:ext cx="173037"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4" name="Text Box 22"/>
              <p:cNvSpPr txBox="1"/>
              <p:nvPr/>
            </p:nvSpPr>
            <p:spPr>
              <a:xfrm rot="17634298">
                <a:off x="3773413" y="341305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Algeria</a:t>
                </a:r>
              </a:p>
            </p:txBody>
          </p:sp>
          <p:sp>
            <p:nvSpPr>
              <p:cNvPr id="75" name="Rectangle 74"/>
              <p:cNvSpPr/>
              <p:nvPr/>
            </p:nvSpPr>
            <p:spPr>
              <a:xfrm>
                <a:off x="4097336" y="4117967"/>
                <a:ext cx="165100"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6" name="Text Box 24"/>
              <p:cNvSpPr txBox="1"/>
              <p:nvPr/>
            </p:nvSpPr>
            <p:spPr>
              <a:xfrm rot="17634298">
                <a:off x="4040113" y="3394000"/>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Iraq</a:t>
                </a:r>
              </a:p>
            </p:txBody>
          </p:sp>
          <p:sp>
            <p:nvSpPr>
              <p:cNvPr id="77" name="Rectangle 76"/>
              <p:cNvSpPr/>
              <p:nvPr/>
            </p:nvSpPr>
            <p:spPr>
              <a:xfrm>
                <a:off x="4383086" y="4117967"/>
                <a:ext cx="155575"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78" name="Text Box 26"/>
              <p:cNvSpPr txBox="1"/>
              <p:nvPr/>
            </p:nvSpPr>
            <p:spPr>
              <a:xfrm rot="17634298">
                <a:off x="4306813" y="3432104"/>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Venezuela</a:t>
                </a:r>
              </a:p>
            </p:txBody>
          </p:sp>
          <p:sp>
            <p:nvSpPr>
              <p:cNvPr id="79" name="Rectangle 78"/>
              <p:cNvSpPr/>
              <p:nvPr/>
            </p:nvSpPr>
            <p:spPr>
              <a:xfrm>
                <a:off x="4668836" y="4117967"/>
                <a:ext cx="155575"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0" name="Text Box 28"/>
              <p:cNvSpPr txBox="1"/>
              <p:nvPr/>
            </p:nvSpPr>
            <p:spPr>
              <a:xfrm rot="17634298">
                <a:off x="4573513" y="340352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Libya</a:t>
                </a:r>
              </a:p>
            </p:txBody>
          </p:sp>
          <p:sp>
            <p:nvSpPr>
              <p:cNvPr id="81" name="Rectangle 80"/>
              <p:cNvSpPr/>
              <p:nvPr/>
            </p:nvSpPr>
            <p:spPr>
              <a:xfrm>
                <a:off x="4954587" y="4117967"/>
                <a:ext cx="138112"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2" name="Text Box 30"/>
              <p:cNvSpPr txBox="1"/>
              <p:nvPr/>
            </p:nvSpPr>
            <p:spPr>
              <a:xfrm rot="17634298">
                <a:off x="4830688" y="3394000"/>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Kazakhstan</a:t>
                </a:r>
              </a:p>
            </p:txBody>
          </p:sp>
          <p:sp>
            <p:nvSpPr>
              <p:cNvPr id="83" name="Rectangle 82"/>
              <p:cNvSpPr/>
              <p:nvPr/>
            </p:nvSpPr>
            <p:spPr>
              <a:xfrm>
                <a:off x="5221287" y="4117967"/>
                <a:ext cx="128587"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4" name="Text Box 32"/>
              <p:cNvSpPr txBox="1"/>
              <p:nvPr/>
            </p:nvSpPr>
            <p:spPr>
              <a:xfrm rot="17634298">
                <a:off x="5087863" y="340352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Qatar</a:t>
                </a:r>
              </a:p>
            </p:txBody>
          </p:sp>
          <p:sp>
            <p:nvSpPr>
              <p:cNvPr id="85" name="Rectangle 84"/>
              <p:cNvSpPr/>
              <p:nvPr/>
            </p:nvSpPr>
            <p:spPr>
              <a:xfrm>
                <a:off x="5487987" y="4117967"/>
                <a:ext cx="119062"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6" name="Text Box 34"/>
              <p:cNvSpPr txBox="1"/>
              <p:nvPr/>
            </p:nvSpPr>
            <p:spPr>
              <a:xfrm rot="17634298">
                <a:off x="5373613" y="3394000"/>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Canada</a:t>
                </a:r>
              </a:p>
            </p:txBody>
          </p:sp>
          <p:sp>
            <p:nvSpPr>
              <p:cNvPr id="87" name="Rectangle 86"/>
              <p:cNvSpPr/>
              <p:nvPr/>
            </p:nvSpPr>
            <p:spPr>
              <a:xfrm>
                <a:off x="5754687" y="4117967"/>
                <a:ext cx="109537"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9" name="Rectangle 88"/>
              <p:cNvSpPr/>
              <p:nvPr/>
            </p:nvSpPr>
            <p:spPr>
              <a:xfrm>
                <a:off x="6021387" y="4117967"/>
                <a:ext cx="539750" cy="44772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90" name="Straight Arrow Connector 89"/>
              <p:cNvCxnSpPr/>
              <p:nvPr/>
            </p:nvCxnSpPr>
            <p:spPr>
              <a:xfrm>
                <a:off x="2954336"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3249611"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563936"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78261"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173536"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459286"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745036"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021262"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287962"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5545137"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11837"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6297612" y="4565691"/>
                <a:ext cx="0" cy="142891"/>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 Box 39"/>
              <p:cNvSpPr txBox="1"/>
              <p:nvPr/>
            </p:nvSpPr>
            <p:spPr>
              <a:xfrm rot="4453288">
                <a:off x="358700" y="607082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United States</a:t>
                </a:r>
              </a:p>
            </p:txBody>
          </p:sp>
          <p:sp>
            <p:nvSpPr>
              <p:cNvPr id="59" name="Text Box 41"/>
              <p:cNvSpPr txBox="1"/>
              <p:nvPr/>
            </p:nvSpPr>
            <p:spPr>
              <a:xfrm rot="4453288">
                <a:off x="1101650" y="607082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China</a:t>
                </a:r>
              </a:p>
            </p:txBody>
          </p:sp>
          <p:sp>
            <p:nvSpPr>
              <p:cNvPr id="60" name="Text Box 43"/>
              <p:cNvSpPr txBox="1"/>
              <p:nvPr/>
            </p:nvSpPr>
            <p:spPr>
              <a:xfrm rot="4453288">
                <a:off x="1616000"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Japan</a:t>
                </a:r>
              </a:p>
            </p:txBody>
          </p:sp>
          <p:sp>
            <p:nvSpPr>
              <p:cNvPr id="45" name="Text Box 73"/>
              <p:cNvSpPr txBox="1"/>
              <p:nvPr/>
            </p:nvSpPr>
            <p:spPr>
              <a:xfrm rot="4453288">
                <a:off x="4393332" y="6036691"/>
                <a:ext cx="1305070" cy="31273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Netherlands</a:t>
                </a:r>
              </a:p>
            </p:txBody>
          </p:sp>
          <p:sp>
            <p:nvSpPr>
              <p:cNvPr id="46" name="Text Box 45"/>
              <p:cNvSpPr txBox="1"/>
              <p:nvPr/>
            </p:nvSpPr>
            <p:spPr>
              <a:xfrm rot="4453288">
                <a:off x="2063675"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Germany</a:t>
                </a:r>
              </a:p>
            </p:txBody>
          </p:sp>
          <p:sp>
            <p:nvSpPr>
              <p:cNvPr id="47" name="Text Box 47"/>
              <p:cNvSpPr txBox="1"/>
              <p:nvPr/>
            </p:nvSpPr>
            <p:spPr>
              <a:xfrm rot="4453288">
                <a:off x="2387525"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India</a:t>
                </a:r>
              </a:p>
            </p:txBody>
          </p:sp>
          <p:sp>
            <p:nvSpPr>
              <p:cNvPr id="48" name="Text Box 49"/>
              <p:cNvSpPr txBox="1"/>
              <p:nvPr/>
            </p:nvSpPr>
            <p:spPr>
              <a:xfrm rot="4453288">
                <a:off x="3087613" y="6051770"/>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France</a:t>
                </a:r>
              </a:p>
            </p:txBody>
          </p:sp>
          <p:sp>
            <p:nvSpPr>
              <p:cNvPr id="49" name="Text Box 53"/>
              <p:cNvSpPr txBox="1"/>
              <p:nvPr/>
            </p:nvSpPr>
            <p:spPr>
              <a:xfrm rot="4453288">
                <a:off x="3392413"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Spain</a:t>
                </a:r>
              </a:p>
            </p:txBody>
          </p:sp>
          <p:sp>
            <p:nvSpPr>
              <p:cNvPr id="50" name="Text Box 55"/>
              <p:cNvSpPr txBox="1"/>
              <p:nvPr/>
            </p:nvSpPr>
            <p:spPr>
              <a:xfrm rot="4453288">
                <a:off x="3655938"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Italy</a:t>
                </a:r>
              </a:p>
            </p:txBody>
          </p:sp>
          <p:sp>
            <p:nvSpPr>
              <p:cNvPr id="51" name="Text Box 57"/>
              <p:cNvSpPr txBox="1"/>
              <p:nvPr/>
            </p:nvSpPr>
            <p:spPr>
              <a:xfrm rot="4453288">
                <a:off x="2749475" y="607082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South Korea</a:t>
                </a:r>
              </a:p>
            </p:txBody>
          </p:sp>
          <p:sp>
            <p:nvSpPr>
              <p:cNvPr id="52" name="Text Box 59"/>
              <p:cNvSpPr txBox="1"/>
              <p:nvPr/>
            </p:nvSpPr>
            <p:spPr>
              <a:xfrm rot="4453288">
                <a:off x="3925813" y="6070822"/>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Singapore</a:t>
                </a:r>
              </a:p>
            </p:txBody>
          </p:sp>
          <p:sp>
            <p:nvSpPr>
              <p:cNvPr id="53" name="Text Box 61"/>
              <p:cNvSpPr txBox="1"/>
              <p:nvPr/>
            </p:nvSpPr>
            <p:spPr>
              <a:xfrm rot="4453288">
                <a:off x="4189338"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Taiwan</a:t>
                </a:r>
              </a:p>
            </p:txBody>
          </p:sp>
          <p:sp>
            <p:nvSpPr>
              <p:cNvPr id="54" name="Text Box 65"/>
              <p:cNvSpPr txBox="1"/>
              <p:nvPr/>
            </p:nvSpPr>
            <p:spPr>
              <a:xfrm rot="4453288">
                <a:off x="4654476" y="6061296"/>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a:ea typeface="Calibri"/>
                    <a:cs typeface="Times New Roman"/>
                  </a:rPr>
                  <a:t>Thailand</a:t>
                </a:r>
              </a:p>
            </p:txBody>
          </p:sp>
          <p:sp>
            <p:nvSpPr>
              <p:cNvPr id="55" name="Text Box 67"/>
              <p:cNvSpPr txBox="1"/>
              <p:nvPr/>
            </p:nvSpPr>
            <p:spPr>
              <a:xfrm rot="4453288">
                <a:off x="4883076" y="6067647"/>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Belgium</a:t>
                </a:r>
              </a:p>
              <a:p>
                <a:pPr>
                  <a:lnSpc>
                    <a:spcPct val="115000"/>
                  </a:lnSpc>
                  <a:spcBef>
                    <a:spcPts val="0"/>
                  </a:spcBef>
                  <a:spcAft>
                    <a:spcPts val="1000"/>
                  </a:spcAft>
                  <a:defRPr/>
                </a:pPr>
                <a:r>
                  <a:rPr lang="en-US" sz="1100" dirty="0">
                    <a:ea typeface="Calibri"/>
                    <a:cs typeface="Times New Roman"/>
                  </a:rPr>
                  <a:t> </a:t>
                </a:r>
              </a:p>
            </p:txBody>
          </p:sp>
          <p:sp>
            <p:nvSpPr>
              <p:cNvPr id="56" name="Text Box 69"/>
              <p:cNvSpPr txBox="1"/>
              <p:nvPr/>
            </p:nvSpPr>
            <p:spPr>
              <a:xfrm rot="4453288">
                <a:off x="5103738" y="6067647"/>
                <a:ext cx="1305070" cy="228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Turkey</a:t>
                </a:r>
              </a:p>
            </p:txBody>
          </p:sp>
          <p:sp>
            <p:nvSpPr>
              <p:cNvPr id="57" name="Text Box 71"/>
              <p:cNvSpPr txBox="1"/>
              <p:nvPr/>
            </p:nvSpPr>
            <p:spPr>
              <a:xfrm rot="4453288">
                <a:off x="5502188" y="6162909"/>
                <a:ext cx="1573387" cy="26193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100" dirty="0">
                    <a:ea typeface="Calibri"/>
                    <a:cs typeface="Times New Roman"/>
                  </a:rPr>
                  <a:t>163 Other Importers</a:t>
                </a:r>
              </a:p>
              <a:p>
                <a:pPr>
                  <a:lnSpc>
                    <a:spcPct val="115000"/>
                  </a:lnSpc>
                  <a:spcBef>
                    <a:spcPts val="0"/>
                  </a:spcBef>
                  <a:spcAft>
                    <a:spcPts val="1000"/>
                  </a:spcAft>
                  <a:defRPr/>
                </a:pPr>
                <a:r>
                  <a:rPr lang="en-US" sz="1100" dirty="0">
                    <a:ea typeface="Calibri"/>
                    <a:cs typeface="Times New Roman"/>
                  </a:rPr>
                  <a:t> </a:t>
                </a:r>
              </a:p>
            </p:txBody>
          </p:sp>
          <p:sp>
            <p:nvSpPr>
              <p:cNvPr id="29" name="Rectangle 28"/>
              <p:cNvSpPr/>
              <p:nvPr/>
            </p:nvSpPr>
            <p:spPr>
              <a:xfrm rot="10800000">
                <a:off x="373060" y="5151545"/>
                <a:ext cx="87788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0" name="Rectangle 29"/>
              <p:cNvSpPr/>
              <p:nvPr/>
            </p:nvSpPr>
            <p:spPr>
              <a:xfrm rot="10800000">
                <a:off x="1325560" y="5151545"/>
                <a:ext cx="457200"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1" name="Rectangle 30"/>
              <p:cNvSpPr/>
              <p:nvPr/>
            </p:nvSpPr>
            <p:spPr>
              <a:xfrm rot="10800000">
                <a:off x="1906586" y="5151545"/>
                <a:ext cx="403225"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2" name="Rectangle 31"/>
              <p:cNvSpPr/>
              <p:nvPr/>
            </p:nvSpPr>
            <p:spPr>
              <a:xfrm rot="10800000">
                <a:off x="2430461" y="5151545"/>
                <a:ext cx="219075"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3" name="Rectangle 32"/>
              <p:cNvSpPr/>
              <p:nvPr/>
            </p:nvSpPr>
            <p:spPr>
              <a:xfrm rot="10800000">
                <a:off x="2754311" y="5151545"/>
                <a:ext cx="21113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4" name="Rectangle 33"/>
              <p:cNvSpPr/>
              <p:nvPr/>
            </p:nvSpPr>
            <p:spPr>
              <a:xfrm rot="10800000">
                <a:off x="3487736" y="5151545"/>
                <a:ext cx="165100"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5" name="Rectangle 34"/>
              <p:cNvSpPr/>
              <p:nvPr/>
            </p:nvSpPr>
            <p:spPr>
              <a:xfrm rot="10800000">
                <a:off x="3802061" y="5151545"/>
                <a:ext cx="12858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6" name="Rectangle 35"/>
              <p:cNvSpPr/>
              <p:nvPr/>
            </p:nvSpPr>
            <p:spPr>
              <a:xfrm rot="10800000">
                <a:off x="4068761" y="5151545"/>
                <a:ext cx="12858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7" name="Rectangle 36"/>
              <p:cNvSpPr/>
              <p:nvPr/>
            </p:nvSpPr>
            <p:spPr>
              <a:xfrm rot="10800000">
                <a:off x="3125786" y="5151545"/>
                <a:ext cx="201612"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8" name="Rectangle 37"/>
              <p:cNvSpPr/>
              <p:nvPr/>
            </p:nvSpPr>
            <p:spPr>
              <a:xfrm rot="10800000">
                <a:off x="4364036" y="5151545"/>
                <a:ext cx="101600"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9" name="Rectangle 38"/>
              <p:cNvSpPr/>
              <p:nvPr/>
            </p:nvSpPr>
            <p:spPr>
              <a:xfrm rot="10800000">
                <a:off x="4611686" y="5151545"/>
                <a:ext cx="92075"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0" name="Rectangle 39"/>
              <p:cNvSpPr/>
              <p:nvPr/>
            </p:nvSpPr>
            <p:spPr>
              <a:xfrm rot="10800000">
                <a:off x="4849811" y="5151545"/>
                <a:ext cx="92075"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1" name="Rectangle 40"/>
              <p:cNvSpPr/>
              <p:nvPr/>
            </p:nvSpPr>
            <p:spPr>
              <a:xfrm rot="10800000">
                <a:off x="5106987" y="5151545"/>
                <a:ext cx="55562"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2" name="Rectangle 41"/>
              <p:cNvSpPr/>
              <p:nvPr/>
            </p:nvSpPr>
            <p:spPr>
              <a:xfrm rot="10800000">
                <a:off x="5335587" y="5151545"/>
                <a:ext cx="55562"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3" name="Rectangle 42"/>
              <p:cNvSpPr/>
              <p:nvPr/>
            </p:nvSpPr>
            <p:spPr>
              <a:xfrm rot="10800000">
                <a:off x="5573712" y="5151545"/>
                <a:ext cx="4603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44" name="Rectangle 43"/>
              <p:cNvSpPr/>
              <p:nvPr/>
            </p:nvSpPr>
            <p:spPr>
              <a:xfrm rot="10800000">
                <a:off x="5659437" y="5151545"/>
                <a:ext cx="896937" cy="447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cxnSp>
            <p:nvCxnSpPr>
              <p:cNvPr id="13" name="Straight Arrow Connector 12"/>
              <p:cNvCxnSpPr/>
              <p:nvPr/>
            </p:nvCxnSpPr>
            <p:spPr>
              <a:xfrm>
                <a:off x="811210"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63685"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16136"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4761"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59086"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230561"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73461"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68736"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44961"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421186"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657723"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895849"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133974"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62574"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02287"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126162" y="5008654"/>
                <a:ext cx="0" cy="14289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552" name="Group 5"/>
              <p:cNvGrpSpPr>
                <a:grpSpLocks/>
              </p:cNvGrpSpPr>
              <p:nvPr/>
            </p:nvGrpSpPr>
            <p:grpSpPr bwMode="auto">
              <a:xfrm>
                <a:off x="373568" y="4703446"/>
                <a:ext cx="6177915" cy="304165"/>
                <a:chOff x="0" y="0"/>
                <a:chExt cx="6177915" cy="304165"/>
              </a:xfrm>
            </p:grpSpPr>
            <p:sp>
              <p:nvSpPr>
                <p:cNvPr id="7" name="Rectangle 6"/>
                <p:cNvSpPr/>
                <p:nvPr/>
              </p:nvSpPr>
              <p:spPr>
                <a:xfrm>
                  <a:off x="-508" y="9900"/>
                  <a:ext cx="6178552" cy="290544"/>
                </a:xfrm>
                <a:prstGeom prst="rect">
                  <a:avLst/>
                </a:prstGeom>
                <a:pattFill prst="wdUpDiag">
                  <a:fgClr>
                    <a:srgbClr val="990000"/>
                  </a:fgClr>
                  <a:bgClr>
                    <a:srgbClr val="7030A0"/>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8" name="Text Box 109"/>
                <p:cNvSpPr txBox="1"/>
                <p:nvPr/>
              </p:nvSpPr>
              <p:spPr>
                <a:xfrm>
                  <a:off x="-508" y="374"/>
                  <a:ext cx="4851402" cy="303246"/>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Bef>
                      <a:spcPts val="0"/>
                    </a:spcBef>
                    <a:spcAft>
                      <a:spcPts val="1000"/>
                    </a:spcAft>
                    <a:defRPr/>
                  </a:pPr>
                  <a:r>
                    <a:rPr lang="en-US" dirty="0">
                      <a:solidFill>
                        <a:srgbClr val="FFFFFF"/>
                      </a:solidFill>
                      <a:ea typeface="Calibri"/>
                      <a:cs typeface="Times New Roman"/>
                    </a:rPr>
                    <a:t>2010 Transnational Oil Market:      Exports – 44.1 </a:t>
                  </a:r>
                  <a:r>
                    <a:rPr lang="en-US" dirty="0" err="1">
                      <a:solidFill>
                        <a:srgbClr val="FFFFFF"/>
                      </a:solidFill>
                      <a:ea typeface="Calibri"/>
                      <a:cs typeface="Times New Roman"/>
                    </a:rPr>
                    <a:t>mbpd</a:t>
                  </a:r>
                  <a:r>
                    <a:rPr lang="en-US" dirty="0">
                      <a:solidFill>
                        <a:srgbClr val="FFFFFF"/>
                      </a:solidFill>
                      <a:ea typeface="Calibri"/>
                      <a:cs typeface="Times New Roman"/>
                    </a:rPr>
                    <a:t>;  Imports – 44.3 </a:t>
                  </a:r>
                  <a:r>
                    <a:rPr lang="en-US" dirty="0" err="1">
                      <a:solidFill>
                        <a:srgbClr val="FFFFFF"/>
                      </a:solidFill>
                      <a:ea typeface="Calibri"/>
                      <a:cs typeface="Times New Roman"/>
                    </a:rPr>
                    <a:t>mbpd</a:t>
                  </a:r>
                  <a:endParaRPr lang="en-US" sz="1100" dirty="0">
                    <a:ea typeface="Calibri"/>
                    <a:cs typeface="Times New Roman"/>
                  </a:endParaRPr>
                </a:p>
              </p:txBody>
            </p:sp>
          </p:grpSp>
          <p:sp>
            <p:nvSpPr>
              <p:cNvPr id="116" name="Text Box 110"/>
              <p:cNvSpPr txBox="1"/>
              <p:nvPr/>
            </p:nvSpPr>
            <p:spPr>
              <a:xfrm>
                <a:off x="7107237" y="4360882"/>
                <a:ext cx="2370138" cy="144796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nSpc>
                    <a:spcPct val="115000"/>
                  </a:lnSpc>
                  <a:spcBef>
                    <a:spcPts val="0"/>
                  </a:spcBef>
                  <a:spcAft>
                    <a:spcPts val="1000"/>
                  </a:spcAft>
                  <a:defRPr/>
                </a:pPr>
                <a:r>
                  <a:rPr lang="en-US" sz="1200" dirty="0">
                    <a:ea typeface="Calibri"/>
                    <a:cs typeface="Times New Roman"/>
                  </a:rPr>
                  <a:t>Market coming to a price based on formulas that use futures markets to gauge marginal demand for next available barrel</a:t>
                </a:r>
              </a:p>
            </p:txBody>
          </p:sp>
          <p:cxnSp>
            <p:nvCxnSpPr>
              <p:cNvPr id="19554" name="Straight Arrow Connector 117"/>
              <p:cNvCxnSpPr>
                <a:cxnSpLocks noChangeShapeType="1"/>
              </p:cNvCxnSpPr>
              <p:nvPr/>
            </p:nvCxnSpPr>
            <p:spPr bwMode="auto">
              <a:xfrm flipH="1">
                <a:off x="6690736" y="4834345"/>
                <a:ext cx="388432"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9555" name="TextBox 118"/>
              <p:cNvSpPr txBox="1">
                <a:spLocks noChangeArrowheads="1"/>
              </p:cNvSpPr>
              <p:nvPr/>
            </p:nvSpPr>
            <p:spPr bwMode="auto">
              <a:xfrm>
                <a:off x="237266" y="2825535"/>
                <a:ext cx="26538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200">
                    <a:solidFill>
                      <a:srgbClr val="C00000"/>
                    </a:solidFill>
                  </a:rPr>
                  <a:t>Exporters dumping oil in</a:t>
                </a:r>
              </a:p>
            </p:txBody>
          </p:sp>
          <p:sp>
            <p:nvSpPr>
              <p:cNvPr id="19556" name="TextBox 119"/>
              <p:cNvSpPr txBox="1">
                <a:spLocks noChangeArrowheads="1"/>
              </p:cNvSpPr>
              <p:nvPr/>
            </p:nvSpPr>
            <p:spPr bwMode="auto">
              <a:xfrm>
                <a:off x="233360" y="6533052"/>
                <a:ext cx="2400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200">
                    <a:solidFill>
                      <a:srgbClr val="7030A0"/>
                    </a:solidFill>
                  </a:rPr>
                  <a:t>Importers drawing  it out</a:t>
                </a:r>
              </a:p>
            </p:txBody>
          </p:sp>
          <p:sp>
            <p:nvSpPr>
              <p:cNvPr id="122" name="Arc 121"/>
              <p:cNvSpPr/>
              <p:nvPr/>
            </p:nvSpPr>
            <p:spPr bwMode="auto">
              <a:xfrm>
                <a:off x="2363786" y="2963726"/>
                <a:ext cx="176212" cy="301659"/>
              </a:xfrm>
              <a:prstGeom prst="arc">
                <a:avLst/>
              </a:prstGeom>
              <a:noFill/>
              <a:ln w="9525" cap="flat" cmpd="sng" algn="ctr">
                <a:noFill/>
                <a:prstDash val="solid"/>
                <a:round/>
                <a:headEnd type="none" w="med" len="med"/>
                <a:tailEnd type="none" w="med" len="med"/>
              </a:ln>
              <a:effectLst/>
            </p:spPr>
            <p:txBody>
              <a:bodyPr wrap="none" anchor="ctr" anchorCtr="1">
                <a:spAutoFit/>
              </a:bodyPr>
              <a:lstStyle/>
              <a:p>
                <a:pPr eaLnBrk="0" hangingPunct="0">
                  <a:defRPr/>
                </a:pPr>
                <a:endParaRPr lang="en-US">
                  <a:cs typeface="+mn-cs"/>
                </a:endParaRPr>
              </a:p>
            </p:txBody>
          </p:sp>
          <p:sp>
            <p:nvSpPr>
              <p:cNvPr id="123" name="Arc 122"/>
              <p:cNvSpPr/>
              <p:nvPr/>
            </p:nvSpPr>
            <p:spPr bwMode="auto">
              <a:xfrm>
                <a:off x="2268536" y="2963726"/>
                <a:ext cx="276225" cy="301659"/>
              </a:xfrm>
              <a:prstGeom prst="arc">
                <a:avLst/>
              </a:prstGeom>
              <a:noFill/>
              <a:ln w="25400" cap="flat" cmpd="sng" algn="ctr">
                <a:solidFill>
                  <a:srgbClr val="990000"/>
                </a:solidFill>
                <a:prstDash val="solid"/>
                <a:round/>
                <a:headEnd type="none" w="med" len="med"/>
                <a:tailEnd type="none" w="med" len="med"/>
              </a:ln>
              <a:effectLst/>
            </p:spPr>
            <p:txBody>
              <a:bodyPr wrap="none" anchor="ctr" anchorCtr="1">
                <a:spAutoFit/>
              </a:bodyPr>
              <a:lstStyle/>
              <a:p>
                <a:pPr eaLnBrk="0" hangingPunct="0">
                  <a:defRPr/>
                </a:pPr>
                <a:endParaRPr lang="en-US">
                  <a:cs typeface="+mn-cs"/>
                </a:endParaRPr>
              </a:p>
            </p:txBody>
          </p:sp>
          <p:cxnSp>
            <p:nvCxnSpPr>
              <p:cNvPr id="126" name="Straight Arrow Connector 125"/>
              <p:cNvCxnSpPr/>
              <p:nvPr/>
            </p:nvCxnSpPr>
            <p:spPr>
              <a:xfrm>
                <a:off x="2539998" y="3122494"/>
                <a:ext cx="0" cy="142891"/>
              </a:xfrm>
              <a:prstGeom prst="straightConnector1">
                <a:avLst/>
              </a:prstGeom>
              <a:ln w="50800">
                <a:solidFill>
                  <a:srgbClr val="990000"/>
                </a:solidFill>
                <a:tailEnd type="triangle"/>
              </a:ln>
            </p:spPr>
            <p:style>
              <a:lnRef idx="1">
                <a:schemeClr val="accent1"/>
              </a:lnRef>
              <a:fillRef idx="0">
                <a:schemeClr val="accent1"/>
              </a:fillRef>
              <a:effectRef idx="0">
                <a:schemeClr val="accent1"/>
              </a:effectRef>
              <a:fontRef idx="minor">
                <a:schemeClr val="tx1"/>
              </a:fontRef>
            </p:style>
          </p:cxnSp>
          <p:grpSp>
            <p:nvGrpSpPr>
              <p:cNvPr id="19560" name="Group 128"/>
              <p:cNvGrpSpPr>
                <a:grpSpLocks/>
              </p:cNvGrpSpPr>
              <p:nvPr/>
            </p:nvGrpSpPr>
            <p:grpSpPr bwMode="auto">
              <a:xfrm rot="5166288">
                <a:off x="2421442" y="6382063"/>
                <a:ext cx="276226" cy="301978"/>
                <a:chOff x="2421442" y="6382063"/>
                <a:chExt cx="276226" cy="301978"/>
              </a:xfrm>
            </p:grpSpPr>
            <p:sp>
              <p:nvSpPr>
                <p:cNvPr id="127" name="Arc 126"/>
                <p:cNvSpPr/>
                <p:nvPr/>
              </p:nvSpPr>
              <p:spPr bwMode="auto">
                <a:xfrm>
                  <a:off x="2421164" y="6382730"/>
                  <a:ext cx="276256" cy="301625"/>
                </a:xfrm>
                <a:prstGeom prst="arc">
                  <a:avLst/>
                </a:prstGeom>
                <a:noFill/>
                <a:ln w="25400" cap="flat" cmpd="sng" algn="ctr">
                  <a:solidFill>
                    <a:srgbClr val="7030A0"/>
                  </a:solidFill>
                  <a:prstDash val="solid"/>
                  <a:round/>
                  <a:headEnd type="none" w="med" len="med"/>
                  <a:tailEnd type="none" w="med" len="med"/>
                </a:ln>
                <a:effectLst/>
              </p:spPr>
              <p:txBody>
                <a:bodyPr wrap="none" anchor="ctr" anchorCtr="1">
                  <a:spAutoFit/>
                </a:bodyPr>
                <a:lstStyle/>
                <a:p>
                  <a:pPr eaLnBrk="0" hangingPunct="0">
                    <a:defRPr/>
                  </a:pPr>
                  <a:endParaRPr lang="en-US">
                    <a:cs typeface="+mn-cs"/>
                  </a:endParaRPr>
                </a:p>
              </p:txBody>
            </p:sp>
            <p:cxnSp>
              <p:nvCxnSpPr>
                <p:cNvPr id="128" name="Straight Arrow Connector 127"/>
                <p:cNvCxnSpPr/>
                <p:nvPr/>
              </p:nvCxnSpPr>
              <p:spPr>
                <a:xfrm>
                  <a:off x="2692247" y="6542759"/>
                  <a:ext cx="0" cy="142875"/>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9461" name="Text Placeholder 2"/>
          <p:cNvSpPr>
            <a:spLocks noGrp="1"/>
          </p:cNvSpPr>
          <p:nvPr>
            <p:ph type="body" sz="half" idx="1"/>
          </p:nvPr>
        </p:nvSpPr>
        <p:spPr>
          <a:xfrm>
            <a:off x="304800" y="914400"/>
            <a:ext cx="8763000" cy="4114800"/>
          </a:xfrm>
        </p:spPr>
        <p:txBody>
          <a:bodyPr/>
          <a:lstStyle/>
          <a:p>
            <a:r>
              <a:rPr lang="en-US" sz="1400" smtClean="0"/>
              <a:t>Since oil is a fungible commodity, the result of these historical changes in its supply and pricing has been to create a fully global yet remarkably homogeneous market.</a:t>
            </a:r>
          </a:p>
          <a:p>
            <a:endParaRPr lang="en-US" sz="1400" smtClean="0"/>
          </a:p>
          <a:p>
            <a:r>
              <a:rPr lang="en-US" sz="1400" smtClean="0"/>
              <a:t>Although simplistic, a good mental model for the modern oil market is a trough where every day, exporters pour oil in from their own cup (resources), and importers draw it out from their cup (needs).  </a:t>
            </a:r>
          </a:p>
          <a:p>
            <a:endParaRPr lang="en-US" sz="1400" smtClean="0"/>
          </a:p>
          <a:p>
            <a:r>
              <a:rPr lang="en-US" sz="1400" smtClean="0"/>
              <a:t>Furthermore, oil has one price, in one currency, determined in real time by exchange markets.</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The security of the market lies solely in the diversity of its supplies.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2514600"/>
            <a:ext cx="7772400" cy="1143000"/>
          </a:xfrm>
        </p:spPr>
        <p:txBody>
          <a:bodyPr/>
          <a:lstStyle/>
          <a:p>
            <a:r>
              <a:rPr lang="en-US" smtClean="0"/>
              <a:t>Oil Demand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762000" y="304800"/>
            <a:ext cx="8153400" cy="1143000"/>
          </a:xfrm>
        </p:spPr>
        <p:txBody>
          <a:bodyPr/>
          <a:lstStyle/>
          <a:p>
            <a:r>
              <a:rPr lang="en-US" sz="2800" smtClean="0"/>
              <a:t>Oil is the Biggest Business in the World</a:t>
            </a:r>
          </a:p>
        </p:txBody>
      </p:sp>
      <p:sp>
        <p:nvSpPr>
          <p:cNvPr id="3075" name="Text Placeholder 2"/>
          <p:cNvSpPr>
            <a:spLocks noGrp="1"/>
          </p:cNvSpPr>
          <p:nvPr>
            <p:ph type="body" sz="half" idx="1"/>
          </p:nvPr>
        </p:nvSpPr>
        <p:spPr>
          <a:xfrm>
            <a:off x="228600" y="1219200"/>
            <a:ext cx="9296400" cy="4343400"/>
          </a:xfrm>
        </p:spPr>
        <p:txBody>
          <a:bodyPr/>
          <a:lstStyle/>
          <a:p>
            <a:r>
              <a:rPr lang="en-US" sz="1600" smtClean="0"/>
              <a:t>Taking all the companies that made more than $40B in revenue last year, and totaling those revenues according to industry sector, oil and gas was 27% bigger than all of finance combined (banking, financial services, and insurance):</a:t>
            </a:r>
          </a:p>
        </p:txBody>
      </p:sp>
      <p:graphicFrame>
        <p:nvGraphicFramePr>
          <p:cNvPr id="5" name="Chart 4"/>
          <p:cNvGraphicFramePr/>
          <p:nvPr/>
        </p:nvGraphicFramePr>
        <p:xfrm>
          <a:off x="457200" y="2057400"/>
          <a:ext cx="8458200" cy="47815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Oil and the US Economy</a:t>
            </a:r>
          </a:p>
        </p:txBody>
      </p:sp>
      <p:sp>
        <p:nvSpPr>
          <p:cNvPr id="21507" name="Text Placeholder 2"/>
          <p:cNvSpPr>
            <a:spLocks noGrp="1"/>
          </p:cNvSpPr>
          <p:nvPr>
            <p:ph type="body" sz="half" idx="1"/>
          </p:nvPr>
        </p:nvSpPr>
        <p:spPr>
          <a:xfrm>
            <a:off x="552450" y="1733550"/>
            <a:ext cx="8229600" cy="4267200"/>
          </a:xfrm>
        </p:spPr>
        <p:txBody>
          <a:bodyPr/>
          <a:lstStyle/>
          <a:p>
            <a:r>
              <a:rPr lang="en-US" sz="1600" smtClean="0"/>
              <a:t>Between 1949 and 1973, cheap and stable oil (avg $22.7/bbl in 2010 dollars) drove a dramatic per-capita increase in oil consumption within the US:</a:t>
            </a:r>
          </a:p>
        </p:txBody>
      </p:sp>
      <p:graphicFrame>
        <p:nvGraphicFramePr>
          <p:cNvPr id="6" name="Chart 5"/>
          <p:cNvGraphicFramePr>
            <a:graphicFrameLocks/>
          </p:cNvGraphicFramePr>
          <p:nvPr/>
        </p:nvGraphicFramePr>
        <p:xfrm>
          <a:off x="642937" y="2481262"/>
          <a:ext cx="8243888" cy="46005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Oil and the US Economy</a:t>
            </a:r>
          </a:p>
        </p:txBody>
      </p:sp>
      <p:sp>
        <p:nvSpPr>
          <p:cNvPr id="22531" name="Text Placeholder 2"/>
          <p:cNvSpPr>
            <a:spLocks noGrp="1"/>
          </p:cNvSpPr>
          <p:nvPr>
            <p:ph type="body" sz="half" idx="1"/>
          </p:nvPr>
        </p:nvSpPr>
        <p:spPr>
          <a:xfrm>
            <a:off x="685800" y="1838325"/>
            <a:ext cx="7772400" cy="4114800"/>
          </a:xfrm>
        </p:spPr>
        <p:txBody>
          <a:bodyPr/>
          <a:lstStyle/>
          <a:p>
            <a:r>
              <a:rPr lang="en-US" smtClean="0"/>
              <a:t>And cheap and stable oil transformed the way we lived:</a:t>
            </a:r>
          </a:p>
          <a:p>
            <a:pPr lvl="1"/>
            <a:endParaRPr lang="en-US" sz="1400" smtClean="0"/>
          </a:p>
          <a:p>
            <a:pPr lvl="1"/>
            <a:r>
              <a:rPr lang="en-US" sz="1400" smtClean="0"/>
              <a:t>Number of motor vehicles in the US grows from 45M in 1949 to 119M in 1972.</a:t>
            </a:r>
          </a:p>
          <a:p>
            <a:pPr lvl="1"/>
            <a:endParaRPr lang="en-US" sz="1400" smtClean="0"/>
          </a:p>
          <a:p>
            <a:pPr lvl="1"/>
            <a:r>
              <a:rPr lang="en-US" sz="1400" smtClean="0"/>
              <a:t>In 1956, Dwight Eisenhower signs the Interstate Highway Bill, authorizing the creation of 41,000 miles of superhighways.</a:t>
            </a:r>
          </a:p>
          <a:p>
            <a:pPr lvl="1"/>
            <a:endParaRPr lang="en-US" sz="1400" smtClean="0"/>
          </a:p>
          <a:p>
            <a:pPr lvl="1"/>
            <a:r>
              <a:rPr lang="en-US" sz="1400" smtClean="0"/>
              <a:t>Between 1950 and 1976, Americans living in cities increases by 10M; Americans living in suburbs increases by 85M.</a:t>
            </a:r>
          </a:p>
          <a:p>
            <a:pPr lvl="1"/>
            <a:endParaRPr lang="en-US" sz="1400" smtClean="0"/>
          </a:p>
          <a:p>
            <a:pPr lvl="1"/>
            <a:r>
              <a:rPr lang="en-US" sz="1400" smtClean="0"/>
              <a:t>In 1954, Ray Kroc teams up with the McDonald brothers to found McDonald’s restaurants.</a:t>
            </a:r>
          </a:p>
          <a:p>
            <a:pPr lvl="1"/>
            <a:endParaRPr lang="en-US" sz="1400" smtClean="0"/>
          </a:p>
          <a:p>
            <a:pPr lvl="1"/>
            <a:r>
              <a:rPr lang="en-US" sz="1400" smtClean="0"/>
              <a:t>In 1946, there were 8 shopping centers in the US; by the 1980s, there are over 20,000.</a:t>
            </a:r>
          </a:p>
          <a:p>
            <a:pPr lvl="1"/>
            <a:endParaRPr lang="en-US" sz="1400" smtClean="0"/>
          </a:p>
          <a:p>
            <a:pPr lvl="1"/>
            <a:r>
              <a:rPr lang="en-US" sz="1400" smtClean="0"/>
              <a:t>In 1958, the Boeing 707 ushers in the Jet Age with its inaugural flight for Pan American World Airways.</a:t>
            </a:r>
          </a:p>
          <a:p>
            <a:pPr lvl="1"/>
            <a:endParaRPr lang="en-US" sz="1400" smtClean="0"/>
          </a:p>
          <a:p>
            <a:pPr lvl="1"/>
            <a:endParaRPr 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US Economic Efficiency</a:t>
            </a:r>
          </a:p>
        </p:txBody>
      </p:sp>
      <p:sp>
        <p:nvSpPr>
          <p:cNvPr id="23555" name="Text Placeholder 2"/>
          <p:cNvSpPr>
            <a:spLocks noGrp="1"/>
          </p:cNvSpPr>
          <p:nvPr>
            <p:ph type="body" sz="half" idx="1"/>
          </p:nvPr>
        </p:nvSpPr>
        <p:spPr>
          <a:xfrm>
            <a:off x="438150" y="1590675"/>
            <a:ext cx="8362950" cy="4352925"/>
          </a:xfrm>
        </p:spPr>
        <p:txBody>
          <a:bodyPr/>
          <a:lstStyle/>
          <a:p>
            <a:r>
              <a:rPr lang="en-US" sz="1400" smtClean="0"/>
              <a:t>In 1979 the average American burned 30.02 barrels of oil to create $26,010.66 in real GDP.  In 2010, the average American burned 22.65 barrels of oil to create $42,860.56 in real GDP.  Real American wealth has been increasing, even as oil consumption has remained flat.</a:t>
            </a:r>
          </a:p>
        </p:txBody>
      </p:sp>
      <p:graphicFrame>
        <p:nvGraphicFramePr>
          <p:cNvPr id="5" name="Chart 4"/>
          <p:cNvGraphicFramePr>
            <a:graphicFrameLocks/>
          </p:cNvGraphicFramePr>
          <p:nvPr/>
        </p:nvGraphicFramePr>
        <p:xfrm>
          <a:off x="295275" y="2428874"/>
          <a:ext cx="8515350" cy="488632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Oil and the US Economy</a:t>
            </a:r>
          </a:p>
        </p:txBody>
      </p:sp>
      <p:graphicFrame>
        <p:nvGraphicFramePr>
          <p:cNvPr id="7" name="Chart 6"/>
          <p:cNvGraphicFramePr>
            <a:graphicFrameLocks/>
          </p:cNvGraphicFramePr>
          <p:nvPr/>
        </p:nvGraphicFramePr>
        <p:xfrm>
          <a:off x="633412" y="1809750"/>
          <a:ext cx="7900988" cy="4591050"/>
        </p:xfrm>
        <a:graphic>
          <a:graphicData uri="http://schemas.openxmlformats.org/drawingml/2006/chart">
            <c:chart xmlns:c="http://schemas.openxmlformats.org/drawingml/2006/chart" xmlns:r="http://schemas.openxmlformats.org/officeDocument/2006/relationships" r:id="rId3"/>
          </a:graphicData>
        </a:graphic>
      </p:graphicFrame>
      <p:sp>
        <p:nvSpPr>
          <p:cNvPr id="24580" name="Text Placeholder 2"/>
          <p:cNvSpPr>
            <a:spLocks noGrp="1"/>
          </p:cNvSpPr>
          <p:nvPr>
            <p:ph type="body" sz="half" idx="1"/>
          </p:nvPr>
        </p:nvSpPr>
        <p:spPr>
          <a:xfrm>
            <a:off x="485775" y="1524000"/>
            <a:ext cx="8629650" cy="4495800"/>
          </a:xfrm>
        </p:spPr>
        <p:txBody>
          <a:bodyPr/>
          <a:lstStyle/>
          <a:p>
            <a:r>
              <a:rPr lang="en-US" sz="1800" smtClean="0"/>
              <a:t>As the population of the US has grown, so has the total amount of oil consumed:</a:t>
            </a:r>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endParaRPr lang="en-US" sz="2000" smtClean="0"/>
          </a:p>
          <a:p>
            <a:r>
              <a:rPr lang="en-US" sz="1800" smtClean="0"/>
              <a:t>In 2010, the US population is 2.07x bigger but consumes 3.41x more oil than in 1949.  (And in 2005 the US was at 1.98x and 3.71x, respectively.)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457200"/>
            <a:ext cx="7772400" cy="1143000"/>
          </a:xfrm>
        </p:spPr>
        <p:txBody>
          <a:bodyPr/>
          <a:lstStyle/>
          <a:p>
            <a:r>
              <a:rPr lang="en-US" smtClean="0"/>
              <a:t>Oil and the US Economy</a:t>
            </a:r>
          </a:p>
        </p:txBody>
      </p:sp>
      <p:sp>
        <p:nvSpPr>
          <p:cNvPr id="25603" name="Text Placeholder 2"/>
          <p:cNvSpPr>
            <a:spLocks noGrp="1"/>
          </p:cNvSpPr>
          <p:nvPr>
            <p:ph type="body" sz="half" idx="1"/>
          </p:nvPr>
        </p:nvSpPr>
        <p:spPr>
          <a:xfrm>
            <a:off x="685800" y="1295400"/>
            <a:ext cx="7924800" cy="4419600"/>
          </a:xfrm>
        </p:spPr>
        <p:txBody>
          <a:bodyPr/>
          <a:lstStyle/>
          <a:p>
            <a:r>
              <a:rPr lang="en-US" sz="1800" smtClean="0"/>
              <a:t>Since its production peaked back in 1970, the US has imported more than 115 billion barrels of oil to meet its growing energy needs.</a:t>
            </a:r>
          </a:p>
        </p:txBody>
      </p:sp>
      <p:sp>
        <p:nvSpPr>
          <p:cNvPr id="25604" name="TextBox 5"/>
          <p:cNvSpPr txBox="1">
            <a:spLocks noChangeArrowheads="1"/>
          </p:cNvSpPr>
          <p:nvPr/>
        </p:nvSpPr>
        <p:spPr bwMode="auto">
          <a:xfrm>
            <a:off x="228600" y="6781800"/>
            <a:ext cx="213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See Appendix E: US Petroleum Flows</a:t>
            </a:r>
            <a:endParaRPr lang="en-US" sz="800"/>
          </a:p>
        </p:txBody>
      </p:sp>
      <p:graphicFrame>
        <p:nvGraphicFramePr>
          <p:cNvPr id="7" name="Chart 6"/>
          <p:cNvGraphicFramePr>
            <a:graphicFrameLocks/>
          </p:cNvGraphicFramePr>
          <p:nvPr/>
        </p:nvGraphicFramePr>
        <p:xfrm>
          <a:off x="747711" y="1952624"/>
          <a:ext cx="8067677" cy="482917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609600"/>
            <a:ext cx="8763000" cy="1143000"/>
          </a:xfrm>
        </p:spPr>
        <p:txBody>
          <a:bodyPr/>
          <a:lstStyle/>
          <a:p>
            <a:r>
              <a:rPr lang="en-US" smtClean="0"/>
              <a:t>Oil and the World Economies</a:t>
            </a:r>
          </a:p>
        </p:txBody>
      </p:sp>
      <p:sp>
        <p:nvSpPr>
          <p:cNvPr id="26627" name="Text Placeholder 2"/>
          <p:cNvSpPr>
            <a:spLocks noGrp="1"/>
          </p:cNvSpPr>
          <p:nvPr>
            <p:ph type="body" sz="half" idx="1"/>
          </p:nvPr>
        </p:nvSpPr>
        <p:spPr>
          <a:xfrm>
            <a:off x="685800" y="1552575"/>
            <a:ext cx="8153400" cy="4419600"/>
          </a:xfrm>
        </p:spPr>
        <p:txBody>
          <a:bodyPr/>
          <a:lstStyle/>
          <a:p>
            <a:r>
              <a:rPr lang="en-US" sz="1600" smtClean="0"/>
              <a:t>As the world economy has grown over the last 31 years, so has its consumption of oil:</a:t>
            </a:r>
          </a:p>
        </p:txBody>
      </p:sp>
      <p:graphicFrame>
        <p:nvGraphicFramePr>
          <p:cNvPr id="8" name="Chart 7"/>
          <p:cNvGraphicFramePr>
            <a:graphicFrameLocks/>
          </p:cNvGraphicFramePr>
          <p:nvPr/>
        </p:nvGraphicFramePr>
        <p:xfrm>
          <a:off x="333375" y="1981201"/>
          <a:ext cx="8924925" cy="519112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Oil and the World Economies</a:t>
            </a:r>
          </a:p>
        </p:txBody>
      </p:sp>
      <p:sp>
        <p:nvSpPr>
          <p:cNvPr id="27651" name="Text Placeholder 2"/>
          <p:cNvSpPr>
            <a:spLocks noGrp="1"/>
          </p:cNvSpPr>
          <p:nvPr>
            <p:ph type="body" sz="half" idx="1"/>
          </p:nvPr>
        </p:nvSpPr>
        <p:spPr>
          <a:xfrm>
            <a:off x="685800" y="1447800"/>
            <a:ext cx="8229600" cy="4419600"/>
          </a:xfrm>
        </p:spPr>
        <p:txBody>
          <a:bodyPr/>
          <a:lstStyle/>
          <a:p>
            <a:r>
              <a:rPr lang="en-US" sz="1400" smtClean="0"/>
              <a:t>In the past 31 years, real income in the developed world has grown 107.8%, as measured by the countries in the Organization for Economic Cooperation and Development (OECD); in the developing world, 264.2%. </a:t>
            </a:r>
          </a:p>
          <a:p>
            <a:r>
              <a:rPr lang="en-US" sz="1400" smtClean="0"/>
              <a:t>India’s income has grown 516.5%; China’s has grown 1672.7%.  Since being admitted to the World Trade Organization in December, 2001, China’s income has grown 149.9%</a:t>
            </a:r>
          </a:p>
          <a:p>
            <a:endParaRPr lang="en-US" sz="1400" smtClean="0"/>
          </a:p>
        </p:txBody>
      </p:sp>
      <p:graphicFrame>
        <p:nvGraphicFramePr>
          <p:cNvPr id="6" name="Chart 5"/>
          <p:cNvGraphicFramePr>
            <a:graphicFrameLocks/>
          </p:cNvGraphicFramePr>
          <p:nvPr/>
        </p:nvGraphicFramePr>
        <p:xfrm>
          <a:off x="210312" y="2578608"/>
          <a:ext cx="9390888" cy="473659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Oil and the World Economies</a:t>
            </a:r>
          </a:p>
        </p:txBody>
      </p:sp>
      <p:sp>
        <p:nvSpPr>
          <p:cNvPr id="28675" name="Text Placeholder 2"/>
          <p:cNvSpPr>
            <a:spLocks noGrp="1"/>
          </p:cNvSpPr>
          <p:nvPr>
            <p:ph type="body" sz="half" idx="1"/>
          </p:nvPr>
        </p:nvSpPr>
        <p:spPr>
          <a:xfrm>
            <a:off x="685800" y="1447800"/>
            <a:ext cx="8229600" cy="4419600"/>
          </a:xfrm>
        </p:spPr>
        <p:txBody>
          <a:bodyPr/>
          <a:lstStyle/>
          <a:p>
            <a:r>
              <a:rPr lang="en-US" sz="1400" smtClean="0"/>
              <a:t>In the past 31 years, worldwide oil consumption in the developed world has grown 11.6%; in the developing world, 89.0%. </a:t>
            </a:r>
          </a:p>
          <a:p>
            <a:r>
              <a:rPr lang="en-US" sz="1400" smtClean="0"/>
              <a:t>China and India’s oil usage has grown 413.7% in the past 31 years.  The BRIC countries in general have increased oil usage by 53.2%.  OPEC itself has increased its consumption (and cannibalized its exports) by 221%.</a:t>
            </a:r>
          </a:p>
        </p:txBody>
      </p:sp>
      <p:graphicFrame>
        <p:nvGraphicFramePr>
          <p:cNvPr id="6" name="Chart 5"/>
          <p:cNvGraphicFramePr>
            <a:graphicFrameLocks/>
          </p:cNvGraphicFramePr>
          <p:nvPr/>
        </p:nvGraphicFramePr>
        <p:xfrm>
          <a:off x="209549" y="2581275"/>
          <a:ext cx="9391651" cy="47339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438150"/>
            <a:ext cx="7772400" cy="1143000"/>
          </a:xfrm>
        </p:spPr>
        <p:txBody>
          <a:bodyPr/>
          <a:lstStyle/>
          <a:p>
            <a:r>
              <a:rPr lang="en-US" smtClean="0"/>
              <a:t>Oil and the World Economies</a:t>
            </a:r>
          </a:p>
        </p:txBody>
      </p:sp>
      <p:sp>
        <p:nvSpPr>
          <p:cNvPr id="29699" name="Text Placeholder 2"/>
          <p:cNvSpPr>
            <a:spLocks noGrp="1"/>
          </p:cNvSpPr>
          <p:nvPr>
            <p:ph type="body" sz="half" idx="1"/>
          </p:nvPr>
        </p:nvSpPr>
        <p:spPr>
          <a:xfrm>
            <a:off x="685800" y="1228725"/>
            <a:ext cx="8229600" cy="4419600"/>
          </a:xfrm>
        </p:spPr>
        <p:txBody>
          <a:bodyPr/>
          <a:lstStyle/>
          <a:p>
            <a:r>
              <a:rPr lang="en-US" sz="1400" smtClean="0"/>
              <a:t>Since 1980, the US and the rest of the OECD have increased their per-capita economies by 67% and 61%, in turn, while their per-capita oil consumption has been flat, with their standard deviations being less than 4% and 6% of their mean values, respectively.</a:t>
            </a:r>
          </a:p>
        </p:txBody>
      </p:sp>
      <p:graphicFrame>
        <p:nvGraphicFramePr>
          <p:cNvPr id="5" name="Chart 4"/>
          <p:cNvGraphicFramePr>
            <a:graphicFrameLocks/>
          </p:cNvGraphicFramePr>
          <p:nvPr/>
        </p:nvGraphicFramePr>
        <p:xfrm>
          <a:off x="528636" y="2033587"/>
          <a:ext cx="8604504" cy="510235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438150"/>
            <a:ext cx="7772400" cy="1143000"/>
          </a:xfrm>
        </p:spPr>
        <p:txBody>
          <a:bodyPr/>
          <a:lstStyle/>
          <a:p>
            <a:r>
              <a:rPr lang="en-US" smtClean="0"/>
              <a:t>Oil and the World Economies</a:t>
            </a:r>
          </a:p>
        </p:txBody>
      </p:sp>
      <p:sp>
        <p:nvSpPr>
          <p:cNvPr id="30723" name="Text Placeholder 2"/>
          <p:cNvSpPr>
            <a:spLocks noGrp="1"/>
          </p:cNvSpPr>
          <p:nvPr>
            <p:ph type="body" sz="half" idx="1"/>
          </p:nvPr>
        </p:nvSpPr>
        <p:spPr>
          <a:xfrm>
            <a:off x="685800" y="1228725"/>
            <a:ext cx="8229600" cy="4419600"/>
          </a:xfrm>
        </p:spPr>
        <p:txBody>
          <a:bodyPr/>
          <a:lstStyle/>
          <a:p>
            <a:r>
              <a:rPr lang="en-US" sz="1400" smtClean="0"/>
              <a:t>For all the marginal impact the Chinese and Indian economies have had on the world economy and its oil consumption, on a per-capita basis they are both just really getting started:</a:t>
            </a:r>
          </a:p>
        </p:txBody>
      </p:sp>
      <p:graphicFrame>
        <p:nvGraphicFramePr>
          <p:cNvPr id="9" name="Chart 8"/>
          <p:cNvGraphicFramePr>
            <a:graphicFrameLocks/>
          </p:cNvGraphicFramePr>
          <p:nvPr/>
        </p:nvGraphicFramePr>
        <p:xfrm>
          <a:off x="419100" y="1885950"/>
          <a:ext cx="8601075" cy="51053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762000" y="304800"/>
            <a:ext cx="8153400" cy="1143000"/>
          </a:xfrm>
        </p:spPr>
        <p:txBody>
          <a:bodyPr/>
          <a:lstStyle/>
          <a:p>
            <a:r>
              <a:rPr lang="en-US" sz="2800" smtClean="0"/>
              <a:t>And it has been that way for decades…</a:t>
            </a:r>
          </a:p>
        </p:txBody>
      </p:sp>
      <p:sp>
        <p:nvSpPr>
          <p:cNvPr id="4099" name="Text Placeholder 2"/>
          <p:cNvSpPr>
            <a:spLocks noGrp="1"/>
          </p:cNvSpPr>
          <p:nvPr>
            <p:ph type="body" sz="half" idx="1"/>
          </p:nvPr>
        </p:nvSpPr>
        <p:spPr>
          <a:xfrm>
            <a:off x="0" y="1219200"/>
            <a:ext cx="9296400" cy="4343400"/>
          </a:xfrm>
        </p:spPr>
        <p:txBody>
          <a:bodyPr/>
          <a:lstStyle/>
          <a:p>
            <a:r>
              <a:rPr lang="en-US" sz="1600" smtClean="0"/>
              <a:t>Oil companies have occupied 203 out of the 570 slots in the Fortune 10 since the list was created 57 years ago, and Exxon is the only company to have appeared in every single list.  </a:t>
            </a:r>
          </a:p>
        </p:txBody>
      </p:sp>
      <p:graphicFrame>
        <p:nvGraphicFramePr>
          <p:cNvPr id="4" name="Table 3"/>
          <p:cNvGraphicFramePr>
            <a:graphicFrameLocks noGrp="1"/>
          </p:cNvGraphicFramePr>
          <p:nvPr/>
        </p:nvGraphicFramePr>
        <p:xfrm>
          <a:off x="76220" y="1828800"/>
          <a:ext cx="9448780" cy="5410198"/>
        </p:xfrm>
        <a:graphic>
          <a:graphicData uri="http://schemas.openxmlformats.org/drawingml/2006/table">
            <a:tbl>
              <a:tblPr/>
              <a:tblGrid>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gridCol w="162910"/>
              </a:tblGrid>
              <a:tr h="251271">
                <a:tc>
                  <a:txBody>
                    <a:bodyPr/>
                    <a:lstStyle/>
                    <a:p>
                      <a:pPr algn="l" fontAlgn="b"/>
                      <a:endParaRPr lang="en-US" sz="800" b="1" i="0" u="none" strike="noStrike" dirty="0">
                        <a:solidFill>
                          <a:srgbClr val="000000"/>
                        </a:solidFill>
                        <a:latin typeface="Calibri"/>
                      </a:endParaRP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1955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1956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1957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1958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1959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1961</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1962</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1963</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1964</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1969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1971</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1972</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1973</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1974</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1979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1981</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1982</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1983</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1984</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1989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1991</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1992</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1993</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1994</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1999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2001</a:t>
                      </a:r>
                    </a:p>
                  </a:txBody>
                  <a:tcPr marL="4869" marR="4869" marT="4869" marB="0" vert="vert270" anchor="b">
                    <a:lnL>
                      <a:noFill/>
                    </a:lnL>
                    <a:lnR>
                      <a:noFill/>
                    </a:lnR>
                    <a:lnT>
                      <a:noFill/>
                    </a:lnT>
                    <a:lnB>
                      <a:noFill/>
                    </a:lnB>
                  </a:tcPr>
                </a:tc>
                <a:tc>
                  <a:txBody>
                    <a:bodyPr/>
                    <a:lstStyle/>
                    <a:p>
                      <a:pPr algn="l" fontAlgn="b"/>
                      <a:r>
                        <a:rPr lang="en-US" sz="800" b="0" i="0" u="none" strike="noStrike" dirty="0">
                          <a:solidFill>
                            <a:srgbClr val="000000"/>
                          </a:solidFill>
                          <a:latin typeface="Calibri"/>
                        </a:rPr>
                        <a:t>2002</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2003</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2004</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2005</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2006</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2007</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2008</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2009</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2010</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2011</a:t>
                      </a:r>
                    </a:p>
                  </a:txBody>
                  <a:tcPr marL="4869" marR="4869" marT="4869" marB="0" vert="vert270" anchor="b">
                    <a:lnL>
                      <a:noFill/>
                    </a:lnL>
                    <a:lnR>
                      <a:noFill/>
                    </a:lnR>
                    <a:lnT>
                      <a:noFill/>
                    </a:lnT>
                    <a:lnB>
                      <a:noFill/>
                    </a:lnB>
                  </a:tcPr>
                </a:tc>
              </a:tr>
              <a:tr h="424020">
                <a:tc>
                  <a:txBody>
                    <a:bodyPr/>
                    <a:lstStyle/>
                    <a:p>
                      <a:pPr algn="l" fontAlgn="b"/>
                      <a:r>
                        <a:rPr lang="en-US" sz="800" b="1" i="0" u="none" strike="noStrike">
                          <a:solidFill>
                            <a:srgbClr val="000000"/>
                          </a:solidFill>
                          <a:latin typeface="Calibri"/>
                        </a:rPr>
                        <a:t>1</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dirty="0">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dirty="0">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r>
              <a:tr h="424020">
                <a:tc>
                  <a:txBody>
                    <a:bodyPr/>
                    <a:lstStyle/>
                    <a:p>
                      <a:pPr algn="l" fontAlgn="b"/>
                      <a:r>
                        <a:rPr lang="en-US" sz="800" b="1" i="0" u="none" strike="noStrike">
                          <a:solidFill>
                            <a:srgbClr val="000000"/>
                          </a:solidFill>
                          <a:latin typeface="Calibri"/>
                        </a:rPr>
                        <a:t>2</a:t>
                      </a:r>
                    </a:p>
                  </a:txBody>
                  <a:tcPr marL="4869" marR="4869" marT="4869" marB="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r>
              <a:tr h="424020">
                <a:tc>
                  <a:txBody>
                    <a:bodyPr/>
                    <a:lstStyle/>
                    <a:p>
                      <a:pPr algn="l" fontAlgn="b"/>
                      <a:r>
                        <a:rPr lang="en-US" sz="800" b="1" i="0" u="none" strike="noStrike">
                          <a:solidFill>
                            <a:srgbClr val="000000"/>
                          </a:solidFill>
                          <a:latin typeface="Calibri"/>
                        </a:rPr>
                        <a:t>3</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r>
              <a:tr h="518249">
                <a:tc>
                  <a:txBody>
                    <a:bodyPr/>
                    <a:lstStyle/>
                    <a:p>
                      <a:pPr algn="l" fontAlgn="b"/>
                      <a:r>
                        <a:rPr lang="en-US" sz="800" b="1" i="0" u="none" strike="noStrike">
                          <a:solidFill>
                            <a:srgbClr val="000000"/>
                          </a:solidFill>
                          <a:latin typeface="Calibri"/>
                        </a:rPr>
                        <a:t>4</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WalMart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Exxon</a:t>
                      </a:r>
                    </a:p>
                  </a:txBody>
                  <a:tcPr marL="4869" marR="4869" marT="4869" marB="0" vert="vert270" anchor="b">
                    <a:lnL>
                      <a:noFill/>
                    </a:lnL>
                    <a:lnR>
                      <a:noFill/>
                    </a:lnR>
                    <a:lnT>
                      <a:noFill/>
                    </a:lnT>
                    <a:lnB>
                      <a:noFill/>
                    </a:lnB>
                    <a:solidFill>
                      <a:srgbClr val="DBEEF3"/>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800" b="0" i="0" u="none" strike="noStrike" dirty="0">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r>
              <a:tr h="502543">
                <a:tc>
                  <a:txBody>
                    <a:bodyPr/>
                    <a:lstStyle/>
                    <a:p>
                      <a:pPr algn="l" fontAlgn="b"/>
                      <a:r>
                        <a:rPr lang="en-US" sz="800" b="1" i="0" u="none" strike="noStrike">
                          <a:solidFill>
                            <a:srgbClr val="000000"/>
                          </a:solidFill>
                          <a:latin typeface="Calibri"/>
                        </a:rPr>
                        <a:t>5</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Enron</a:t>
                      </a:r>
                    </a:p>
                  </a:txBody>
                  <a:tcPr marL="4869" marR="4869" marT="4869" marB="0" vert="vert270" anchor="b">
                    <a:lnL>
                      <a:noFill/>
                    </a:lnL>
                    <a:lnR>
                      <a:noFill/>
                    </a:lnR>
                    <a:lnT>
                      <a:noFill/>
                    </a:lnT>
                    <a:lnB>
                      <a:noFill/>
                    </a:lnB>
                    <a:solidFill>
                      <a:srgbClr val="B2A1C7"/>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800" b="0" i="0" u="none" strike="noStrike" dirty="0">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BofA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FNMA</a:t>
                      </a:r>
                    </a:p>
                  </a:txBody>
                  <a:tcPr marL="4869" marR="4869" marT="4869" marB="0" vert="vert270" anchor="b">
                    <a:lnL>
                      <a:noFill/>
                    </a:lnL>
                    <a:lnR>
                      <a:noFill/>
                    </a:lnR>
                    <a:lnT>
                      <a:noFill/>
                    </a:lnT>
                    <a:lnB>
                      <a:noFill/>
                    </a:lnB>
                  </a:tcPr>
                </a:tc>
              </a:tr>
              <a:tr h="526102">
                <a:tc>
                  <a:txBody>
                    <a:bodyPr/>
                    <a:lstStyle/>
                    <a:p>
                      <a:pPr algn="l" fontAlgn="b"/>
                      <a:r>
                        <a:rPr lang="en-US" sz="800" b="1" i="0" u="none" strike="noStrike">
                          <a:solidFill>
                            <a:srgbClr val="000000"/>
                          </a:solidFill>
                          <a:latin typeface="Calibri"/>
                        </a:rPr>
                        <a:t>6</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r>
              <a:tr h="565363">
                <a:tc>
                  <a:txBody>
                    <a:bodyPr/>
                    <a:lstStyle/>
                    <a:p>
                      <a:pPr algn="l" fontAlgn="b"/>
                      <a:r>
                        <a:rPr lang="en-US" sz="800" b="1" i="0" u="none" strike="noStrike">
                          <a:solidFill>
                            <a:srgbClr val="000000"/>
                          </a:solidFill>
                          <a:latin typeface="Calibri"/>
                        </a:rPr>
                        <a:t>7</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Armour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Enron</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600" b="1" i="0" u="none" strike="noStrike" dirty="0">
                          <a:solidFill>
                            <a:srgbClr val="000000"/>
                          </a:solidFill>
                          <a:latin typeface="Calibri"/>
                        </a:rPr>
                        <a:t>ConocoPhillips</a:t>
                      </a:r>
                    </a:p>
                  </a:txBody>
                  <a:tcPr marL="4869" marR="4869" marT="4869" marB="0" vert="vert270">
                    <a:lnL>
                      <a:noFill/>
                    </a:lnL>
                    <a:lnR>
                      <a:noFill/>
                    </a:lnR>
                    <a:lnT>
                      <a:noFill/>
                    </a:lnT>
                    <a:lnB>
                      <a:noFill/>
                    </a:lnB>
                    <a:solidFill>
                      <a:srgbClr val="FDE9D9"/>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Berkshire</a:t>
                      </a:r>
                    </a:p>
                  </a:txBody>
                  <a:tcPr marL="4869" marR="4869" marT="4869" marB="0" vert="vert270" anchor="b">
                    <a:lnL>
                      <a:noFill/>
                    </a:lnL>
                    <a:lnR>
                      <a:noFill/>
                    </a:lnR>
                    <a:lnT>
                      <a:noFill/>
                    </a:lnT>
                    <a:lnB>
                      <a:noFill/>
                    </a:lnB>
                  </a:tcPr>
                </a:tc>
              </a:tr>
              <a:tr h="620327">
                <a:tc>
                  <a:txBody>
                    <a:bodyPr/>
                    <a:lstStyle/>
                    <a:p>
                      <a:pPr algn="l" fontAlgn="b"/>
                      <a:r>
                        <a:rPr lang="en-US" sz="800" b="1" i="0" u="none" strike="noStrike">
                          <a:solidFill>
                            <a:srgbClr val="000000"/>
                          </a:solidFill>
                          <a:latin typeface="Calibri"/>
                        </a:rPr>
                        <a:t>8</a:t>
                      </a:r>
                    </a:p>
                  </a:txBody>
                  <a:tcPr marL="4869" marR="4869" marT="4869" marB="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Bethlehem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Citigroup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Ford</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GM</a:t>
                      </a:r>
                    </a:p>
                  </a:txBody>
                  <a:tcPr marL="4869" marR="4869" marT="4869" marB="0" vert="vert270" anchor="b">
                    <a:lnL>
                      <a:noFill/>
                    </a:lnL>
                    <a:lnR>
                      <a:noFill/>
                    </a:lnR>
                    <a:lnT>
                      <a:noFill/>
                    </a:lnT>
                    <a:lnB>
                      <a:noFill/>
                    </a:lnB>
                  </a:tcPr>
                </a:tc>
              </a:tr>
              <a:tr h="596772">
                <a:tc>
                  <a:txBody>
                    <a:bodyPr/>
                    <a:lstStyle/>
                    <a:p>
                      <a:pPr algn="l" fontAlgn="b"/>
                      <a:r>
                        <a:rPr lang="en-US" sz="800" b="1" i="0" u="none" strike="noStrike">
                          <a:solidFill>
                            <a:srgbClr val="000000"/>
                          </a:solidFill>
                          <a:latin typeface="Calibri"/>
                        </a:rPr>
                        <a:t>9</a:t>
                      </a:r>
                    </a:p>
                  </a:txBody>
                  <a:tcPr marL="4869" marR="4869" marT="4869" marB="0" anchor="b">
                    <a:lnL>
                      <a:noFill/>
                    </a:lnL>
                    <a:lnR>
                      <a:noFill/>
                    </a:lnR>
                    <a:lnT>
                      <a:noFill/>
                    </a:lnT>
                    <a:lnB>
                      <a:noFill/>
                    </a:lnB>
                  </a:tcPr>
                </a:tc>
                <a:tc>
                  <a:txBody>
                    <a:bodyPr/>
                    <a:lstStyle/>
                    <a:p>
                      <a:pPr algn="l" fontAlgn="b"/>
                      <a:r>
                        <a:rPr lang="en-US" sz="800" b="1" i="0" u="none" strike="noStrike">
                          <a:solidFill>
                            <a:srgbClr val="000000"/>
                          </a:solidFill>
                          <a:latin typeface="Calibri"/>
                        </a:rPr>
                        <a:t>Mobil</a:t>
                      </a:r>
                    </a:p>
                  </a:txBody>
                  <a:tcPr marL="4869" marR="4869" marT="4869" marB="0" vert="vert270" anchor="b">
                    <a:lnL>
                      <a:noFill/>
                    </a:lnL>
                    <a:lnR>
                      <a:noFill/>
                    </a:lnR>
                    <a:lnT>
                      <a:noFill/>
                    </a:lnT>
                    <a:lnB>
                      <a:noFill/>
                    </a:lnB>
                    <a:solidFill>
                      <a:srgbClr val="E6B9B8"/>
                    </a:solidFill>
                  </a:tcPr>
                </a:tc>
                <a:tc>
                  <a:txBody>
                    <a:bodyPr/>
                    <a:lstStyle/>
                    <a:p>
                      <a:pPr algn="l" fontAlgn="b"/>
                      <a:r>
                        <a:rPr lang="en-US" sz="800" b="0" i="0" u="none" strike="noStrike">
                          <a:solidFill>
                            <a:srgbClr val="000000"/>
                          </a:solidFill>
                          <a:latin typeface="Calibri"/>
                        </a:rPr>
                        <a:t>Armour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Bethlehem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Sears</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Boeing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AIG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AIG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AIG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BofA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BofA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HP</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JPMorgan</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BofA</a:t>
                      </a:r>
                    </a:p>
                  </a:txBody>
                  <a:tcPr marL="4869" marR="4869" marT="4869" marB="0" vert="vert270" anchor="b">
                    <a:lnL>
                      <a:noFill/>
                    </a:lnL>
                    <a:lnR>
                      <a:noFill/>
                    </a:lnR>
                    <a:lnT>
                      <a:noFill/>
                    </a:lnT>
                    <a:lnB>
                      <a:noFill/>
                    </a:lnB>
                  </a:tcPr>
                </a:tc>
              </a:tr>
              <a:tr h="557511">
                <a:tc>
                  <a:txBody>
                    <a:bodyPr/>
                    <a:lstStyle/>
                    <a:p>
                      <a:pPr algn="l" fontAlgn="b"/>
                      <a:r>
                        <a:rPr lang="en-US" sz="800" b="1" i="0" u="none" strike="noStrike" dirty="0">
                          <a:solidFill>
                            <a:srgbClr val="000000"/>
                          </a:solidFill>
                          <a:latin typeface="Calibri"/>
                        </a:rPr>
                        <a:t>10</a:t>
                      </a:r>
                    </a:p>
                  </a:txBody>
                  <a:tcPr marL="4869" marR="4869" marT="4869" marB="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Esmark</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US Steel</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Gulf Oil</a:t>
                      </a:r>
                    </a:p>
                  </a:txBody>
                  <a:tcPr marL="4869" marR="4869" marT="4869" marB="0" vert="vert270" anchor="b">
                    <a:lnL>
                      <a:noFill/>
                    </a:lnL>
                    <a:lnR>
                      <a:noFill/>
                    </a:lnR>
                    <a:lnT>
                      <a:noFill/>
                    </a:lnT>
                    <a:lnB>
                      <a:noFill/>
                    </a:lnB>
                    <a:solidFill>
                      <a:srgbClr val="D8D8D8"/>
                    </a:solidFill>
                  </a:tcPr>
                </a:tc>
                <a:tc>
                  <a:txBody>
                    <a:bodyPr/>
                    <a:lstStyle/>
                    <a:p>
                      <a:pPr algn="l" fontAlgn="b"/>
                      <a:r>
                        <a:rPr lang="en-US" sz="800" b="0" i="0" u="none" strike="noStrike">
                          <a:solidFill>
                            <a:srgbClr val="000000"/>
                          </a:solidFill>
                          <a:latin typeface="Calibri"/>
                        </a:rPr>
                        <a:t>ITT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Arco</a:t>
                      </a:r>
                    </a:p>
                  </a:txBody>
                  <a:tcPr marL="4869" marR="4869" marT="4869" marB="0" vert="vert270" anchor="b">
                    <a:lnL>
                      <a:noFill/>
                    </a:lnL>
                    <a:lnR>
                      <a:noFill/>
                    </a:lnR>
                    <a:lnT>
                      <a:noFill/>
                    </a:lnT>
                    <a:lnB>
                      <a:noFill/>
                    </a:lnB>
                    <a:solidFill>
                      <a:srgbClr val="C5D9F1"/>
                    </a:solidFill>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Amoco</a:t>
                      </a:r>
                    </a:p>
                  </a:txBody>
                  <a:tcPr marL="4869" marR="4869" marT="4869" marB="0" vert="vert270" anchor="b">
                    <a:lnL>
                      <a:noFill/>
                    </a:lnL>
                    <a:lnR>
                      <a:noFill/>
                    </a:lnR>
                    <a:lnT>
                      <a:noFill/>
                    </a:lnT>
                    <a:lnB>
                      <a:noFill/>
                    </a:lnB>
                    <a:solidFill>
                      <a:srgbClr val="F2DDDC"/>
                    </a:solidFill>
                  </a:tcPr>
                </a:tc>
                <a:tc>
                  <a:txBody>
                    <a:bodyPr/>
                    <a:lstStyle/>
                    <a:p>
                      <a:pPr algn="l" fontAlgn="b"/>
                      <a:r>
                        <a:rPr lang="en-US" sz="800" b="0" i="0" u="none" strike="noStrike">
                          <a:solidFill>
                            <a:srgbClr val="000000"/>
                          </a:solidFill>
                          <a:latin typeface="Calibri"/>
                        </a:rPr>
                        <a:t>GE</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0" i="0" u="none" strike="noStrike">
                          <a:solidFill>
                            <a:srgbClr val="000000"/>
                          </a:solidFill>
                          <a:latin typeface="Calibri"/>
                        </a:rPr>
                        <a:t>Chrysler</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Chevron</a:t>
                      </a:r>
                    </a:p>
                  </a:txBody>
                  <a:tcPr marL="4869" marR="4869" marT="4869" marB="0" vert="vert270" anchor="b">
                    <a:lnL>
                      <a:noFill/>
                    </a:lnL>
                    <a:lnR>
                      <a:noFill/>
                    </a:lnR>
                    <a:lnT>
                      <a:noFill/>
                    </a:lnT>
                    <a:lnB>
                      <a:noFill/>
                    </a:lnB>
                    <a:solidFill>
                      <a:srgbClr val="EAF1DD"/>
                    </a:solidFill>
                  </a:tcPr>
                </a:tc>
                <a:tc>
                  <a:txBody>
                    <a:bodyPr/>
                    <a:lstStyle/>
                    <a:p>
                      <a:pPr algn="l" fontAlgn="b"/>
                      <a:r>
                        <a:rPr lang="en-US" sz="800" b="1" i="0" u="none" strike="noStrike">
                          <a:solidFill>
                            <a:srgbClr val="000000"/>
                          </a:solidFill>
                          <a:latin typeface="Calibri"/>
                        </a:rPr>
                        <a:t>Texaco</a:t>
                      </a:r>
                    </a:p>
                  </a:txBody>
                  <a:tcPr marL="4869" marR="4869" marT="4869" marB="0" vert="vert270" anchor="b">
                    <a:lnL>
                      <a:noFill/>
                    </a:lnL>
                    <a:lnR>
                      <a:noFill/>
                    </a:lnR>
                    <a:lnT>
                      <a:noFill/>
                    </a:lnT>
                    <a:lnB>
                      <a:noFill/>
                    </a:lnB>
                    <a:solidFill>
                      <a:srgbClr val="DBE5F1"/>
                    </a:solidFill>
                  </a:tcPr>
                </a:tc>
                <a:tc>
                  <a:txBody>
                    <a:bodyPr/>
                    <a:lstStyle/>
                    <a:p>
                      <a:pPr algn="l" fontAlgn="b"/>
                      <a:r>
                        <a:rPr lang="en-US" sz="800" b="0" i="0" u="none" strike="noStrike">
                          <a:solidFill>
                            <a:srgbClr val="000000"/>
                          </a:solidFill>
                          <a:latin typeface="Calibri"/>
                        </a:rPr>
                        <a:t>Dupont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Boeing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Verizon</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Altria</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Verizon</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AIG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IBM</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AIG</a:t>
                      </a:r>
                    </a:p>
                  </a:txBody>
                  <a:tcPr marL="4869" marR="4869" marT="4869" marB="0" vert="vert270" anchor="b">
                    <a:lnL>
                      <a:noFill/>
                    </a:lnL>
                    <a:lnR>
                      <a:noFill/>
                    </a:lnR>
                    <a:lnT>
                      <a:noFill/>
                    </a:lnT>
                    <a:lnB>
                      <a:noFill/>
                    </a:lnB>
                  </a:tcPr>
                </a:tc>
                <a:tc>
                  <a:txBody>
                    <a:bodyPr/>
                    <a:lstStyle/>
                    <a:p>
                      <a:pPr algn="l" fontAlgn="b"/>
                      <a:r>
                        <a:rPr lang="en-US" sz="800" b="0" i="0" u="none" strike="noStrike">
                          <a:solidFill>
                            <a:srgbClr val="000000"/>
                          </a:solidFill>
                          <a:latin typeface="Calibri"/>
                        </a:rPr>
                        <a:t>AT&amp;T</a:t>
                      </a:r>
                    </a:p>
                  </a:txBody>
                  <a:tcPr marL="4869" marR="4869" marT="4869" marB="0" vert="vert270" anchor="b">
                    <a:lnL>
                      <a:noFill/>
                    </a:lnL>
                    <a:lnR>
                      <a:noFill/>
                    </a:lnR>
                    <a:lnT>
                      <a:noFill/>
                    </a:lnT>
                    <a:lnB>
                      <a:noFill/>
                    </a:lnB>
                  </a:tcPr>
                </a:tc>
                <a:tc>
                  <a:txBody>
                    <a:bodyPr/>
                    <a:lstStyle/>
                    <a:p>
                      <a:pPr algn="l" fontAlgn="b"/>
                      <a:r>
                        <a:rPr lang="en-US" sz="800" b="1" i="0" u="none" strike="noStrike">
                          <a:solidFill>
                            <a:srgbClr val="000000"/>
                          </a:solidFill>
                          <a:latin typeface="Calibri"/>
                        </a:rPr>
                        <a:t>Valero</a:t>
                      </a:r>
                    </a:p>
                  </a:txBody>
                  <a:tcPr marL="4869" marR="4869" marT="4869" marB="0" vert="vert270" anchor="b">
                    <a:lnL>
                      <a:noFill/>
                    </a:lnL>
                    <a:lnR>
                      <a:noFill/>
                    </a:lnR>
                    <a:lnT>
                      <a:noFill/>
                    </a:lnT>
                    <a:lnB>
                      <a:noFill/>
                    </a:lnB>
                    <a:solidFill>
                      <a:srgbClr val="FFFFCC"/>
                    </a:solidFill>
                  </a:tcPr>
                </a:tc>
                <a:tc>
                  <a:txBody>
                    <a:bodyPr/>
                    <a:lstStyle/>
                    <a:p>
                      <a:pPr algn="l" fontAlgn="b"/>
                      <a:r>
                        <a:rPr lang="en-US" sz="800" b="0" i="0" u="none" strike="noStrike">
                          <a:solidFill>
                            <a:srgbClr val="000000"/>
                          </a:solidFill>
                          <a:latin typeface="Calibri"/>
                        </a:rPr>
                        <a:t>HP</a:t>
                      </a:r>
                    </a:p>
                  </a:txBody>
                  <a:tcPr marL="4869" marR="4869" marT="4869" marB="0" vert="vert270" anchor="b">
                    <a:lnL>
                      <a:noFill/>
                    </a:lnL>
                    <a:lnR>
                      <a:noFill/>
                    </a:lnR>
                    <a:lnT>
                      <a:noFill/>
                    </a:lnT>
                    <a:lnB>
                      <a:noFill/>
                    </a:lnB>
                  </a:tcPr>
                </a:tc>
                <a:tc>
                  <a:txBody>
                    <a:bodyPr/>
                    <a:lstStyle/>
                    <a:p>
                      <a:pPr algn="l" fontAlgn="b"/>
                      <a:r>
                        <a:rPr lang="en-US" sz="800" b="0" i="0" u="none" strike="noStrike" dirty="0">
                          <a:solidFill>
                            <a:srgbClr val="000000"/>
                          </a:solidFill>
                          <a:latin typeface="Calibri"/>
                        </a:rPr>
                        <a:t>Ford</a:t>
                      </a:r>
                    </a:p>
                  </a:txBody>
                  <a:tcPr marL="4869" marR="4869" marT="4869" marB="0" vert="vert27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438150"/>
            <a:ext cx="7772400" cy="1143000"/>
          </a:xfrm>
        </p:spPr>
        <p:txBody>
          <a:bodyPr/>
          <a:lstStyle/>
          <a:p>
            <a:r>
              <a:rPr lang="en-US" smtClean="0"/>
              <a:t>Oil and the World Economies</a:t>
            </a:r>
          </a:p>
        </p:txBody>
      </p:sp>
      <p:sp>
        <p:nvSpPr>
          <p:cNvPr id="31747" name="Text Placeholder 2"/>
          <p:cNvSpPr>
            <a:spLocks noGrp="1"/>
          </p:cNvSpPr>
          <p:nvPr>
            <p:ph type="body" sz="half" idx="1"/>
          </p:nvPr>
        </p:nvSpPr>
        <p:spPr>
          <a:xfrm>
            <a:off x="685800" y="1228725"/>
            <a:ext cx="8229600" cy="4419600"/>
          </a:xfrm>
        </p:spPr>
        <p:txBody>
          <a:bodyPr/>
          <a:lstStyle/>
          <a:p>
            <a:r>
              <a:rPr lang="en-US" sz="1400" smtClean="0"/>
              <a:t>In the past 11 years, car and truck production from the US, Japan, Germany, South Korea and France has fallen 14.0%; elsewhere,  it has grown 76.9%. </a:t>
            </a:r>
          </a:p>
          <a:p>
            <a:r>
              <a:rPr lang="en-US" sz="1400" smtClean="0"/>
              <a:t>Chinese and Indian vehicle production has grown 723.3% since 1999.  China produced the most in the world in 2009 and 2010, and in 2010 China’s total production of 18,264,667 was greater than the </a:t>
            </a:r>
            <a:r>
              <a:rPr lang="en-US" sz="1400" u="sng" smtClean="0"/>
              <a:t>combined output</a:t>
            </a:r>
            <a:r>
              <a:rPr lang="en-US" sz="1400" smtClean="0"/>
              <a:t> of #2 producer Japan at 9,625,940 and #3 producer USA at 7,761,443.</a:t>
            </a:r>
          </a:p>
        </p:txBody>
      </p:sp>
      <p:graphicFrame>
        <p:nvGraphicFramePr>
          <p:cNvPr id="5" name="Chart 4"/>
          <p:cNvGraphicFramePr>
            <a:graphicFrameLocks/>
          </p:cNvGraphicFramePr>
          <p:nvPr/>
        </p:nvGraphicFramePr>
        <p:xfrm>
          <a:off x="533400" y="2438399"/>
          <a:ext cx="8763000" cy="487680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381000"/>
            <a:ext cx="7772400" cy="1143000"/>
          </a:xfrm>
        </p:spPr>
        <p:txBody>
          <a:bodyPr/>
          <a:lstStyle/>
          <a:p>
            <a:r>
              <a:rPr lang="en-US" smtClean="0"/>
              <a:t>Oil and the World Economies</a:t>
            </a:r>
          </a:p>
        </p:txBody>
      </p:sp>
      <p:graphicFrame>
        <p:nvGraphicFramePr>
          <p:cNvPr id="7" name="Chart 6"/>
          <p:cNvGraphicFramePr>
            <a:graphicFrameLocks/>
          </p:cNvGraphicFramePr>
          <p:nvPr/>
        </p:nvGraphicFramePr>
        <p:xfrm>
          <a:off x="581025" y="1295400"/>
          <a:ext cx="7524750" cy="5619750"/>
        </p:xfrm>
        <a:graphic>
          <a:graphicData uri="http://schemas.openxmlformats.org/drawingml/2006/chart">
            <c:chart xmlns:c="http://schemas.openxmlformats.org/drawingml/2006/chart" xmlns:r="http://schemas.openxmlformats.org/officeDocument/2006/relationships" r:id="rId3"/>
          </a:graphicData>
        </a:graphic>
      </p:graphicFrame>
      <p:sp>
        <p:nvSpPr>
          <p:cNvPr id="20484" name="TextBox 6"/>
          <p:cNvSpPr txBox="1">
            <a:spLocks noChangeArrowheads="1"/>
          </p:cNvSpPr>
          <p:nvPr/>
        </p:nvSpPr>
        <p:spPr bwMode="auto">
          <a:xfrm>
            <a:off x="4181475" y="4981575"/>
            <a:ext cx="1600200" cy="400050"/>
          </a:xfrm>
          <a:prstGeom prst="rect">
            <a:avLst/>
          </a:prstGeom>
          <a:noFill/>
          <a:ln w="9525">
            <a:noFill/>
            <a:miter lim="800000"/>
            <a:headEnd/>
            <a:tailEnd/>
          </a:ln>
        </p:spPr>
        <p:txBody>
          <a:bodyPr>
            <a:spAutoFit/>
          </a:bodyPr>
          <a:lstStyle/>
          <a:p>
            <a:pPr algn="ctr">
              <a:defRPr/>
            </a:pPr>
            <a:r>
              <a:rPr lang="en-US" sz="1000" dirty="0">
                <a:solidFill>
                  <a:schemeClr val="accent2">
                    <a:lumMod val="75000"/>
                  </a:schemeClr>
                </a:solidFill>
                <a:latin typeface="Arial" charset="0"/>
                <a:cs typeface="+mn-cs"/>
              </a:rPr>
              <a:t>High GDP / Low Density Countries</a:t>
            </a:r>
          </a:p>
        </p:txBody>
      </p:sp>
      <p:sp>
        <p:nvSpPr>
          <p:cNvPr id="20485" name="TextBox 7"/>
          <p:cNvSpPr txBox="1">
            <a:spLocks noChangeArrowheads="1"/>
          </p:cNvSpPr>
          <p:nvPr/>
        </p:nvSpPr>
        <p:spPr bwMode="auto">
          <a:xfrm>
            <a:off x="3638550" y="3781425"/>
            <a:ext cx="1524000" cy="400050"/>
          </a:xfrm>
          <a:prstGeom prst="rect">
            <a:avLst/>
          </a:prstGeom>
          <a:noFill/>
          <a:ln w="9525">
            <a:noFill/>
            <a:miter lim="800000"/>
            <a:headEnd/>
            <a:tailEnd/>
          </a:ln>
        </p:spPr>
        <p:txBody>
          <a:bodyPr>
            <a:spAutoFit/>
          </a:bodyPr>
          <a:lstStyle/>
          <a:p>
            <a:pPr algn="ctr">
              <a:defRPr/>
            </a:pPr>
            <a:r>
              <a:rPr lang="en-US" sz="1000" dirty="0">
                <a:solidFill>
                  <a:schemeClr val="accent2">
                    <a:lumMod val="75000"/>
                  </a:schemeClr>
                </a:solidFill>
                <a:latin typeface="Arial" charset="0"/>
                <a:cs typeface="+mn-cs"/>
              </a:rPr>
              <a:t>High GDP / High Density Countries</a:t>
            </a:r>
          </a:p>
        </p:txBody>
      </p:sp>
      <p:sp>
        <p:nvSpPr>
          <p:cNvPr id="8" name="TextBox 6"/>
          <p:cNvSpPr txBox="1">
            <a:spLocks noChangeArrowheads="1"/>
          </p:cNvSpPr>
          <p:nvPr/>
        </p:nvSpPr>
        <p:spPr bwMode="auto">
          <a:xfrm>
            <a:off x="4533900" y="2505075"/>
            <a:ext cx="1600200" cy="246063"/>
          </a:xfrm>
          <a:prstGeom prst="rect">
            <a:avLst/>
          </a:prstGeom>
          <a:noFill/>
          <a:ln w="9525">
            <a:noFill/>
            <a:miter lim="800000"/>
            <a:headEnd/>
            <a:tailEnd/>
          </a:ln>
        </p:spPr>
        <p:txBody>
          <a:bodyPr>
            <a:spAutoFit/>
          </a:bodyPr>
          <a:lstStyle/>
          <a:p>
            <a:pPr algn="ctr">
              <a:defRPr/>
            </a:pPr>
            <a:r>
              <a:rPr lang="en-US" sz="1000" dirty="0">
                <a:solidFill>
                  <a:schemeClr val="accent2">
                    <a:lumMod val="75000"/>
                  </a:schemeClr>
                </a:solidFill>
                <a:latin typeface="Arial" charset="0"/>
                <a:cs typeface="+mn-cs"/>
              </a:rPr>
              <a:t>Outliers</a:t>
            </a:r>
          </a:p>
        </p:txBody>
      </p:sp>
      <p:sp>
        <p:nvSpPr>
          <p:cNvPr id="9" name="TextBox 6"/>
          <p:cNvSpPr txBox="1">
            <a:spLocks noChangeArrowheads="1"/>
          </p:cNvSpPr>
          <p:nvPr/>
        </p:nvSpPr>
        <p:spPr bwMode="auto">
          <a:xfrm>
            <a:off x="1147763" y="5381625"/>
            <a:ext cx="1095375" cy="400050"/>
          </a:xfrm>
          <a:prstGeom prst="rect">
            <a:avLst/>
          </a:prstGeom>
          <a:noFill/>
          <a:ln w="9525">
            <a:noFill/>
            <a:miter lim="800000"/>
            <a:headEnd/>
            <a:tailEnd/>
          </a:ln>
        </p:spPr>
        <p:txBody>
          <a:bodyPr>
            <a:spAutoFit/>
          </a:bodyPr>
          <a:lstStyle/>
          <a:p>
            <a:pPr algn="ctr">
              <a:defRPr/>
            </a:pPr>
            <a:r>
              <a:rPr lang="en-US" sz="1000" dirty="0">
                <a:solidFill>
                  <a:schemeClr val="accent2">
                    <a:lumMod val="75000"/>
                  </a:schemeClr>
                </a:solidFill>
                <a:latin typeface="Arial" charset="0"/>
                <a:cs typeface="+mn-cs"/>
              </a:rPr>
              <a:t>Emerging Economies</a:t>
            </a:r>
          </a:p>
        </p:txBody>
      </p:sp>
      <p:sp>
        <p:nvSpPr>
          <p:cNvPr id="32776" name="Rectangle 1"/>
          <p:cNvSpPr>
            <a:spLocks noChangeArrowheads="1"/>
          </p:cNvSpPr>
          <p:nvPr/>
        </p:nvSpPr>
        <p:spPr bwMode="auto">
          <a:xfrm>
            <a:off x="904875" y="6372225"/>
            <a:ext cx="7134225" cy="2667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nchorCtr="1">
            <a:spAutoFit/>
          </a:bodyPr>
          <a:lstStyle/>
          <a:p>
            <a:pPr eaLnBrk="0" hangingPunct="0"/>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Oil and the World Economies</a:t>
            </a:r>
          </a:p>
        </p:txBody>
      </p:sp>
      <p:sp>
        <p:nvSpPr>
          <p:cNvPr id="24579" name="Text Placeholder 2"/>
          <p:cNvSpPr>
            <a:spLocks noGrp="1"/>
          </p:cNvSpPr>
          <p:nvPr>
            <p:ph type="body" sz="half" idx="1"/>
          </p:nvPr>
        </p:nvSpPr>
        <p:spPr>
          <a:xfrm>
            <a:off x="685800" y="1600200"/>
            <a:ext cx="8001000" cy="4648200"/>
          </a:xfrm>
        </p:spPr>
        <p:txBody>
          <a:bodyPr/>
          <a:lstStyle/>
          <a:p>
            <a:pPr>
              <a:defRPr/>
            </a:pPr>
            <a:r>
              <a:rPr lang="en-US" sz="1400" dirty="0" smtClean="0"/>
              <a:t>Taking the high, low, and average per-capita barrels consumed over the past 30 years for the US and the rest of the OECD, and projecting their respective populations in 2020, we can get a high, low, and average demand scenario for the </a:t>
            </a:r>
            <a:r>
              <a:rPr lang="en-US" sz="1400" i="1" dirty="0" smtClean="0"/>
              <a:t>developed world</a:t>
            </a:r>
            <a:r>
              <a:rPr lang="en-US" sz="1400" dirty="0" smtClean="0"/>
              <a:t>.</a:t>
            </a:r>
          </a:p>
          <a:p>
            <a:pPr marL="0" indent="0">
              <a:buFont typeface="Wingdings" pitchFamily="2" charset="2"/>
              <a:buNone/>
              <a:defRPr/>
            </a:pPr>
            <a:endParaRPr lang="en-US" sz="1400" dirty="0" smtClean="0"/>
          </a:p>
          <a:p>
            <a:pPr>
              <a:defRPr/>
            </a:pPr>
            <a:r>
              <a:rPr lang="en-US" sz="1400" dirty="0" smtClean="0"/>
              <a:t>Taking population and per-capita oil consumption growth rates for China, India, and the rest of the world over the past 10-, 7-, and 3-year timeframes, we can get respective 2020 projections for the </a:t>
            </a:r>
            <a:r>
              <a:rPr lang="en-US" sz="1400" i="1" dirty="0" smtClean="0"/>
              <a:t>developing world</a:t>
            </a:r>
            <a:r>
              <a:rPr lang="en-US" sz="1400" dirty="0" smtClean="0"/>
              <a:t>.</a:t>
            </a:r>
          </a:p>
          <a:p>
            <a:pPr marL="0" indent="0">
              <a:buFont typeface="Wingdings" pitchFamily="2" charset="2"/>
              <a:buNone/>
              <a:defRPr/>
            </a:pPr>
            <a:endParaRPr lang="en-US" sz="1400" dirty="0" smtClean="0"/>
          </a:p>
          <a:p>
            <a:pPr>
              <a:defRPr/>
            </a:pPr>
            <a:endParaRPr lang="en-US" sz="1400" dirty="0" smtClean="0"/>
          </a:p>
          <a:p>
            <a:pPr>
              <a:defRPr/>
            </a:pPr>
            <a:endParaRPr lang="en-US" sz="1400" dirty="0"/>
          </a:p>
          <a:p>
            <a:pPr>
              <a:defRPr/>
            </a:pPr>
            <a:endParaRPr lang="en-US" sz="1400" dirty="0" smtClean="0"/>
          </a:p>
          <a:p>
            <a:pPr>
              <a:defRPr/>
            </a:pPr>
            <a:endParaRPr lang="en-US" sz="1400" dirty="0"/>
          </a:p>
          <a:p>
            <a:pPr>
              <a:defRPr/>
            </a:pPr>
            <a:endParaRPr lang="en-US" sz="1400" dirty="0" smtClean="0"/>
          </a:p>
          <a:p>
            <a:pPr>
              <a:defRPr/>
            </a:pPr>
            <a:r>
              <a:rPr lang="en-US" sz="1400" dirty="0" smtClean="0"/>
              <a:t>Summing the highs and lows from each scenario gives us a range of 2020 world oil demand:</a:t>
            </a:r>
          </a:p>
          <a:p>
            <a:pPr>
              <a:defRPr/>
            </a:pPr>
            <a:endParaRPr lang="en-US" sz="1400" dirty="0"/>
          </a:p>
          <a:p>
            <a:pPr>
              <a:defRPr/>
            </a:pPr>
            <a:endParaRPr lang="en-US" sz="1400" dirty="0" smtClean="0"/>
          </a:p>
          <a:p>
            <a:pPr>
              <a:defRPr/>
            </a:pPr>
            <a:endParaRPr lang="en-US" sz="1400" dirty="0"/>
          </a:p>
          <a:p>
            <a:pPr>
              <a:defRPr/>
            </a:pPr>
            <a:endParaRPr lang="en-US" sz="1400" dirty="0" smtClean="0"/>
          </a:p>
          <a:p>
            <a:pPr>
              <a:defRPr/>
            </a:pPr>
            <a:endParaRPr lang="en-US" sz="1400" dirty="0"/>
          </a:p>
          <a:p>
            <a:pPr>
              <a:defRPr/>
            </a:pPr>
            <a:r>
              <a:rPr lang="en-US" sz="1400" i="1" dirty="0" smtClean="0"/>
              <a:t>With our current consumption at </a:t>
            </a:r>
            <a:r>
              <a:rPr lang="en-US" sz="1400" i="1" dirty="0">
                <a:solidFill>
                  <a:schemeClr val="accent2">
                    <a:lumMod val="50000"/>
                  </a:schemeClr>
                </a:solidFill>
              </a:rPr>
              <a:t>87,068</a:t>
            </a:r>
            <a:r>
              <a:rPr lang="en-US" sz="1400" i="1" dirty="0"/>
              <a:t> </a:t>
            </a:r>
            <a:r>
              <a:rPr lang="en-US" sz="1400" i="1" dirty="0" err="1">
                <a:solidFill>
                  <a:schemeClr val="accent2">
                    <a:lumMod val="50000"/>
                  </a:schemeClr>
                </a:solidFill>
              </a:rPr>
              <a:t>kbpd</a:t>
            </a:r>
            <a:r>
              <a:rPr lang="en-US" sz="1400" i="1" dirty="0"/>
              <a:t>,</a:t>
            </a:r>
            <a:r>
              <a:rPr lang="en-US" sz="1400" i="1" dirty="0">
                <a:solidFill>
                  <a:srgbClr val="000000"/>
                </a:solidFill>
              </a:rPr>
              <a:t> </a:t>
            </a:r>
            <a:r>
              <a:rPr lang="en-US" sz="1400" i="1" dirty="0"/>
              <a:t>can the world supply </a:t>
            </a:r>
            <a:r>
              <a:rPr lang="en-US" sz="1400" i="1" dirty="0" smtClean="0"/>
              <a:t>even </a:t>
            </a:r>
            <a:r>
              <a:rPr lang="en-US" sz="1400" i="1" dirty="0"/>
              <a:t>the smallest </a:t>
            </a:r>
            <a:r>
              <a:rPr lang="en-US" sz="1400" i="1" dirty="0" smtClean="0"/>
              <a:t>of these potential demand targets? </a:t>
            </a:r>
          </a:p>
          <a:p>
            <a:pPr marL="0" indent="0">
              <a:buFont typeface="Wingdings" pitchFamily="2" charset="2"/>
              <a:buNone/>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smtClean="0"/>
          </a:p>
          <a:p>
            <a:pPr>
              <a:defRPr/>
            </a:pPr>
            <a:endParaRPr lang="en-US" sz="1400" dirty="0"/>
          </a:p>
          <a:p>
            <a:pPr marL="0" indent="0">
              <a:buFont typeface="Wingdings" pitchFamily="2" charset="2"/>
              <a:buNone/>
              <a:defRPr/>
            </a:pPr>
            <a:endParaRPr lang="en-US" sz="1400" dirty="0" smtClean="0"/>
          </a:p>
          <a:p>
            <a:pPr>
              <a:defRPr/>
            </a:pPr>
            <a:endParaRPr lang="en-US" sz="1400" dirty="0" smtClean="0"/>
          </a:p>
          <a:p>
            <a:pPr>
              <a:defRPr/>
            </a:pPr>
            <a:endParaRPr lang="en-US" sz="1400" dirty="0" smtClean="0"/>
          </a:p>
          <a:p>
            <a:pPr>
              <a:defRPr/>
            </a:pPr>
            <a:endParaRPr lang="en-US" sz="1400" dirty="0" smtClean="0"/>
          </a:p>
          <a:p>
            <a:pPr>
              <a:buFont typeface="Wingdings" pitchFamily="2" charset="2"/>
              <a:buNone/>
              <a:defRPr/>
            </a:pPr>
            <a:endParaRPr lang="en-US" sz="1400" dirty="0" smtClean="0"/>
          </a:p>
        </p:txBody>
      </p:sp>
      <p:graphicFrame>
        <p:nvGraphicFramePr>
          <p:cNvPr id="3" name="Table 2"/>
          <p:cNvGraphicFramePr>
            <a:graphicFrameLocks noGrp="1"/>
          </p:cNvGraphicFramePr>
          <p:nvPr/>
        </p:nvGraphicFramePr>
        <p:xfrm>
          <a:off x="3603625" y="5353050"/>
          <a:ext cx="2254250" cy="571500"/>
        </p:xfrm>
        <a:graphic>
          <a:graphicData uri="http://schemas.openxmlformats.org/drawingml/2006/table">
            <a:tbl>
              <a:tblPr>
                <a:tableStyleId>{5C22544A-7EE6-4342-B048-85BDC9FD1C3A}</a:tableStyleId>
              </a:tblPr>
              <a:tblGrid>
                <a:gridCol w="407548"/>
                <a:gridCol w="1580002"/>
                <a:gridCol w="266700"/>
              </a:tblGrid>
              <a:tr h="190500">
                <a:tc gridSpan="3">
                  <a:txBody>
                    <a:bodyPr/>
                    <a:lstStyle/>
                    <a:p>
                      <a:pPr algn="l" fontAlgn="b"/>
                      <a:r>
                        <a:rPr lang="en-US" sz="1100" b="1" u="none" strike="noStrike" dirty="0">
                          <a:effectLst/>
                        </a:rPr>
                        <a:t>2020 World Demand Scenario</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r>
              <a:tr h="190500">
                <a:tc>
                  <a:txBody>
                    <a:bodyPr/>
                    <a:lstStyle/>
                    <a:p>
                      <a:pPr algn="l" fontAlgn="b"/>
                      <a:r>
                        <a:rPr lang="en-US" sz="1100" u="none" strike="noStrike" dirty="0">
                          <a:effectLst/>
                        </a:rPr>
                        <a:t>High</a:t>
                      </a:r>
                      <a:endParaRPr lang="en-US" sz="1100" b="0" i="0" u="none" strike="noStrike" dirty="0">
                        <a:solidFill>
                          <a:srgbClr val="000000"/>
                        </a:solidFill>
                        <a:effectLst/>
                        <a:latin typeface="Calibri"/>
                      </a:endParaRPr>
                    </a:p>
                  </a:txBody>
                  <a:tcPr marL="9525" marR="9525" marT="9525" marB="0" anchor="b">
                    <a:noFill/>
                  </a:tcPr>
                </a:tc>
                <a:tc>
                  <a:txBody>
                    <a:bodyPr/>
                    <a:lstStyle/>
                    <a:p>
                      <a:pPr algn="l" fontAlgn="b"/>
                      <a:r>
                        <a:rPr lang="en-US" sz="1100" b="1" u="none" strike="noStrike" dirty="0">
                          <a:solidFill>
                            <a:srgbClr val="FF0000"/>
                          </a:solidFill>
                          <a:effectLst/>
                        </a:rPr>
                        <a:t>  </a:t>
                      </a:r>
                      <a:r>
                        <a:rPr lang="en-US" sz="1100" b="1" u="none" strike="noStrike" dirty="0" smtClean="0">
                          <a:solidFill>
                            <a:srgbClr val="FF0000"/>
                          </a:solidFill>
                          <a:effectLst/>
                        </a:rPr>
                        <a:t>114,779.35  </a:t>
                      </a:r>
                      <a:r>
                        <a:rPr lang="en-US" sz="1100" b="1" u="none" strike="noStrike" dirty="0" err="1" smtClean="0">
                          <a:solidFill>
                            <a:srgbClr val="FF0000"/>
                          </a:solidFill>
                          <a:effectLst/>
                        </a:rPr>
                        <a:t>kbpd</a:t>
                      </a:r>
                      <a:endParaRPr lang="en-US" sz="1100" b="1" i="0" u="none" strike="noStrike" dirty="0">
                        <a:solidFill>
                          <a:srgbClr val="FF0000"/>
                        </a:solidFill>
                        <a:effectLst/>
                        <a:latin typeface="Calibri"/>
                      </a:endParaRPr>
                    </a:p>
                  </a:txBody>
                  <a:tcPr marL="9525" marR="9525" marT="9525" marB="0" anchor="b">
                    <a:noFill/>
                  </a:tcPr>
                </a:tc>
                <a:tc>
                  <a:txBody>
                    <a:bodyPr/>
                    <a:lstStyle/>
                    <a:p>
                      <a:pPr algn="l" fontAlgn="b"/>
                      <a:endParaRPr lang="en-US" sz="900" b="0" i="0" u="none" strike="noStrike">
                        <a:solidFill>
                          <a:srgbClr val="000000"/>
                        </a:solidFill>
                        <a:effectLst/>
                        <a:latin typeface="Calibri"/>
                      </a:endParaRPr>
                    </a:p>
                  </a:txBody>
                  <a:tcPr marL="9525" marR="9525" marT="9525" marB="0" anchor="b">
                    <a:noFill/>
                  </a:tcPr>
                </a:tc>
              </a:tr>
              <a:tr h="190500">
                <a:tc>
                  <a:txBody>
                    <a:bodyPr/>
                    <a:lstStyle/>
                    <a:p>
                      <a:pPr algn="l" fontAlgn="b"/>
                      <a:r>
                        <a:rPr lang="en-US" sz="1100" u="none" strike="noStrike">
                          <a:effectLst/>
                        </a:rPr>
                        <a:t>Low</a:t>
                      </a:r>
                      <a:endParaRPr lang="en-US" sz="1100" b="0" i="0" u="none" strike="noStrike">
                        <a:solidFill>
                          <a:srgbClr val="000000"/>
                        </a:solidFill>
                        <a:effectLst/>
                        <a:latin typeface="Calibri"/>
                      </a:endParaRPr>
                    </a:p>
                  </a:txBody>
                  <a:tcPr marL="9525" marR="9525" marT="9525" marB="0" anchor="b">
                    <a:noFill/>
                  </a:tcPr>
                </a:tc>
                <a:tc>
                  <a:txBody>
                    <a:bodyPr/>
                    <a:lstStyle/>
                    <a:p>
                      <a:pPr algn="l" fontAlgn="b"/>
                      <a:r>
                        <a:rPr lang="en-US" sz="1100" b="1" u="none" strike="noStrike" dirty="0">
                          <a:effectLst/>
                        </a:rPr>
                        <a:t>  </a:t>
                      </a:r>
                      <a:r>
                        <a:rPr lang="en-US" sz="1100" b="1" u="none" strike="noStrike" dirty="0" smtClean="0">
                          <a:solidFill>
                            <a:schemeClr val="accent1">
                              <a:lumMod val="50000"/>
                            </a:schemeClr>
                          </a:solidFill>
                          <a:effectLst/>
                        </a:rPr>
                        <a:t>102,411.36  </a:t>
                      </a:r>
                      <a:r>
                        <a:rPr lang="en-US" sz="1100" b="1" u="none" strike="noStrike" dirty="0" err="1" smtClean="0">
                          <a:solidFill>
                            <a:schemeClr val="accent1">
                              <a:lumMod val="50000"/>
                            </a:schemeClr>
                          </a:solidFill>
                          <a:effectLst/>
                        </a:rPr>
                        <a:t>kbpd</a:t>
                      </a:r>
                      <a:endParaRPr lang="en-US" sz="1100" b="1" i="0" u="none" strike="noStrike" dirty="0">
                        <a:solidFill>
                          <a:schemeClr val="accent1">
                            <a:lumMod val="50000"/>
                          </a:schemeClr>
                        </a:solidFill>
                        <a:effectLst/>
                        <a:latin typeface="Calibri"/>
                      </a:endParaRPr>
                    </a:p>
                  </a:txBody>
                  <a:tcPr marL="9525" marR="9525" marT="9525" marB="0" anchor="b">
                    <a:noFill/>
                  </a:tcPr>
                </a:tc>
                <a:tc>
                  <a:txBody>
                    <a:bodyPr/>
                    <a:lstStyle/>
                    <a:p>
                      <a:pPr algn="l" fontAlgn="b"/>
                      <a:endParaRPr lang="en-US" sz="900" b="0" i="0" u="none" strike="noStrike" dirty="0">
                        <a:solidFill>
                          <a:srgbClr val="000000"/>
                        </a:solidFill>
                        <a:effectLst/>
                        <a:latin typeface="Calibri"/>
                      </a:endParaRPr>
                    </a:p>
                  </a:txBody>
                  <a:tcPr marL="9525" marR="9525" marT="9525" marB="0" anchor="b">
                    <a:noFill/>
                  </a:tcPr>
                </a:tc>
              </a:tr>
            </a:tbl>
          </a:graphicData>
        </a:graphic>
      </p:graphicFrame>
      <p:graphicFrame>
        <p:nvGraphicFramePr>
          <p:cNvPr id="2" name="Table 1"/>
          <p:cNvGraphicFramePr>
            <a:graphicFrameLocks noGrp="1"/>
          </p:cNvGraphicFramePr>
          <p:nvPr/>
        </p:nvGraphicFramePr>
        <p:xfrm>
          <a:off x="1905000" y="3419475"/>
          <a:ext cx="5562600" cy="1143000"/>
        </p:xfrm>
        <a:graphic>
          <a:graphicData uri="http://schemas.openxmlformats.org/drawingml/2006/table">
            <a:tbl>
              <a:tblPr>
                <a:tableStyleId>{5C22544A-7EE6-4342-B048-85BDC9FD1C3A}</a:tableStyleId>
              </a:tblPr>
              <a:tblGrid>
                <a:gridCol w="304800"/>
                <a:gridCol w="657225"/>
                <a:gridCol w="723900"/>
                <a:gridCol w="600075"/>
                <a:gridCol w="165100"/>
                <a:gridCol w="596900"/>
                <a:gridCol w="600075"/>
                <a:gridCol w="542925"/>
                <a:gridCol w="771525"/>
                <a:gridCol w="600075"/>
              </a:tblGrid>
              <a:tr h="190500">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gridSpan="3">
                  <a:txBody>
                    <a:bodyPr/>
                    <a:lstStyle/>
                    <a:p>
                      <a:pPr algn="ctr" fontAlgn="b"/>
                      <a:r>
                        <a:rPr lang="en-US" sz="900" b="1" i="1" u="none" strike="noStrike" dirty="0">
                          <a:effectLst/>
                        </a:rPr>
                        <a:t>Developed World</a:t>
                      </a:r>
                      <a:endParaRPr lang="en-US" sz="900" b="1" i="1"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gridSpan="4">
                  <a:txBody>
                    <a:bodyPr/>
                    <a:lstStyle/>
                    <a:p>
                      <a:pPr algn="ctr" fontAlgn="b"/>
                      <a:r>
                        <a:rPr lang="en-US" sz="900" b="1" i="1" u="none" strike="noStrike" dirty="0">
                          <a:effectLst/>
                        </a:rPr>
                        <a:t>Developing World</a:t>
                      </a:r>
                      <a:endParaRPr lang="en-US" sz="900" b="1" i="1"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l" fontAlgn="b"/>
                      <a:endParaRPr lang="en-US" sz="900" b="1" i="0" u="none" strike="noStrike" dirty="0">
                        <a:solidFill>
                          <a:srgbClr val="000000"/>
                        </a:solidFill>
                        <a:effectLst/>
                        <a:latin typeface="Calibri"/>
                      </a:endParaRPr>
                    </a:p>
                  </a:txBody>
                  <a:tcPr marL="9525" marR="9525" marT="9525" marB="0" anchor="b">
                    <a:solidFill>
                      <a:schemeClr val="bg1"/>
                    </a:solidFill>
                  </a:tcPr>
                </a:tc>
                <a:tc>
                  <a:txBody>
                    <a:bodyPr/>
                    <a:lstStyle/>
                    <a:p>
                      <a:pPr algn="ctr" fontAlgn="b"/>
                      <a:r>
                        <a:rPr lang="en-US" sz="900" b="1" u="none" strike="noStrike" dirty="0">
                          <a:effectLst/>
                        </a:rPr>
                        <a:t>US</a:t>
                      </a:r>
                      <a:endParaRPr lang="en-US" sz="900" b="1" i="0" u="none" strike="noStrike" dirty="0">
                        <a:solidFill>
                          <a:srgbClr val="000000"/>
                        </a:solidFill>
                        <a:effectLst/>
                        <a:latin typeface="Calibri"/>
                      </a:endParaRPr>
                    </a:p>
                  </a:txBody>
                  <a:tcPr marL="9525" marR="9525" marT="9525" marB="0" anchor="b"/>
                </a:tc>
                <a:tc>
                  <a:txBody>
                    <a:bodyPr/>
                    <a:lstStyle/>
                    <a:p>
                      <a:pPr algn="ctr" fontAlgn="b"/>
                      <a:r>
                        <a:rPr lang="en-US" sz="900" b="1" u="none" strike="noStrike" dirty="0">
                          <a:effectLst/>
                        </a:rPr>
                        <a:t>Rest of OECD</a:t>
                      </a:r>
                      <a:endParaRPr lang="en-US" sz="900" b="1" i="0" u="none" strike="noStrike" dirty="0">
                        <a:solidFill>
                          <a:srgbClr val="000000"/>
                        </a:solidFill>
                        <a:effectLst/>
                        <a:latin typeface="Calibri"/>
                      </a:endParaRPr>
                    </a:p>
                  </a:txBody>
                  <a:tcPr marL="9525" marR="9525" marT="9525" marB="0" anchor="b"/>
                </a:tc>
                <a:tc>
                  <a:txBody>
                    <a:bodyPr/>
                    <a:lstStyle/>
                    <a:p>
                      <a:pPr algn="ctr" fontAlgn="b"/>
                      <a:r>
                        <a:rPr lang="en-US" sz="900" b="1" u="none" strike="noStrike" dirty="0">
                          <a:effectLst/>
                        </a:rPr>
                        <a:t>Total</a:t>
                      </a:r>
                      <a:endParaRPr lang="en-US" sz="900" b="1" i="0" u="none" strike="noStrike" dirty="0">
                        <a:solidFill>
                          <a:srgbClr val="000000"/>
                        </a:solidFill>
                        <a:effectLst/>
                        <a:latin typeface="Calibri"/>
                      </a:endParaRPr>
                    </a:p>
                  </a:txBody>
                  <a:tcPr marL="9525" marR="9525" marT="9525" marB="0" anchor="b"/>
                </a:tc>
                <a:tc>
                  <a:txBody>
                    <a:bodyPr/>
                    <a:lstStyle/>
                    <a:p>
                      <a:pPr algn="l" fontAlgn="b"/>
                      <a:endParaRPr lang="en-US" sz="900" b="1" i="0" u="none" strike="noStrike">
                        <a:solidFill>
                          <a:srgbClr val="000000"/>
                        </a:solidFill>
                        <a:effectLst/>
                        <a:latin typeface="Calibri"/>
                      </a:endParaRPr>
                    </a:p>
                  </a:txBody>
                  <a:tcPr marL="9525" marR="9525" marT="9525" marB="0" anchor="b">
                    <a:solidFill>
                      <a:schemeClr val="bg1"/>
                    </a:solidFill>
                  </a:tcPr>
                </a:tc>
                <a:tc>
                  <a:txBody>
                    <a:bodyPr/>
                    <a:lstStyle/>
                    <a:p>
                      <a:pPr algn="l" fontAlgn="b"/>
                      <a:endParaRPr lang="en-US" sz="900" b="1" i="0" u="none" strike="noStrike" dirty="0">
                        <a:solidFill>
                          <a:srgbClr val="000000"/>
                        </a:solidFill>
                        <a:effectLst/>
                        <a:latin typeface="Calibri"/>
                      </a:endParaRPr>
                    </a:p>
                  </a:txBody>
                  <a:tcPr marL="9525" marR="9525" marT="9525" marB="0" anchor="b">
                    <a:solidFill>
                      <a:schemeClr val="bg1"/>
                    </a:solidFill>
                  </a:tcPr>
                </a:tc>
                <a:tc>
                  <a:txBody>
                    <a:bodyPr/>
                    <a:lstStyle/>
                    <a:p>
                      <a:pPr algn="ctr" fontAlgn="b"/>
                      <a:r>
                        <a:rPr lang="en-US" sz="900" b="1" u="none" strike="noStrike" dirty="0">
                          <a:effectLst/>
                        </a:rPr>
                        <a:t>China</a:t>
                      </a:r>
                      <a:endParaRPr lang="en-US" sz="900" b="1" i="0" u="none" strike="noStrike" dirty="0">
                        <a:solidFill>
                          <a:srgbClr val="000000"/>
                        </a:solidFill>
                        <a:effectLst/>
                        <a:latin typeface="Calibri"/>
                      </a:endParaRPr>
                    </a:p>
                  </a:txBody>
                  <a:tcPr marL="9525" marR="9525" marT="9525" marB="0" anchor="b"/>
                </a:tc>
                <a:tc>
                  <a:txBody>
                    <a:bodyPr/>
                    <a:lstStyle/>
                    <a:p>
                      <a:pPr algn="ctr" fontAlgn="b"/>
                      <a:r>
                        <a:rPr lang="en-US" sz="900" b="1" u="none" strike="noStrike" dirty="0">
                          <a:effectLst/>
                        </a:rPr>
                        <a:t>India </a:t>
                      </a:r>
                      <a:endParaRPr lang="en-US" sz="900" b="1" i="0" u="none" strike="noStrike" dirty="0">
                        <a:solidFill>
                          <a:srgbClr val="000000"/>
                        </a:solidFill>
                        <a:effectLst/>
                        <a:latin typeface="Calibri"/>
                      </a:endParaRPr>
                    </a:p>
                  </a:txBody>
                  <a:tcPr marL="9525" marR="9525" marT="9525" marB="0" anchor="b"/>
                </a:tc>
                <a:tc>
                  <a:txBody>
                    <a:bodyPr/>
                    <a:lstStyle/>
                    <a:p>
                      <a:pPr algn="ctr" fontAlgn="b"/>
                      <a:r>
                        <a:rPr lang="en-US" sz="900" b="1" u="none" strike="noStrike" dirty="0">
                          <a:effectLst/>
                        </a:rPr>
                        <a:t>Rest of World</a:t>
                      </a:r>
                      <a:endParaRPr lang="en-US" sz="900" b="1" i="0" u="none" strike="noStrike" dirty="0">
                        <a:solidFill>
                          <a:srgbClr val="000000"/>
                        </a:solidFill>
                        <a:effectLst/>
                        <a:latin typeface="Calibri"/>
                      </a:endParaRPr>
                    </a:p>
                  </a:txBody>
                  <a:tcPr marL="9525" marR="9525" marT="9525" marB="0" anchor="b"/>
                </a:tc>
                <a:tc>
                  <a:txBody>
                    <a:bodyPr/>
                    <a:lstStyle/>
                    <a:p>
                      <a:pPr algn="ctr" fontAlgn="b"/>
                      <a:r>
                        <a:rPr lang="en-US" sz="900" b="1" u="none" strike="noStrike" dirty="0">
                          <a:effectLst/>
                        </a:rPr>
                        <a:t>Total</a:t>
                      </a:r>
                      <a:endParaRPr lang="en-US" sz="900" b="1" i="0" u="none" strike="noStrike" dirty="0">
                        <a:solidFill>
                          <a:srgbClr val="000000"/>
                        </a:solidFill>
                        <a:effectLst/>
                        <a:latin typeface="Calibri"/>
                      </a:endParaRPr>
                    </a:p>
                  </a:txBody>
                  <a:tcPr marL="9525" marR="9525" marT="9525" marB="0" anchor="b"/>
                </a:tc>
              </a:tr>
              <a:tr h="190500">
                <a:tc>
                  <a:txBody>
                    <a:bodyPr/>
                    <a:lstStyle/>
                    <a:p>
                      <a:pPr algn="r" fontAlgn="b"/>
                      <a:r>
                        <a:rPr lang="en-US" sz="900" u="none" strike="noStrike" dirty="0">
                          <a:effectLst/>
                        </a:rPr>
                        <a:t>High</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24,158.98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32,865.79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b="1" u="none" strike="noStrike" dirty="0">
                          <a:effectLst/>
                        </a:rPr>
                        <a:t>  57,024.76 </a:t>
                      </a:r>
                      <a:endParaRPr lang="en-US" sz="900" b="1"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r" fontAlgn="b"/>
                      <a:r>
                        <a:rPr lang="en-US" sz="900" u="none" strike="noStrike" dirty="0">
                          <a:effectLst/>
                        </a:rPr>
                        <a:t>10 </a:t>
                      </a:r>
                      <a:r>
                        <a:rPr lang="en-US" sz="900" u="none" strike="noStrike" dirty="0" err="1">
                          <a:effectLst/>
                        </a:rPr>
                        <a:t>yr</a:t>
                      </a:r>
                      <a:r>
                        <a:rPr lang="en-US" sz="900" u="none" strike="noStrike" dirty="0">
                          <a:effectLst/>
                        </a:rPr>
                        <a:t> rates</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17,169.53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4,636.62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ctr" fontAlgn="b"/>
                      <a:r>
                        <a:rPr lang="en-US" sz="900" u="none" strike="noStrike" dirty="0">
                          <a:effectLst/>
                        </a:rPr>
                        <a:t>        35,948.44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b="1" u="none" strike="noStrike" dirty="0">
                          <a:effectLst/>
                        </a:rPr>
                        <a:t>  57,754.59 </a:t>
                      </a:r>
                      <a:endParaRPr lang="en-US" sz="900" b="1" i="0" u="none" strike="noStrike" dirty="0">
                        <a:solidFill>
                          <a:srgbClr val="000000"/>
                        </a:solidFill>
                        <a:effectLst/>
                        <a:latin typeface="Calibri"/>
                      </a:endParaRPr>
                    </a:p>
                  </a:txBody>
                  <a:tcPr marL="9525" marR="9525" marT="9525" marB="0" anchor="b">
                    <a:solidFill>
                      <a:schemeClr val="bg1">
                        <a:lumMod val="95000"/>
                      </a:schemeClr>
                    </a:solidFill>
                  </a:tcPr>
                </a:tc>
              </a:tr>
              <a:tr h="190500">
                <a:tc>
                  <a:txBody>
                    <a:bodyPr/>
                    <a:lstStyle/>
                    <a:p>
                      <a:pPr algn="r" fontAlgn="b"/>
                      <a:r>
                        <a:rPr lang="en-US" sz="900" u="none" strike="noStrike" dirty="0" err="1">
                          <a:effectLst/>
                        </a:rPr>
                        <a:t>Avg</a:t>
                      </a:r>
                      <a:endParaRPr lang="en-US" sz="900" b="0" i="0" u="none" strike="noStrike" dirty="0">
                        <a:solidFill>
                          <a:srgbClr val="000000"/>
                        </a:solidFill>
                        <a:effectLst/>
                        <a:latin typeface="Calibri"/>
                      </a:endParaRPr>
                    </a:p>
                  </a:txBody>
                  <a:tcPr marL="9525" marR="9525" marT="9525" marB="0" anchor="b">
                    <a:solidFill>
                      <a:schemeClr val="bg1"/>
                    </a:solidFill>
                  </a:tcPr>
                </a:tc>
                <a:tc>
                  <a:txBody>
                    <a:bodyPr/>
                    <a:lstStyle/>
                    <a:p>
                      <a:pPr algn="l" fontAlgn="b"/>
                      <a:r>
                        <a:rPr lang="en-US" sz="900" u="none" strike="noStrike" dirty="0">
                          <a:effectLst/>
                        </a:rPr>
                        <a:t>    23,102.08 </a:t>
                      </a:r>
                      <a:endParaRPr lang="en-US" sz="900" b="0" i="0" u="none" strike="noStrike" dirty="0">
                        <a:solidFill>
                          <a:srgbClr val="000000"/>
                        </a:solidFill>
                        <a:effectLst/>
                        <a:latin typeface="Calibri"/>
                      </a:endParaRPr>
                    </a:p>
                  </a:txBody>
                  <a:tcPr marL="9525" marR="9525" marT="9525" marB="0" anchor="b">
                    <a:solidFill>
                      <a:schemeClr val="bg1"/>
                    </a:solidFill>
                  </a:tcPr>
                </a:tc>
                <a:tc>
                  <a:txBody>
                    <a:bodyPr/>
                    <a:lstStyle/>
                    <a:p>
                      <a:pPr algn="l" fontAlgn="b"/>
                      <a:r>
                        <a:rPr lang="en-US" sz="900" u="none" strike="noStrike">
                          <a:effectLst/>
                        </a:rPr>
                        <a:t>      30,597.60 </a:t>
                      </a:r>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l" fontAlgn="b"/>
                      <a:r>
                        <a:rPr lang="en-US" sz="900" b="1" u="none" strike="noStrike" dirty="0">
                          <a:effectLst/>
                        </a:rPr>
                        <a:t>  53,699.68 </a:t>
                      </a:r>
                      <a:endParaRPr lang="en-US" sz="900" b="1" i="0" u="none" strike="noStrike" dirty="0">
                        <a:solidFill>
                          <a:srgbClr val="000000"/>
                        </a:solidFill>
                        <a:effectLst/>
                        <a:latin typeface="Calibri"/>
                      </a:endParaRPr>
                    </a:p>
                  </a:txBody>
                  <a:tcPr marL="9525" marR="9525" marT="9525" marB="0" anchor="b">
                    <a:solidFill>
                      <a:schemeClr val="bg1"/>
                    </a:solidFill>
                  </a:tcPr>
                </a:tc>
                <a:tc>
                  <a:txBody>
                    <a:bodyPr/>
                    <a:lstStyle/>
                    <a:p>
                      <a:pPr algn="l" fontAlgn="b"/>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r" fontAlgn="b"/>
                      <a:r>
                        <a:rPr lang="en-US" sz="900" u="none" strike="noStrike">
                          <a:effectLst/>
                        </a:rPr>
                        <a:t>7 yr rates</a:t>
                      </a:r>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l" fontAlgn="b"/>
                      <a:r>
                        <a:rPr lang="en-US" sz="900" u="none" strike="noStrike">
                          <a:effectLst/>
                        </a:rPr>
                        <a:t>  15,277.66 </a:t>
                      </a:r>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l" fontAlgn="b"/>
                      <a:r>
                        <a:rPr lang="en-US" sz="900" u="none" strike="noStrike">
                          <a:effectLst/>
                        </a:rPr>
                        <a:t>  4,678.16 </a:t>
                      </a:r>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ctr" fontAlgn="b"/>
                      <a:r>
                        <a:rPr lang="en-US" sz="900" u="none" strike="noStrike">
                          <a:effectLst/>
                        </a:rPr>
                        <a:t>        35,660.16 </a:t>
                      </a:r>
                      <a:endParaRPr lang="en-US" sz="900" b="0" i="0" u="none" strike="noStrike">
                        <a:solidFill>
                          <a:srgbClr val="000000"/>
                        </a:solidFill>
                        <a:effectLst/>
                        <a:latin typeface="Calibri"/>
                      </a:endParaRPr>
                    </a:p>
                  </a:txBody>
                  <a:tcPr marL="9525" marR="9525" marT="9525" marB="0" anchor="b">
                    <a:solidFill>
                      <a:schemeClr val="bg1"/>
                    </a:solidFill>
                  </a:tcPr>
                </a:tc>
                <a:tc>
                  <a:txBody>
                    <a:bodyPr/>
                    <a:lstStyle/>
                    <a:p>
                      <a:pPr algn="l" fontAlgn="b"/>
                      <a:r>
                        <a:rPr lang="en-US" sz="900" b="1" u="none" strike="noStrike" dirty="0">
                          <a:effectLst/>
                        </a:rPr>
                        <a:t>  55,615.99 </a:t>
                      </a:r>
                      <a:endParaRPr lang="en-US" sz="900" b="1" i="0" u="none" strike="noStrike" dirty="0">
                        <a:solidFill>
                          <a:srgbClr val="000000"/>
                        </a:solidFill>
                        <a:effectLst/>
                        <a:latin typeface="Calibri"/>
                      </a:endParaRPr>
                    </a:p>
                  </a:txBody>
                  <a:tcPr marL="9525" marR="9525" marT="9525" marB="0" anchor="b">
                    <a:solidFill>
                      <a:schemeClr val="bg1"/>
                    </a:solidFill>
                  </a:tcPr>
                </a:tc>
              </a:tr>
              <a:tr h="190500">
                <a:tc>
                  <a:txBody>
                    <a:bodyPr/>
                    <a:lstStyle/>
                    <a:p>
                      <a:pPr algn="r" fontAlgn="b"/>
                      <a:r>
                        <a:rPr lang="en-US" sz="900" u="none" strike="noStrike" dirty="0">
                          <a:effectLst/>
                        </a:rPr>
                        <a:t>Low</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20,894.76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27,307.06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b="1" u="none" strike="noStrike" dirty="0">
                          <a:effectLst/>
                        </a:rPr>
                        <a:t>  48,201.81 </a:t>
                      </a:r>
                      <a:endParaRPr lang="en-US" sz="900" b="1"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r" fontAlgn="b"/>
                      <a:r>
                        <a:rPr lang="en-US" sz="900" u="none" strike="noStrike" dirty="0">
                          <a:effectLst/>
                        </a:rPr>
                        <a:t>3 </a:t>
                      </a:r>
                      <a:r>
                        <a:rPr lang="en-US" sz="900" u="none" strike="noStrike" dirty="0" err="1">
                          <a:effectLst/>
                        </a:rPr>
                        <a:t>yr</a:t>
                      </a:r>
                      <a:r>
                        <a:rPr lang="en-US" sz="900" u="none" strike="noStrike" dirty="0">
                          <a:effectLst/>
                        </a:rPr>
                        <a:t> rates</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15,752.96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u="none" strike="noStrike" dirty="0">
                          <a:effectLst/>
                        </a:rPr>
                        <a:t>  4,095.38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ctr" fontAlgn="b"/>
                      <a:r>
                        <a:rPr lang="en-US" sz="900" u="none" strike="noStrike" dirty="0">
                          <a:effectLst/>
                        </a:rPr>
                        <a:t>        34,361.21 </a:t>
                      </a:r>
                      <a:endParaRPr lang="en-US" sz="900" b="0" i="0" u="none" strike="noStrike" dirty="0">
                        <a:solidFill>
                          <a:srgbClr val="000000"/>
                        </a:solidFill>
                        <a:effectLst/>
                        <a:latin typeface="Calibri"/>
                      </a:endParaRPr>
                    </a:p>
                  </a:txBody>
                  <a:tcPr marL="9525" marR="9525" marT="9525" marB="0" anchor="b">
                    <a:solidFill>
                      <a:schemeClr val="bg1">
                        <a:lumMod val="95000"/>
                      </a:schemeClr>
                    </a:solidFill>
                  </a:tcPr>
                </a:tc>
                <a:tc>
                  <a:txBody>
                    <a:bodyPr/>
                    <a:lstStyle/>
                    <a:p>
                      <a:pPr algn="l" fontAlgn="b"/>
                      <a:r>
                        <a:rPr lang="en-US" sz="900" b="1" u="none" strike="noStrike" dirty="0">
                          <a:effectLst/>
                        </a:rPr>
                        <a:t>  54,209.55 </a:t>
                      </a:r>
                      <a:endParaRPr lang="en-US" sz="900" b="1" i="0" u="none" strike="noStrike" dirty="0">
                        <a:solidFill>
                          <a:srgbClr val="000000"/>
                        </a:solidFill>
                        <a:effectLst/>
                        <a:latin typeface="Calibri"/>
                      </a:endParaRPr>
                    </a:p>
                  </a:txBody>
                  <a:tcPr marL="9525" marR="9525" marT="9525" marB="0" anchor="b">
                    <a:solidFill>
                      <a:schemeClr val="bg1">
                        <a:lumMod val="95000"/>
                      </a:schemeClr>
                    </a:solidFill>
                  </a:tcPr>
                </a:tc>
              </a:tr>
              <a:tr h="190500">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gridSpan="3">
                  <a:txBody>
                    <a:bodyPr/>
                    <a:lstStyle/>
                    <a:p>
                      <a:pPr algn="ctr" fontAlgn="b"/>
                      <a:r>
                        <a:rPr lang="en-US" sz="800" u="none" strike="noStrike" dirty="0">
                          <a:effectLst/>
                        </a:rPr>
                        <a:t>daily oil consumption (</a:t>
                      </a:r>
                      <a:r>
                        <a:rPr lang="en-US" sz="800" u="none" strike="noStrike" dirty="0" err="1">
                          <a:effectLst/>
                        </a:rPr>
                        <a:t>kbpd</a:t>
                      </a:r>
                      <a:r>
                        <a:rPr lang="en-US" sz="800" u="none" strike="noStrike" dirty="0">
                          <a:effectLst/>
                        </a:rPr>
                        <a:t>) </a:t>
                      </a:r>
                      <a:endParaRPr lang="en-US" sz="800" b="0" i="0" u="none" strike="noStrike" dirty="0">
                        <a:solidFill>
                          <a:srgbClr val="000000"/>
                        </a:solidFill>
                        <a:effectLst/>
                        <a:latin typeface="Calibri"/>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a:txBody>
                    <a:bodyPr/>
                    <a:lstStyle/>
                    <a:p>
                      <a:pPr algn="l" fontAlgn="b"/>
                      <a:endParaRPr lang="en-US" sz="900" b="0" i="0" u="none" strike="noStrike" dirty="0">
                        <a:solidFill>
                          <a:srgbClr val="000000"/>
                        </a:solidFill>
                        <a:effectLst/>
                        <a:latin typeface="Calibri"/>
                      </a:endParaRPr>
                    </a:p>
                  </a:txBody>
                  <a:tcPr marL="9525" marR="9525" marT="9525" marB="0" anchor="b">
                    <a:solidFill>
                      <a:schemeClr val="bg1"/>
                    </a:solidFill>
                  </a:tcPr>
                </a:tc>
                <a:tc gridSpan="4">
                  <a:txBody>
                    <a:bodyPr/>
                    <a:lstStyle/>
                    <a:p>
                      <a:pPr algn="ctr" fontAlgn="b"/>
                      <a:r>
                        <a:rPr lang="en-US" sz="800" u="none" strike="noStrike" dirty="0">
                          <a:effectLst/>
                        </a:rPr>
                        <a:t>daily oil consumption (</a:t>
                      </a:r>
                      <a:r>
                        <a:rPr lang="en-US" sz="800" u="none" strike="noStrike" dirty="0" err="1">
                          <a:effectLst/>
                        </a:rPr>
                        <a:t>kbpd</a:t>
                      </a:r>
                      <a:r>
                        <a:rPr lang="en-US" sz="800" u="none" strike="noStrike" dirty="0">
                          <a:effectLst/>
                        </a:rPr>
                        <a:t>) </a:t>
                      </a:r>
                      <a:endParaRPr lang="en-US" sz="800" b="0" i="0" u="none" strike="noStrike" dirty="0">
                        <a:solidFill>
                          <a:srgbClr val="000000"/>
                        </a:solidFill>
                        <a:effectLst/>
                        <a:latin typeface="Calibri"/>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2514600"/>
            <a:ext cx="7772400" cy="1143000"/>
          </a:xfrm>
        </p:spPr>
        <p:txBody>
          <a:bodyPr/>
          <a:lstStyle/>
          <a:p>
            <a:r>
              <a:rPr lang="en-US" smtClean="0"/>
              <a:t>Oil Supply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Peak Oil</a:t>
            </a:r>
          </a:p>
        </p:txBody>
      </p:sp>
      <p:sp>
        <p:nvSpPr>
          <p:cNvPr id="35843" name="Text Placeholder 2"/>
          <p:cNvSpPr>
            <a:spLocks noGrp="1"/>
          </p:cNvSpPr>
          <p:nvPr>
            <p:ph type="body" sz="half" idx="1"/>
          </p:nvPr>
        </p:nvSpPr>
        <p:spPr/>
        <p:txBody>
          <a:bodyPr/>
          <a:lstStyle/>
          <a:p>
            <a:r>
              <a:rPr lang="en-US" sz="1600" smtClean="0"/>
              <a:t>Peak Oil is a very controversial theory that stipulates:</a:t>
            </a:r>
          </a:p>
          <a:p>
            <a:pPr lvl="1"/>
            <a:r>
              <a:rPr lang="en-US" sz="1200" smtClean="0"/>
              <a:t>There is a peak amount of oil that can be produced given the world’s reserves</a:t>
            </a:r>
          </a:p>
          <a:p>
            <a:pPr lvl="1"/>
            <a:r>
              <a:rPr lang="en-US" sz="1200" smtClean="0"/>
              <a:t>The world is now either </a:t>
            </a:r>
            <a:r>
              <a:rPr lang="en-US" sz="1200" i="1" smtClean="0"/>
              <a:t>near</a:t>
            </a:r>
            <a:r>
              <a:rPr lang="en-US" sz="1200" smtClean="0"/>
              <a:t>, </a:t>
            </a:r>
            <a:r>
              <a:rPr lang="en-US" sz="1200" i="1" smtClean="0"/>
              <a:t>at</a:t>
            </a:r>
            <a:r>
              <a:rPr lang="en-US" sz="1200" smtClean="0"/>
              <a:t>, or </a:t>
            </a:r>
            <a:r>
              <a:rPr lang="en-US" sz="1200" i="1" smtClean="0"/>
              <a:t>even past </a:t>
            </a:r>
            <a:r>
              <a:rPr lang="en-US" sz="1200" smtClean="0"/>
              <a:t>this peak production.</a:t>
            </a:r>
          </a:p>
          <a:p>
            <a:pPr lvl="1"/>
            <a:endParaRPr lang="en-US" smtClean="0"/>
          </a:p>
          <a:p>
            <a:r>
              <a:rPr lang="en-US" sz="1600" smtClean="0"/>
              <a:t>Peak Oil invokes lots of shrill, ad hominem attacks between the </a:t>
            </a:r>
            <a:r>
              <a:rPr lang="en-US" sz="1600" i="1" smtClean="0"/>
              <a:t>cornucopians</a:t>
            </a:r>
            <a:r>
              <a:rPr lang="en-US" sz="1600" smtClean="0"/>
              <a:t> and the </a:t>
            </a:r>
            <a:r>
              <a:rPr lang="en-US" sz="1600" i="1" smtClean="0"/>
              <a:t>doomers, </a:t>
            </a:r>
            <a:r>
              <a:rPr lang="en-US" sz="1600" smtClean="0"/>
              <a:t>aka “The Economists” and “The Geologists.”</a:t>
            </a:r>
            <a:endParaRPr lang="en-US" sz="1600" i="1" smtClean="0"/>
          </a:p>
          <a:p>
            <a:endParaRPr lang="en-US" sz="1600" i="1" smtClean="0"/>
          </a:p>
          <a:p>
            <a:r>
              <a:rPr lang="en-US" sz="1600" smtClean="0"/>
              <a:t>There are at least three reasons to believe Peak Oil</a:t>
            </a:r>
          </a:p>
          <a:p>
            <a:pPr lvl="1"/>
            <a:r>
              <a:rPr lang="en-US" sz="1000" smtClean="0"/>
              <a:t>Lack of discoveries of huge new oil fields</a:t>
            </a:r>
          </a:p>
          <a:p>
            <a:pPr lvl="1"/>
            <a:r>
              <a:rPr lang="en-US" sz="1000" smtClean="0"/>
              <a:t>Rapid depletion of existing oil fields versus expected oil coming on-stream</a:t>
            </a:r>
          </a:p>
          <a:p>
            <a:pPr lvl="1"/>
            <a:r>
              <a:rPr lang="en-US" sz="1000" smtClean="0"/>
              <a:t>Hubbert’s Peak</a:t>
            </a:r>
          </a:p>
          <a:p>
            <a:pPr lvl="1"/>
            <a:endParaRPr lang="en-US" sz="1000" smtClean="0"/>
          </a:p>
          <a:p>
            <a:r>
              <a:rPr lang="en-US" sz="1600" smtClean="0"/>
              <a:t>There are at least four reasons to NOT believe Peak Oil</a:t>
            </a:r>
          </a:p>
          <a:p>
            <a:pPr lvl="1"/>
            <a:r>
              <a:rPr lang="en-US" sz="1000" smtClean="0"/>
              <a:t>Historical precedence</a:t>
            </a:r>
          </a:p>
          <a:p>
            <a:pPr lvl="1"/>
            <a:r>
              <a:rPr lang="en-US" sz="1000" smtClean="0"/>
              <a:t>Reserves growth / backdating of existing discoveries</a:t>
            </a:r>
          </a:p>
          <a:p>
            <a:pPr lvl="1"/>
            <a:r>
              <a:rPr lang="en-US" sz="1000" smtClean="0"/>
              <a:t>Depletion mitigation through investment in enhanced oil recovery (EOR) techniques.</a:t>
            </a:r>
          </a:p>
          <a:p>
            <a:pPr lvl="1"/>
            <a:r>
              <a:rPr lang="en-US" sz="1000" smtClean="0"/>
              <a:t>Significant model and data problems with Hubbert’s Peak</a:t>
            </a:r>
          </a:p>
          <a:p>
            <a:pPr lvl="1"/>
            <a:endParaRPr lang="en-US" sz="1000" smtClean="0"/>
          </a:p>
          <a:p>
            <a:pPr>
              <a:buFont typeface="Wingdings" pitchFamily="2" charset="2"/>
              <a:buNone/>
            </a:pPr>
            <a:endParaRPr lang="en-US" smtClean="0"/>
          </a:p>
          <a:p>
            <a:pPr>
              <a:buFont typeface="Wingdings" pitchFamily="2" charset="2"/>
              <a:buNone/>
            </a:pPr>
            <a:endParaRPr lang="en-US" sz="1600" smtClean="0"/>
          </a:p>
          <a:p>
            <a:pPr lvl="1"/>
            <a:endParaRPr lang="en-US" smtClean="0"/>
          </a:p>
          <a:p>
            <a:pPr>
              <a:buFont typeface="Wingdings" pitchFamily="2" charset="2"/>
              <a:buNone/>
            </a:pPr>
            <a:endParaRPr 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609600"/>
            <a:ext cx="9220200" cy="1143000"/>
          </a:xfrm>
        </p:spPr>
        <p:txBody>
          <a:bodyPr/>
          <a:lstStyle/>
          <a:p>
            <a:r>
              <a:rPr lang="en-US" sz="2400" smtClean="0"/>
              <a:t>Peak Oil Reason #1: Lack of New Discoveries</a:t>
            </a:r>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57450"/>
            <a:ext cx="7010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Placeholder 2"/>
          <p:cNvSpPr>
            <a:spLocks noGrp="1"/>
          </p:cNvSpPr>
          <p:nvPr>
            <p:ph type="body" sz="half" idx="1"/>
          </p:nvPr>
        </p:nvSpPr>
        <p:spPr>
          <a:xfrm>
            <a:off x="457200" y="1524000"/>
            <a:ext cx="8915400" cy="4495800"/>
          </a:xfrm>
        </p:spPr>
        <p:txBody>
          <a:bodyPr/>
          <a:lstStyle/>
          <a:p>
            <a:r>
              <a:rPr lang="en-US" sz="1600" smtClean="0"/>
              <a:t>The world produces ~74 million barrels per day in crude oil, and ~12 million barrels per day in other liquids and in processing gain.  As this graph from the International Energy Agency (IEA) shows, about half that crude oil is still being pumped from large fields discovered before 1990:</a:t>
            </a:r>
          </a:p>
        </p:txBody>
      </p:sp>
      <p:sp>
        <p:nvSpPr>
          <p:cNvPr id="36869" name="TextBox 4"/>
          <p:cNvSpPr txBox="1">
            <a:spLocks noChangeArrowheads="1"/>
          </p:cNvSpPr>
          <p:nvPr/>
        </p:nvSpPr>
        <p:spPr bwMode="auto">
          <a:xfrm>
            <a:off x="228600" y="67818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F: Lack of New Discoveries</a:t>
            </a:r>
            <a:endParaRPr lang="en-US" sz="8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52400" y="361950"/>
            <a:ext cx="9448800" cy="1143000"/>
          </a:xfrm>
        </p:spPr>
        <p:txBody>
          <a:bodyPr/>
          <a:lstStyle/>
          <a:p>
            <a:r>
              <a:rPr lang="en-US" sz="2400" smtClean="0"/>
              <a:t>Peak Oil Reason #2: Ongoing Depletion v. New Supplies</a:t>
            </a:r>
          </a:p>
        </p:txBody>
      </p:sp>
      <p:sp>
        <p:nvSpPr>
          <p:cNvPr id="37891" name="Text Placeholder 2"/>
          <p:cNvSpPr>
            <a:spLocks noGrp="1"/>
          </p:cNvSpPr>
          <p:nvPr>
            <p:ph type="body" sz="half" idx="1"/>
          </p:nvPr>
        </p:nvSpPr>
        <p:spPr>
          <a:xfrm>
            <a:off x="685800" y="1200150"/>
            <a:ext cx="8534400" cy="4648200"/>
          </a:xfrm>
        </p:spPr>
        <p:txBody>
          <a:bodyPr/>
          <a:lstStyle/>
          <a:p>
            <a:r>
              <a:rPr lang="en-US" sz="1400" smtClean="0"/>
              <a:t>Furthermore, according to the IEA, the world’s existing oil fields are </a:t>
            </a:r>
            <a:r>
              <a:rPr lang="en-US" sz="1400" u="sng" smtClean="0"/>
              <a:t>depleting at an annual  rate  of 6.7%, or 4.96 mbpd production</a:t>
            </a:r>
            <a:r>
              <a:rPr lang="en-US" sz="1400" smtClean="0"/>
              <a:t>.  New projects, not yet publicly identified, will have to be brought on-stream simply to maintain 2011 production levels:</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The IEA anticipates that $8.4T will have to be invested in the oil and gas sectors, between 2007-2030, in order for the world to meet its demand projections (2007 dollars).</a:t>
            </a:r>
          </a:p>
        </p:txBody>
      </p:sp>
      <p:sp>
        <p:nvSpPr>
          <p:cNvPr id="37892" name="TextBox 4"/>
          <p:cNvSpPr txBox="1">
            <a:spLocks noChangeArrowheads="1"/>
          </p:cNvSpPr>
          <p:nvPr/>
        </p:nvSpPr>
        <p:spPr bwMode="auto">
          <a:xfrm>
            <a:off x="228600" y="69469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See Appendix G: Depletion v. New Supply</a:t>
            </a:r>
            <a:endParaRPr lang="en-US" sz="800"/>
          </a:p>
        </p:txBody>
      </p:sp>
      <p:pic>
        <p:nvPicPr>
          <p:cNvPr id="37893" name="Picture 2"/>
          <p:cNvPicPr>
            <a:picLocks noChangeAspect="1" noChangeArrowheads="1"/>
          </p:cNvPicPr>
          <p:nvPr/>
        </p:nvPicPr>
        <p:blipFill>
          <a:blip r:embed="rId4">
            <a:extLst>
              <a:ext uri="{28A0092B-C50C-407E-A947-70E740481C1C}">
                <a14:useLocalDpi xmlns:a14="http://schemas.microsoft.com/office/drawing/2010/main" val="0"/>
              </a:ext>
            </a:extLst>
          </a:blip>
          <a:srcRect l="5469" t="15800" r="6015" b="2402"/>
          <a:stretch>
            <a:fillRect/>
          </a:stretch>
        </p:blipFill>
        <p:spPr bwMode="auto">
          <a:xfrm>
            <a:off x="2057400" y="2043113"/>
            <a:ext cx="5705475" cy="41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z="2400" smtClean="0"/>
              <a:t>Peak Oil Reason #3:  Hubbert’s Peak</a:t>
            </a:r>
          </a:p>
        </p:txBody>
      </p:sp>
      <p:sp>
        <p:nvSpPr>
          <p:cNvPr id="38915" name="Text Placeholder 2"/>
          <p:cNvSpPr>
            <a:spLocks noGrp="1"/>
          </p:cNvSpPr>
          <p:nvPr>
            <p:ph type="body" sz="half" idx="1"/>
          </p:nvPr>
        </p:nvSpPr>
        <p:spPr>
          <a:xfrm>
            <a:off x="685800" y="1600200"/>
            <a:ext cx="7772400" cy="4495800"/>
          </a:xfrm>
        </p:spPr>
        <p:txBody>
          <a:bodyPr/>
          <a:lstStyle/>
          <a:p>
            <a:r>
              <a:rPr lang="en-US" sz="1200" smtClean="0"/>
              <a:t>The Peak Oil concept was originally developed by a Shell Oil geophysicist named M. King Hubbert – hence its often known as Hubbert’s Peak.  </a:t>
            </a:r>
          </a:p>
          <a:p>
            <a:pPr lvl="1"/>
            <a:r>
              <a:rPr lang="en-US" sz="1000" smtClean="0"/>
              <a:t>In 1956, Hubbert used the model to correctly predict that US oil would peak in the early 1970s.</a:t>
            </a:r>
          </a:p>
          <a:p>
            <a:endParaRPr lang="en-US" sz="1200" smtClean="0"/>
          </a:p>
          <a:p>
            <a:r>
              <a:rPr lang="en-US" sz="1200" smtClean="0"/>
              <a:t>When the Peak Oil model is applied to worldwide production, it indicates that the global supply of oil peaked sometime around 2005/6, and that the available oil supply will begin to taper off.</a:t>
            </a:r>
          </a:p>
        </p:txBody>
      </p:sp>
      <p:graphicFrame>
        <p:nvGraphicFramePr>
          <p:cNvPr id="4" name="Chart 3"/>
          <p:cNvGraphicFramePr/>
          <p:nvPr/>
        </p:nvGraphicFramePr>
        <p:xfrm>
          <a:off x="1219200" y="3009900"/>
          <a:ext cx="6848475" cy="4305300"/>
        </p:xfrm>
        <a:graphic>
          <a:graphicData uri="http://schemas.openxmlformats.org/drawingml/2006/chart">
            <c:chart xmlns:c="http://schemas.openxmlformats.org/drawingml/2006/chart" xmlns:r="http://schemas.openxmlformats.org/officeDocument/2006/relationships" r:id="rId3"/>
          </a:graphicData>
        </a:graphic>
      </p:graphicFrame>
      <p:sp>
        <p:nvSpPr>
          <p:cNvPr id="38917" name="TextBox 4"/>
          <p:cNvSpPr txBox="1">
            <a:spLocks noChangeArrowheads="1"/>
          </p:cNvSpPr>
          <p:nvPr/>
        </p:nvSpPr>
        <p:spPr bwMode="auto">
          <a:xfrm>
            <a:off x="76200" y="67056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H: Hubbert’s Peak</a:t>
            </a:r>
            <a:endParaRPr lang="en-US" sz="8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990600" y="457200"/>
            <a:ext cx="7772400" cy="1143000"/>
          </a:xfrm>
        </p:spPr>
        <p:txBody>
          <a:bodyPr/>
          <a:lstStyle/>
          <a:p>
            <a:r>
              <a:rPr lang="en-US" sz="2400" smtClean="0"/>
              <a:t>Anti-Peak Oil Reason #1: Historical Problems</a:t>
            </a:r>
          </a:p>
        </p:txBody>
      </p:sp>
      <p:sp>
        <p:nvSpPr>
          <p:cNvPr id="39939" name="Text Placeholder 2"/>
          <p:cNvSpPr>
            <a:spLocks noGrp="1"/>
          </p:cNvSpPr>
          <p:nvPr>
            <p:ph type="body" sz="half" idx="1"/>
          </p:nvPr>
        </p:nvSpPr>
        <p:spPr>
          <a:xfrm>
            <a:off x="533400" y="1371600"/>
            <a:ext cx="8610600" cy="4572000"/>
          </a:xfrm>
        </p:spPr>
        <p:txBody>
          <a:bodyPr/>
          <a:lstStyle/>
          <a:p>
            <a:r>
              <a:rPr lang="en-US" sz="1400" smtClean="0"/>
              <a:t>This is at least the 5</a:t>
            </a:r>
            <a:r>
              <a:rPr lang="en-US" sz="1400" baseline="30000" smtClean="0"/>
              <a:t>th</a:t>
            </a:r>
            <a:r>
              <a:rPr lang="en-US" sz="1400" smtClean="0"/>
              <a:t> time that “the world is running out of oil” </a:t>
            </a:r>
          </a:p>
          <a:p>
            <a:pPr lvl="1"/>
            <a:r>
              <a:rPr lang="en-US" sz="1200" smtClean="0"/>
              <a:t>End of Pennsylvania discoveries (1879 on):</a:t>
            </a:r>
          </a:p>
          <a:p>
            <a:pPr lvl="2"/>
            <a:r>
              <a:rPr lang="en-US" sz="1200" smtClean="0"/>
              <a:t>In 1885, the State Geologist of Pennsylvania warned that “</a:t>
            </a:r>
            <a:r>
              <a:rPr lang="en-US" sz="1200" smtClean="0">
                <a:latin typeface="Calibri" pitchFamily="34" charset="0"/>
                <a:cs typeface="Calibri" pitchFamily="34" charset="0"/>
              </a:rPr>
              <a:t>the amazing exhibition of oil…[was only] a temporary and vanishing phenomenon – one in which young men will live to see come to its natural end.</a:t>
            </a:r>
            <a:r>
              <a:rPr lang="en-US" sz="1200" smtClean="0"/>
              <a:t>”</a:t>
            </a:r>
          </a:p>
          <a:p>
            <a:pPr lvl="2"/>
            <a:r>
              <a:rPr lang="en-US" sz="1200" smtClean="0"/>
              <a:t>John Archbold of Standard Oil on discoveries in Oklahoma: </a:t>
            </a:r>
            <a:r>
              <a:rPr lang="en-US" sz="1200" smtClean="0">
                <a:latin typeface="Calibri" pitchFamily="34" charset="0"/>
                <a:cs typeface="Calibri" pitchFamily="34" charset="0"/>
              </a:rPr>
              <a:t>“Are you crazy? Why I’ll drink every gallon produced west of the Mississippi”</a:t>
            </a:r>
          </a:p>
          <a:p>
            <a:pPr lvl="2"/>
            <a:r>
              <a:rPr lang="en-US" sz="1200" i="1" smtClean="0">
                <a:solidFill>
                  <a:srgbClr val="FF0000"/>
                </a:solidFill>
              </a:rPr>
              <a:t>Spindletop discovered in 1901</a:t>
            </a:r>
          </a:p>
          <a:p>
            <a:pPr lvl="1"/>
            <a:r>
              <a:rPr lang="en-US" sz="1200" smtClean="0"/>
              <a:t>Post WWI:</a:t>
            </a:r>
          </a:p>
          <a:p>
            <a:pPr lvl="2"/>
            <a:r>
              <a:rPr lang="en-US" sz="1200" smtClean="0"/>
              <a:t>In 1919, the director of the US Bureau of Mines predicted that </a:t>
            </a:r>
            <a:r>
              <a:rPr lang="en-US" sz="1200" smtClean="0">
                <a:latin typeface="Calibri" pitchFamily="34" charset="0"/>
                <a:cs typeface="Calibri" pitchFamily="34" charset="0"/>
              </a:rPr>
              <a:t>“within the next two to five years, the oil fields in [the US] will reach their maximum production, and from that time on we will face an ever increasing decline”</a:t>
            </a:r>
            <a:endParaRPr lang="en-US" sz="1200" smtClean="0"/>
          </a:p>
          <a:p>
            <a:pPr lvl="2"/>
            <a:r>
              <a:rPr lang="en-US" sz="1200" smtClean="0"/>
              <a:t>In 1924, Harry Doherty, CEO of Cities Service (aka Citgo) – </a:t>
            </a:r>
            <a:r>
              <a:rPr lang="en-US" sz="1200" smtClean="0">
                <a:latin typeface="Calibri" pitchFamily="34" charset="0"/>
                <a:cs typeface="Calibri" pitchFamily="34" charset="0"/>
              </a:rPr>
              <a:t>“If the public some day in the near future awakens to the fact that we have become a bankrupt nation as far as oil is concerned, and that it is then too late to protect our supply conservation measures, I am sure they will blame both the men of the oil industry and the men who held public offices at the time conservation measures should have been adopted”</a:t>
            </a:r>
            <a:endParaRPr lang="en-US" sz="1200" smtClean="0"/>
          </a:p>
          <a:p>
            <a:pPr lvl="2"/>
            <a:r>
              <a:rPr lang="en-US" sz="1200" i="1" smtClean="0">
                <a:solidFill>
                  <a:srgbClr val="FF0000"/>
                </a:solidFill>
              </a:rPr>
              <a:t>East Texas ‘Black Giant’ discovered in 1930</a:t>
            </a:r>
          </a:p>
          <a:p>
            <a:pPr lvl="1"/>
            <a:r>
              <a:rPr lang="en-US" sz="1200" smtClean="0"/>
              <a:t>Post  WWII:</a:t>
            </a:r>
          </a:p>
          <a:p>
            <a:pPr lvl="2"/>
            <a:r>
              <a:rPr lang="en-US" sz="1200" smtClean="0"/>
              <a:t>The director of reserves for the Petroleum Administration for War in 1943:  </a:t>
            </a:r>
            <a:r>
              <a:rPr lang="en-US" sz="1200" smtClean="0">
                <a:latin typeface="Calibri" pitchFamily="34" charset="0"/>
                <a:cs typeface="Calibri" pitchFamily="34" charset="0"/>
              </a:rPr>
              <a:t>“The law of diminishing returns is becoming operative.  As new oil fields are not being formed and as the number is ultimately finite, the time will come sooner or later when the supply is exhausted.” </a:t>
            </a:r>
            <a:endParaRPr lang="en-US" sz="1200" smtClean="0"/>
          </a:p>
          <a:p>
            <a:pPr lvl="2"/>
            <a:r>
              <a:rPr lang="en-US" sz="1200" smtClean="0"/>
              <a:t>James Forrestal in 1945: </a:t>
            </a:r>
            <a:r>
              <a:rPr lang="en-US" sz="1200" smtClean="0">
                <a:latin typeface="Calibri" pitchFamily="34" charset="0"/>
                <a:cs typeface="Calibri" pitchFamily="34" charset="0"/>
              </a:rPr>
              <a:t>“If we ever got into another World War it is quite possible that we would not have access to reserves held in the Middle East but in the meantime the use of those reserves would prevent the depletion of our own, a depletion which may be serious within the next 15 years.”</a:t>
            </a:r>
            <a:endParaRPr lang="en-US" sz="1200" smtClean="0"/>
          </a:p>
          <a:p>
            <a:pPr lvl="2"/>
            <a:r>
              <a:rPr lang="en-US" sz="1200" i="1" smtClean="0">
                <a:solidFill>
                  <a:srgbClr val="FF0000"/>
                </a:solidFill>
              </a:rPr>
              <a:t>Ghawar discovered in Saudi Arabia in 1948</a:t>
            </a:r>
          </a:p>
          <a:p>
            <a:pPr lvl="1"/>
            <a:r>
              <a:rPr lang="en-US" sz="1200" smtClean="0"/>
              <a:t>1970s Oil Crisis:</a:t>
            </a:r>
          </a:p>
          <a:p>
            <a:pPr lvl="2"/>
            <a:r>
              <a:rPr lang="en-US" sz="1200" smtClean="0"/>
              <a:t>In 1973, US State Department official (later ambassador to Saudi Arabia) James Akins publishes, in  </a:t>
            </a:r>
            <a:r>
              <a:rPr lang="en-US" sz="1200" i="1" smtClean="0"/>
              <a:t>Foreign Affairs</a:t>
            </a:r>
            <a:r>
              <a:rPr lang="en-US" sz="1200" smtClean="0"/>
              <a:t>, a famous article named “The Oil Crisis: This Time, the Wolf is Here”</a:t>
            </a:r>
          </a:p>
          <a:p>
            <a:pPr lvl="2"/>
            <a:r>
              <a:rPr lang="en-US" sz="1200" i="1" smtClean="0">
                <a:solidFill>
                  <a:srgbClr val="FF0000"/>
                </a:solidFill>
              </a:rPr>
              <a:t>North Sea, Prudhoe Bay, and Cantarell oilfields came on line in 1975, 1977, and 1981, and demand destruction took hold</a:t>
            </a:r>
            <a:endParaRPr lang="en-US" sz="1400" smtClean="0">
              <a:solidFill>
                <a:srgbClr val="FF0000"/>
              </a:solidFill>
            </a:endParaRPr>
          </a:p>
          <a:p>
            <a:pPr lvl="1"/>
            <a:endParaRPr lang="en-US" smtClean="0"/>
          </a:p>
          <a:p>
            <a:pPr lvl="1"/>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l="31281" t="27026" r="32701" b="36681"/>
          <a:stretch>
            <a:fillRect/>
          </a:stretch>
        </p:blipFill>
        <p:spPr bwMode="auto">
          <a:xfrm>
            <a:off x="2162175" y="3286125"/>
            <a:ext cx="6467475"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1"/>
          <p:cNvSpPr>
            <a:spLocks noGrp="1"/>
          </p:cNvSpPr>
          <p:nvPr>
            <p:ph type="title"/>
          </p:nvPr>
        </p:nvSpPr>
        <p:spPr/>
        <p:txBody>
          <a:bodyPr/>
          <a:lstStyle/>
          <a:p>
            <a:r>
              <a:rPr lang="en-US" sz="2400" smtClean="0"/>
              <a:t>Anti-Peak Oil Reason #2: Reserves Growth</a:t>
            </a:r>
          </a:p>
        </p:txBody>
      </p:sp>
      <p:sp>
        <p:nvSpPr>
          <p:cNvPr id="40964" name="Text Placeholder 2"/>
          <p:cNvSpPr>
            <a:spLocks noGrp="1"/>
          </p:cNvSpPr>
          <p:nvPr>
            <p:ph type="body" sz="half" idx="1"/>
          </p:nvPr>
        </p:nvSpPr>
        <p:spPr>
          <a:xfrm>
            <a:off x="304800" y="1485900"/>
            <a:ext cx="8991600" cy="4495800"/>
          </a:xfrm>
        </p:spPr>
        <p:txBody>
          <a:bodyPr/>
          <a:lstStyle/>
          <a:p>
            <a:r>
              <a:rPr lang="en-US" sz="1600" smtClean="0"/>
              <a:t>Oil Reserves can grow, even for existing fields, as the IOCs and NOCs better understand the geological formations.  </a:t>
            </a:r>
            <a:r>
              <a:rPr lang="en-US" sz="1600" smtClean="0">
                <a:solidFill>
                  <a:srgbClr val="FF0000"/>
                </a:solidFill>
              </a:rPr>
              <a:t>But new additions, like the 12 hypothetical plays shown below, are backdated to when the field was first discovered.</a:t>
            </a:r>
          </a:p>
          <a:p>
            <a:r>
              <a:rPr lang="en-US" sz="1600" smtClean="0"/>
              <a:t>There are a number of economic reasons for IOCs and NOCs to spend money examining current findings first, before embarking on new explorations.</a:t>
            </a:r>
          </a:p>
          <a:p>
            <a:pPr>
              <a:buFont typeface="Wingdings" pitchFamily="2" charset="2"/>
              <a:buNone/>
            </a:pPr>
            <a:endParaRPr lang="en-US" sz="800" smtClean="0"/>
          </a:p>
          <a:p>
            <a:pPr lvl="1"/>
            <a:r>
              <a:rPr lang="en-US" sz="1000" smtClean="0"/>
              <a:t>Any new oil can use existing infrastructure (gas-oil separation plants, water processing, and pipeline).</a:t>
            </a:r>
          </a:p>
          <a:p>
            <a:pPr lvl="1"/>
            <a:r>
              <a:rPr lang="en-US" sz="1000" smtClean="0"/>
              <a:t>Any oil that is found will be highly likely to meet commercial standards.</a:t>
            </a:r>
          </a:p>
        </p:txBody>
      </p:sp>
      <p:sp>
        <p:nvSpPr>
          <p:cNvPr id="40965" name="TextBox 4"/>
          <p:cNvSpPr txBox="1">
            <a:spLocks noChangeArrowheads="1"/>
          </p:cNvSpPr>
          <p:nvPr/>
        </p:nvSpPr>
        <p:spPr bwMode="auto">
          <a:xfrm>
            <a:off x="762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I: Reserves Growth</a:t>
            </a:r>
            <a:endParaRPr lang="en-US" sz="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20725" y="406400"/>
            <a:ext cx="8159750" cy="1219200"/>
          </a:xfrm>
        </p:spPr>
        <p:txBody>
          <a:bodyPr lIns="96661" tIns="48331" rIns="96661" bIns="48331" anchor="t"/>
          <a:lstStyle/>
          <a:p>
            <a:r>
              <a:rPr lang="en-US" smtClean="0"/>
              <a:t>Oil and Transportation</a:t>
            </a:r>
          </a:p>
        </p:txBody>
      </p:sp>
      <p:sp>
        <p:nvSpPr>
          <p:cNvPr id="5123" name="Rectangle 3"/>
          <p:cNvSpPr>
            <a:spLocks noGrp="1" noChangeArrowheads="1"/>
          </p:cNvSpPr>
          <p:nvPr>
            <p:ph type="body" idx="1"/>
          </p:nvPr>
        </p:nvSpPr>
        <p:spPr>
          <a:xfrm>
            <a:off x="457200" y="1143000"/>
            <a:ext cx="8763000" cy="4978400"/>
          </a:xfrm>
        </p:spPr>
        <p:txBody>
          <a:bodyPr lIns="96661" tIns="48331" rIns="96661" bIns="48331"/>
          <a:lstStyle/>
          <a:p>
            <a:pPr>
              <a:lnSpc>
                <a:spcPct val="90000"/>
              </a:lnSpc>
            </a:pPr>
            <a:r>
              <a:rPr lang="en-US" sz="1800" smtClean="0"/>
              <a:t>Oil has many uses in industrial processes, electricity generation, and petrochemicals, but its heaviest use throughout the world is in transportation.  More than 95% of vehicles on Earth run on oil products.</a:t>
            </a:r>
          </a:p>
          <a:p>
            <a:pPr lvl="1">
              <a:lnSpc>
                <a:spcPct val="90000"/>
              </a:lnSpc>
            </a:pPr>
            <a:endParaRPr lang="en-US" sz="1800" smtClean="0"/>
          </a:p>
          <a:p>
            <a:pPr lvl="1">
              <a:lnSpc>
                <a:spcPct val="90000"/>
              </a:lnSpc>
            </a:pPr>
            <a:endParaRPr lang="en-US" sz="2000" smtClean="0"/>
          </a:p>
          <a:p>
            <a:pPr>
              <a:lnSpc>
                <a:spcPct val="90000"/>
              </a:lnSpc>
            </a:pPr>
            <a:endParaRPr lang="en-US" smtClean="0"/>
          </a:p>
          <a:p>
            <a:pPr lvl="1">
              <a:lnSpc>
                <a:spcPct val="90000"/>
              </a:lnSpc>
            </a:pPr>
            <a:endParaRPr lang="en-US" sz="1600" smtClean="0"/>
          </a:p>
        </p:txBody>
      </p:sp>
      <p:pic>
        <p:nvPicPr>
          <p:cNvPr id="5124" name="Picture 20" descr="316_1866_F2.jpeg"/>
          <p:cNvPicPr>
            <a:picLocks noChangeAspect="1" noChangeArrowheads="1"/>
          </p:cNvPicPr>
          <p:nvPr/>
        </p:nvPicPr>
        <p:blipFill>
          <a:blip r:embed="rId3">
            <a:extLst>
              <a:ext uri="{28A0092B-C50C-407E-A947-70E740481C1C}">
                <a14:useLocalDpi xmlns:a14="http://schemas.microsoft.com/office/drawing/2010/main" val="0"/>
              </a:ext>
            </a:extLst>
          </a:blip>
          <a:srcRect t="8669"/>
          <a:stretch>
            <a:fillRect/>
          </a:stretch>
        </p:blipFill>
        <p:spPr bwMode="auto">
          <a:xfrm>
            <a:off x="609600" y="2124075"/>
            <a:ext cx="8382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4"/>
          <p:cNvSpPr txBox="1">
            <a:spLocks noChangeArrowheads="1"/>
          </p:cNvSpPr>
          <p:nvPr/>
        </p:nvSpPr>
        <p:spPr bwMode="auto">
          <a:xfrm>
            <a:off x="2286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A: Oil Statistics</a:t>
            </a:r>
            <a:endParaRPr lang="en-US" sz="8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609600"/>
            <a:ext cx="8001000" cy="1143000"/>
          </a:xfrm>
        </p:spPr>
        <p:txBody>
          <a:bodyPr/>
          <a:lstStyle/>
          <a:p>
            <a:r>
              <a:rPr lang="en-US" sz="2400" smtClean="0"/>
              <a:t>Anti-Peak Oil Reason #3: Depletion Mitigation</a:t>
            </a:r>
          </a:p>
        </p:txBody>
      </p:sp>
      <p:sp>
        <p:nvSpPr>
          <p:cNvPr id="41987" name="Text Placeholder 2"/>
          <p:cNvSpPr>
            <a:spLocks noGrp="1"/>
          </p:cNvSpPr>
          <p:nvPr>
            <p:ph type="body" sz="half" idx="1"/>
          </p:nvPr>
        </p:nvSpPr>
        <p:spPr>
          <a:xfrm>
            <a:off x="685800" y="1600200"/>
            <a:ext cx="7772400" cy="4495800"/>
          </a:xfrm>
        </p:spPr>
        <p:txBody>
          <a:bodyPr/>
          <a:lstStyle/>
          <a:p>
            <a:r>
              <a:rPr lang="en-US" sz="1800" smtClean="0"/>
              <a:t>Capital investment in production maintenance and enhanced oil recovery (EOR) techniques can slow depletion.  </a:t>
            </a:r>
          </a:p>
          <a:p>
            <a:pPr lvl="1"/>
            <a:r>
              <a:rPr lang="en-US" sz="1200" smtClean="0"/>
              <a:t>While the 2008 IEA study estimated worldwide depletion to be 6.7%, it determined that the natural depletion rate – i.e. depletion absent investment – would have been 9%.</a:t>
            </a:r>
          </a:p>
          <a:p>
            <a:pPr lvl="1"/>
            <a:endParaRPr lang="en-US" sz="1200" smtClean="0"/>
          </a:p>
          <a:p>
            <a:r>
              <a:rPr lang="en-US" sz="1800" smtClean="0"/>
              <a:t>Thus the depletion rate itself is not static:</a:t>
            </a:r>
          </a:p>
        </p:txBody>
      </p:sp>
      <p:pic>
        <p:nvPicPr>
          <p:cNvPr id="419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3352800"/>
            <a:ext cx="67437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z="2400" smtClean="0"/>
              <a:t>Anti-Peak Oil Reason #4: Model Problems</a:t>
            </a:r>
          </a:p>
        </p:txBody>
      </p:sp>
      <p:sp>
        <p:nvSpPr>
          <p:cNvPr id="43011" name="Text Placeholder 2"/>
          <p:cNvSpPr>
            <a:spLocks noGrp="1"/>
          </p:cNvSpPr>
          <p:nvPr>
            <p:ph type="body" sz="half" idx="1"/>
          </p:nvPr>
        </p:nvSpPr>
        <p:spPr>
          <a:xfrm>
            <a:off x="457200" y="1447800"/>
            <a:ext cx="8686800" cy="4114800"/>
          </a:xfrm>
        </p:spPr>
        <p:txBody>
          <a:bodyPr/>
          <a:lstStyle/>
          <a:p>
            <a:r>
              <a:rPr lang="en-US" sz="1200" smtClean="0"/>
              <a:t>Hubbert correctly predicted the timeframe for the peaking of US oil production.  However, the model does a very poor job of explaining the downward slope of the production curve, as more EOR techniques are used</a:t>
            </a:r>
          </a:p>
          <a:p>
            <a:r>
              <a:rPr lang="en-US" sz="1200" smtClean="0"/>
              <a:t>Below are 4 different applications of Hubbert’s Peak: one against the US production data in 1956 (the year Hubbert made the prediction), 1970 (the year US oil production peaked), and two backwards looking predictions, one for the entire set and one for just the last 30 years. </a:t>
            </a:r>
          </a:p>
          <a:p>
            <a:r>
              <a:rPr lang="en-US" sz="1200" smtClean="0"/>
              <a:t>None of the 4 curves do a particularly good job in modeling true US oil production:</a:t>
            </a:r>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a:p>
            <a:endParaRPr lang="en-US" sz="1200" smtClean="0"/>
          </a:p>
        </p:txBody>
      </p:sp>
      <p:graphicFrame>
        <p:nvGraphicFramePr>
          <p:cNvPr id="5" name="Chart 4"/>
          <p:cNvGraphicFramePr/>
          <p:nvPr/>
        </p:nvGraphicFramePr>
        <p:xfrm>
          <a:off x="1447800" y="2819400"/>
          <a:ext cx="7772400" cy="4248150"/>
        </p:xfrm>
        <a:graphic>
          <a:graphicData uri="http://schemas.openxmlformats.org/drawingml/2006/chart">
            <c:chart xmlns:c="http://schemas.openxmlformats.org/drawingml/2006/chart" xmlns:r="http://schemas.openxmlformats.org/officeDocument/2006/relationships" r:id="rId3"/>
          </a:graphicData>
        </a:graphic>
      </p:graphicFrame>
      <p:sp>
        <p:nvSpPr>
          <p:cNvPr id="43013" name="TextBox 5"/>
          <p:cNvSpPr txBox="1">
            <a:spLocks noChangeArrowheads="1"/>
          </p:cNvSpPr>
          <p:nvPr/>
        </p:nvSpPr>
        <p:spPr bwMode="auto">
          <a:xfrm>
            <a:off x="762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J: Model Problems</a:t>
            </a:r>
            <a:endParaRPr lang="en-US" sz="800"/>
          </a:p>
        </p:txBody>
      </p:sp>
      <p:sp>
        <p:nvSpPr>
          <p:cNvPr id="43014" name="TextBox 6"/>
          <p:cNvSpPr txBox="1">
            <a:spLocks noChangeArrowheads="1"/>
          </p:cNvSpPr>
          <p:nvPr/>
        </p:nvSpPr>
        <p:spPr bwMode="auto">
          <a:xfrm>
            <a:off x="76200" y="67818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5" action="ppaction://hlinksldjump"/>
              </a:rPr>
              <a:t>See Appendix K: Data Problems</a:t>
            </a:r>
            <a:endParaRPr lang="en-US" sz="8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85800" y="133350"/>
            <a:ext cx="7772400" cy="1143000"/>
          </a:xfrm>
        </p:spPr>
        <p:txBody>
          <a:bodyPr/>
          <a:lstStyle/>
          <a:p>
            <a:r>
              <a:rPr lang="en-US" smtClean="0"/>
              <a:t>Peak Oil – So Where are We?</a:t>
            </a:r>
          </a:p>
        </p:txBody>
      </p:sp>
      <p:sp>
        <p:nvSpPr>
          <p:cNvPr id="44035" name="Text Placeholder 2"/>
          <p:cNvSpPr>
            <a:spLocks noGrp="1"/>
          </p:cNvSpPr>
          <p:nvPr>
            <p:ph type="body" sz="half" idx="1"/>
          </p:nvPr>
        </p:nvSpPr>
        <p:spPr>
          <a:xfrm>
            <a:off x="457200" y="1057275"/>
            <a:ext cx="8686800" cy="4572000"/>
          </a:xfrm>
        </p:spPr>
        <p:txBody>
          <a:bodyPr/>
          <a:lstStyle/>
          <a:p>
            <a:r>
              <a:rPr lang="en-US" sz="1200" smtClean="0"/>
              <a:t>Peak Oil does not seem to properly take reserves growth into account</a:t>
            </a:r>
          </a:p>
          <a:p>
            <a:r>
              <a:rPr lang="en-US" sz="1200" smtClean="0"/>
              <a:t>Hubbert’s Peak Oil Model has problems, particularly with the way it describes post-peak production</a:t>
            </a:r>
          </a:p>
          <a:p>
            <a:endParaRPr lang="en-US" sz="1200" smtClean="0"/>
          </a:p>
          <a:p>
            <a:r>
              <a:rPr lang="en-US" sz="1200" smtClean="0"/>
              <a:t>Still, the depletion rate of existing oil fields is requiring the replacement of at least 4.96 mbpd every year in production, and the world will likely have to invest ~$8.4T in the oil and gas sectors before 2030</a:t>
            </a:r>
          </a:p>
          <a:p>
            <a:r>
              <a:rPr lang="en-US" sz="1200" smtClean="0"/>
              <a:t>There have NOT been any new huge, Ghawar-like finds in 40 years, despite 3D seismic imaging and the exponential growth of computational power.  </a:t>
            </a:r>
          </a:p>
          <a:p>
            <a:r>
              <a:rPr lang="en-US" sz="1200" smtClean="0"/>
              <a:t>World oil production has only grown fractionally since 2004,  despite persistently rising prices:</a:t>
            </a:r>
          </a:p>
          <a:p>
            <a:endParaRPr lang="en-US" sz="1200" smtClean="0"/>
          </a:p>
          <a:p>
            <a:endParaRPr lang="en-US" sz="1200" smtClean="0"/>
          </a:p>
          <a:p>
            <a:endParaRPr lang="en-US" sz="1200" i="1" smtClean="0"/>
          </a:p>
          <a:p>
            <a:endParaRPr lang="en-US" sz="1200" i="1" smtClean="0"/>
          </a:p>
          <a:p>
            <a:endParaRPr lang="en-US" sz="1200" i="1" smtClean="0"/>
          </a:p>
          <a:p>
            <a:endParaRPr lang="en-US" sz="1200" i="1" smtClean="0"/>
          </a:p>
          <a:p>
            <a:endParaRPr lang="en-US" sz="1200" i="1" smtClean="0"/>
          </a:p>
          <a:p>
            <a:endParaRPr lang="en-US" sz="1200" i="1" smtClean="0"/>
          </a:p>
          <a:p>
            <a:endParaRPr lang="en-US" sz="1200" i="1" smtClean="0"/>
          </a:p>
          <a:p>
            <a:endParaRPr lang="en-US" sz="1200" i="1" smtClean="0"/>
          </a:p>
          <a:p>
            <a:endParaRPr lang="en-US" sz="1200" i="1" smtClean="0"/>
          </a:p>
          <a:p>
            <a:pPr>
              <a:buFont typeface="Wingdings" pitchFamily="2" charset="2"/>
              <a:buNone/>
            </a:pPr>
            <a:endParaRPr lang="en-US" sz="1200" smtClean="0"/>
          </a:p>
        </p:txBody>
      </p:sp>
      <p:graphicFrame>
        <p:nvGraphicFramePr>
          <p:cNvPr id="5" name="Chart 4"/>
          <p:cNvGraphicFramePr>
            <a:graphicFrameLocks/>
          </p:cNvGraphicFramePr>
          <p:nvPr/>
        </p:nvGraphicFramePr>
        <p:xfrm>
          <a:off x="550068" y="2809875"/>
          <a:ext cx="8270082" cy="45053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Peak Oil – So Where are We?</a:t>
            </a:r>
          </a:p>
        </p:txBody>
      </p:sp>
      <p:sp>
        <p:nvSpPr>
          <p:cNvPr id="45059" name="Text Placeholder 2"/>
          <p:cNvSpPr>
            <a:spLocks noGrp="1"/>
          </p:cNvSpPr>
          <p:nvPr>
            <p:ph type="body" sz="half" idx="1"/>
          </p:nvPr>
        </p:nvSpPr>
        <p:spPr>
          <a:xfrm>
            <a:off x="685800" y="1562100"/>
            <a:ext cx="8467725" cy="4533900"/>
          </a:xfrm>
        </p:spPr>
        <p:txBody>
          <a:bodyPr/>
          <a:lstStyle/>
          <a:p>
            <a:r>
              <a:rPr lang="en-US" sz="1400" smtClean="0"/>
              <a:t>In the case of the US, the Hubbert models all did a reasonable job of describing rising production, albeit with some errors.  The model generated with 1956 data was 5 years early, and 27.3% too pessimistic.  The model generated with 1970 data was 3 years too late, and 13.5% too pessimistic.</a:t>
            </a:r>
          </a:p>
          <a:p>
            <a:endParaRPr lang="en-US" sz="1400" smtClean="0"/>
          </a:p>
          <a:p>
            <a:r>
              <a:rPr lang="en-US" sz="1400" smtClean="0"/>
              <a:t>If we assume the Hubbert model for world production is similarly flawed, then the real peaking will likely occur shortly after 2011 (if it hasn’t happened already), and real peak production will be somewhere between 91.6  mbpd and 102.8 mbpd.</a:t>
            </a:r>
          </a:p>
        </p:txBody>
      </p:sp>
      <p:graphicFrame>
        <p:nvGraphicFramePr>
          <p:cNvPr id="4" name="Chart 3"/>
          <p:cNvGraphicFramePr>
            <a:graphicFrameLocks/>
          </p:cNvGraphicFramePr>
          <p:nvPr/>
        </p:nvGraphicFramePr>
        <p:xfrm>
          <a:off x="257175" y="3638550"/>
          <a:ext cx="4343400" cy="3324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nvGraphicFramePr>
        <p:xfrm>
          <a:off x="4938712" y="3638550"/>
          <a:ext cx="4343400" cy="332841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85800" y="533400"/>
            <a:ext cx="7772400" cy="1143000"/>
          </a:xfrm>
        </p:spPr>
        <p:txBody>
          <a:bodyPr/>
          <a:lstStyle/>
          <a:p>
            <a:r>
              <a:rPr lang="en-US" smtClean="0"/>
              <a:t>Peak Oil – So Where are We?</a:t>
            </a:r>
          </a:p>
        </p:txBody>
      </p:sp>
      <p:sp>
        <p:nvSpPr>
          <p:cNvPr id="46083" name="Text Placeholder 2"/>
          <p:cNvSpPr>
            <a:spLocks noGrp="1"/>
          </p:cNvSpPr>
          <p:nvPr>
            <p:ph type="body" sz="half" idx="1"/>
          </p:nvPr>
        </p:nvSpPr>
        <p:spPr>
          <a:xfrm>
            <a:off x="228600" y="1485900"/>
            <a:ext cx="9144000" cy="4495800"/>
          </a:xfrm>
        </p:spPr>
        <p:txBody>
          <a:bodyPr/>
          <a:lstStyle/>
          <a:p>
            <a:r>
              <a:rPr lang="en-US" sz="1200" i="1" smtClean="0"/>
              <a:t>My belief is that world oil production will not fall off as precipitously as Hubbert’s Peak Oil Model implies, but that it has reached a </a:t>
            </a:r>
            <a:r>
              <a:rPr lang="en-US" sz="1200" i="1" smtClean="0">
                <a:solidFill>
                  <a:srgbClr val="FF0000"/>
                </a:solidFill>
              </a:rPr>
              <a:t>plateau</a:t>
            </a:r>
            <a:r>
              <a:rPr lang="en-US" sz="1200" smtClean="0"/>
              <a:t>.  </a:t>
            </a:r>
            <a:r>
              <a:rPr lang="en-US" sz="1200" i="1" smtClean="0"/>
              <a:t>Some years will see a temporary boost in production due to successful EOR projects, but downward pressure due to depletion will never again allow the world to grow its supply significantly. </a:t>
            </a:r>
          </a:p>
          <a:p>
            <a:endParaRPr lang="en-US" sz="1200" smtClean="0"/>
          </a:p>
          <a:p>
            <a:r>
              <a:rPr lang="en-US" sz="1200" smtClean="0"/>
              <a:t>The IEA is more optimistic than I am.  According to the IEA, conventional crude oil production peaked in 2005.  But new sources, including an increase in NGLs and unconventional oil sources (e.g. tar sands, XtL, etc.), will allow the world oil supply to continually grow, albeit more slowly than in the past.</a:t>
            </a:r>
          </a:p>
        </p:txBody>
      </p:sp>
      <p:pic>
        <p:nvPicPr>
          <p:cNvPr id="46084" name="Picture 2" descr="http://www.crudeoilpeak.com/wp-content/gallery/iea_weo_2010/iea_weo_2010_crude_oil_plateau.jpg"/>
          <p:cNvPicPr>
            <a:picLocks noChangeAspect="1" noChangeArrowheads="1"/>
          </p:cNvPicPr>
          <p:nvPr/>
        </p:nvPicPr>
        <p:blipFill>
          <a:blip r:embed="rId3">
            <a:extLst>
              <a:ext uri="{28A0092B-C50C-407E-A947-70E740481C1C}">
                <a14:useLocalDpi xmlns:a14="http://schemas.microsoft.com/office/drawing/2010/main" val="0"/>
              </a:ext>
            </a:extLst>
          </a:blip>
          <a:srcRect t="5475"/>
          <a:stretch>
            <a:fillRect/>
          </a:stretch>
        </p:blipFill>
        <p:spPr bwMode="auto">
          <a:xfrm>
            <a:off x="1524000" y="3124200"/>
            <a:ext cx="7772400"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4"/>
          <p:cNvSpPr txBox="1">
            <a:spLocks noChangeArrowheads="1"/>
          </p:cNvSpPr>
          <p:nvPr/>
        </p:nvSpPr>
        <p:spPr bwMode="auto">
          <a:xfrm>
            <a:off x="-762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L: Undulating Plateau</a:t>
            </a:r>
            <a:endParaRPr lang="en-US" sz="8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Peak Oil – So Where are We?</a:t>
            </a:r>
          </a:p>
        </p:txBody>
      </p:sp>
      <p:sp>
        <p:nvSpPr>
          <p:cNvPr id="47107" name="Text Placeholder 2"/>
          <p:cNvSpPr>
            <a:spLocks noGrp="1"/>
          </p:cNvSpPr>
          <p:nvPr>
            <p:ph type="body" sz="half" idx="1"/>
          </p:nvPr>
        </p:nvSpPr>
        <p:spPr>
          <a:xfrm>
            <a:off x="685800" y="1676400"/>
            <a:ext cx="7772400" cy="4419600"/>
          </a:xfrm>
        </p:spPr>
        <p:txBody>
          <a:bodyPr/>
          <a:lstStyle/>
          <a:p>
            <a:r>
              <a:rPr lang="en-US" sz="1800" smtClean="0"/>
              <a:t>Even so, the IEA’s reference scenario projections, published biannually, have become noticeably less optimistic over the last 10 years:</a:t>
            </a:r>
          </a:p>
        </p:txBody>
      </p:sp>
      <p:graphicFrame>
        <p:nvGraphicFramePr>
          <p:cNvPr id="4" name="Chart 3"/>
          <p:cNvGraphicFramePr/>
          <p:nvPr/>
        </p:nvGraphicFramePr>
        <p:xfrm>
          <a:off x="990600" y="2438400"/>
          <a:ext cx="76200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47109" name="TextBox 5"/>
          <p:cNvSpPr txBox="1">
            <a:spLocks noChangeArrowheads="1"/>
          </p:cNvSpPr>
          <p:nvPr/>
        </p:nvSpPr>
        <p:spPr bwMode="auto">
          <a:xfrm>
            <a:off x="228600" y="69469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N: Harbinger of the End</a:t>
            </a:r>
            <a:endParaRPr lang="en-US" sz="8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81000" y="2514600"/>
            <a:ext cx="8839200" cy="1143000"/>
          </a:xfrm>
        </p:spPr>
        <p:txBody>
          <a:bodyPr/>
          <a:lstStyle/>
          <a:p>
            <a:r>
              <a:rPr lang="en-US" sz="3200" smtClean="0"/>
              <a:t>Impact of Plateau Oil</a:t>
            </a:r>
          </a:p>
        </p:txBody>
      </p:sp>
      <p:sp>
        <p:nvSpPr>
          <p:cNvPr id="48131" name="Rectangle 2"/>
          <p:cNvSpPr>
            <a:spLocks noChangeArrowheads="1"/>
          </p:cNvSpPr>
          <p:nvPr/>
        </p:nvSpPr>
        <p:spPr bwMode="auto">
          <a:xfrm>
            <a:off x="1371600" y="3733800"/>
            <a:ext cx="7315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For the first time in history, people are scared that there may be more demand for barrels of oil, every day, than can be produced.  Reserves are going down, oil fields are producing less.  That isn’t changing.  We’re gradually reaching that scary equilibrium.  And in July of 2008, we were </a:t>
            </a:r>
            <a:r>
              <a:rPr lang="en-US" i="1"/>
              <a:t>there</a:t>
            </a:r>
            <a:r>
              <a:rPr lang="en-US"/>
              <a:t>.</a:t>
            </a:r>
          </a:p>
          <a:p>
            <a:endParaRPr lang="en-US"/>
          </a:p>
          <a:p>
            <a:r>
              <a:rPr lang="en-US"/>
              <a:t>Jim Newsome, Former CEO NYMEX and ex-Chairman of the CFTC</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What Does Plateau Oil Mean?</a:t>
            </a:r>
          </a:p>
        </p:txBody>
      </p:sp>
      <p:sp>
        <p:nvSpPr>
          <p:cNvPr id="49155" name="Content Placeholder 2"/>
          <p:cNvSpPr>
            <a:spLocks noGrp="1"/>
          </p:cNvSpPr>
          <p:nvPr>
            <p:ph idx="1"/>
          </p:nvPr>
        </p:nvSpPr>
        <p:spPr>
          <a:xfrm>
            <a:off x="685800" y="1752600"/>
            <a:ext cx="8153400" cy="4343400"/>
          </a:xfrm>
        </p:spPr>
        <p:txBody>
          <a:bodyPr/>
          <a:lstStyle/>
          <a:p>
            <a:r>
              <a:rPr lang="en-US" smtClean="0"/>
              <a:t>Zero-sum game among nations for resources (“resource nationalism”)</a:t>
            </a:r>
          </a:p>
          <a:p>
            <a:endParaRPr lang="en-US" smtClean="0"/>
          </a:p>
          <a:p>
            <a:r>
              <a:rPr lang="en-US" smtClean="0"/>
              <a:t>Secularly higher trending prices due to supply / demand mismatch</a:t>
            </a:r>
          </a:p>
          <a:p>
            <a:pPr>
              <a:buFont typeface="Wingdings" pitchFamily="2" charset="2"/>
              <a:buNone/>
            </a:pPr>
            <a:endParaRPr lang="en-US" smtClean="0"/>
          </a:p>
          <a:p>
            <a:r>
              <a:rPr lang="en-US" smtClean="0"/>
              <a:t>Increasing oil price volatility due to:</a:t>
            </a:r>
          </a:p>
          <a:p>
            <a:pPr>
              <a:buFont typeface="Wingdings" pitchFamily="2" charset="2"/>
              <a:buNone/>
            </a:pPr>
            <a:endParaRPr lang="en-US" sz="1000" smtClean="0"/>
          </a:p>
          <a:p>
            <a:pPr lvl="1"/>
            <a:r>
              <a:rPr lang="en-US" sz="1200" smtClean="0"/>
              <a:t>Lack of excess capacity to absorb shocks from man-made and natural disasters</a:t>
            </a:r>
          </a:p>
          <a:p>
            <a:pPr lvl="1">
              <a:buFont typeface="Wingdings" pitchFamily="2" charset="2"/>
              <a:buNone/>
            </a:pPr>
            <a:endParaRPr lang="en-US" sz="1200" smtClean="0"/>
          </a:p>
          <a:p>
            <a:pPr lvl="1"/>
            <a:r>
              <a:rPr lang="en-US" sz="1200" smtClean="0">
                <a:hlinkClick r:id="rId3"/>
              </a:rPr>
              <a:t>Rebound Effect / Jevon’s Paradox</a:t>
            </a:r>
            <a:endParaRPr lang="en-US" sz="1200" smtClean="0"/>
          </a:p>
          <a:p>
            <a:pPr lvl="1">
              <a:buFont typeface="Wingdings" pitchFamily="2" charset="2"/>
              <a:buNone/>
            </a:pPr>
            <a:endParaRPr lang="en-US" sz="1200" smtClean="0"/>
          </a:p>
          <a:p>
            <a:pPr lvl="1"/>
            <a:r>
              <a:rPr lang="en-US" sz="1200" smtClean="0"/>
              <a:t>Pricing of oil based on marginal demand:</a:t>
            </a:r>
          </a:p>
          <a:p>
            <a:pPr lvl="2"/>
            <a:r>
              <a:rPr lang="en-US" sz="1200" smtClean="0"/>
              <a:t>Demand will become more unstable as the oil complex reaches full capacity, per </a:t>
            </a:r>
            <a:r>
              <a:rPr lang="en-US" sz="1200" smtClean="0">
                <a:hlinkClick r:id="rId4"/>
              </a:rPr>
              <a:t>Queueing Theory</a:t>
            </a:r>
            <a:r>
              <a:rPr lang="en-US" sz="1200" smtClean="0"/>
              <a:t>.</a:t>
            </a:r>
          </a:p>
          <a:p>
            <a:pPr lvl="2"/>
            <a:endParaRPr lang="en-US" sz="1200" smtClean="0"/>
          </a:p>
          <a:p>
            <a:pPr lvl="1"/>
            <a:r>
              <a:rPr lang="en-US" sz="1200" smtClean="0"/>
              <a:t>Financialization of oil:</a:t>
            </a:r>
          </a:p>
          <a:p>
            <a:pPr lvl="2"/>
            <a:r>
              <a:rPr lang="en-US" sz="1200" smtClean="0"/>
              <a:t>Increased correlation with the S&amp;P 500</a:t>
            </a:r>
            <a:endParaRPr lang="en-US" sz="1200" smtClean="0">
              <a:hlinkClick r:id="rId5"/>
            </a:endParaRPr>
          </a:p>
          <a:p>
            <a:pPr lvl="2"/>
            <a:r>
              <a:rPr lang="en-US" sz="1200" smtClean="0">
                <a:hlinkClick r:id="rId5"/>
              </a:rPr>
              <a:t>Market Reflexivity</a:t>
            </a:r>
            <a:endParaRPr lang="en-US" sz="1200" smtClean="0"/>
          </a:p>
          <a:p>
            <a:pPr lvl="2"/>
            <a:r>
              <a:rPr lang="en-US" sz="1200" smtClean="0"/>
              <a:t> </a:t>
            </a:r>
            <a:r>
              <a:rPr lang="en-US" sz="1200" smtClean="0">
                <a:hlinkClick r:id="rId6"/>
              </a:rPr>
              <a:t>“Keynesian Beauty Contest” dynamics</a:t>
            </a:r>
            <a:endParaRPr lang="en-US" sz="1200" smtClean="0"/>
          </a:p>
          <a:p>
            <a:pPr lvl="2"/>
            <a:r>
              <a:rPr lang="en-US" sz="1200" smtClean="0"/>
              <a:t>Leverage, contagion, and </a:t>
            </a:r>
            <a:r>
              <a:rPr lang="en-US" sz="1200" smtClean="0">
                <a:hlinkClick r:id="rId7"/>
              </a:rPr>
              <a:t>Minsky Moments</a:t>
            </a:r>
            <a:endParaRPr lang="en-US" sz="1200" smtClean="0"/>
          </a:p>
          <a:p>
            <a:pPr lvl="2"/>
            <a:endParaRPr lang="en-US" sz="1200" smtClean="0"/>
          </a:p>
          <a:p>
            <a:pPr lvl="1"/>
            <a:endParaRPr lang="en-US" smtClean="0"/>
          </a:p>
        </p:txBody>
      </p:sp>
      <p:sp>
        <p:nvSpPr>
          <p:cNvPr id="49156" name="TextBox 4"/>
          <p:cNvSpPr txBox="1">
            <a:spLocks noChangeArrowheads="1"/>
          </p:cNvSpPr>
          <p:nvPr/>
        </p:nvSpPr>
        <p:spPr bwMode="auto">
          <a:xfrm>
            <a:off x="3048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8" action="ppaction://hlinksldjump"/>
              </a:rPr>
              <a:t>See Appendix O: Plateau Oil Forcing Efficiency</a:t>
            </a:r>
            <a:endParaRPr lang="en-US" sz="8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04800" y="609600"/>
            <a:ext cx="8991600" cy="1143000"/>
          </a:xfrm>
        </p:spPr>
        <p:txBody>
          <a:bodyPr/>
          <a:lstStyle/>
          <a:p>
            <a:r>
              <a:rPr lang="en-US" dirty="0" smtClean="0"/>
              <a:t>Rising Oil Prices</a:t>
            </a:r>
          </a:p>
        </p:txBody>
      </p:sp>
      <p:pic>
        <p:nvPicPr>
          <p:cNvPr id="61443" name="Picture 2"/>
          <p:cNvPicPr>
            <a:picLocks noChangeAspect="1" noChangeArrowheads="1"/>
          </p:cNvPicPr>
          <p:nvPr/>
        </p:nvPicPr>
        <p:blipFill>
          <a:blip r:embed="rId3">
            <a:extLst>
              <a:ext uri="{28A0092B-C50C-407E-A947-70E740481C1C}">
                <a14:useLocalDpi xmlns:a14="http://schemas.microsoft.com/office/drawing/2010/main" val="0"/>
              </a:ext>
            </a:extLst>
          </a:blip>
          <a:srcRect l="22917" t="33173" r="27083" b="9869"/>
          <a:stretch>
            <a:fillRect/>
          </a:stretch>
        </p:blipFill>
        <p:spPr bwMode="auto">
          <a:xfrm>
            <a:off x="1066800" y="2438400"/>
            <a:ext cx="3657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l="25000" t="31877" r="29167" b="9871"/>
          <a:stretch>
            <a:fillRect/>
          </a:stretch>
        </p:blipFill>
        <p:spPr bwMode="auto">
          <a:xfrm>
            <a:off x="4953000" y="2362200"/>
            <a:ext cx="3352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Placeholder 2"/>
          <p:cNvSpPr>
            <a:spLocks noGrp="1"/>
          </p:cNvSpPr>
          <p:nvPr>
            <p:ph type="body" sz="half" idx="1"/>
          </p:nvPr>
        </p:nvSpPr>
        <p:spPr>
          <a:xfrm>
            <a:off x="685800" y="1524000"/>
            <a:ext cx="7543800" cy="4114800"/>
          </a:xfrm>
        </p:spPr>
        <p:txBody>
          <a:bodyPr/>
          <a:lstStyle/>
          <a:p>
            <a:r>
              <a:rPr lang="en-US" sz="1400" smtClean="0"/>
              <a:t>Oil demand is very inelastic in the short run (~0.06, as shown for the first half of 2008 below),  as shown by the economist James Hamilton.  It is slightly less inelastic in the longer run as people buy new vehicles, phase out less energy-efficient appliances, etc. (the elasticity for the second half of 2008 came in at 0.10).</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James Hamilton has also commented that oil prices exhibit negative convexity in that rising prices hurt the economy more than falling prices help it.</a:t>
            </a:r>
          </a:p>
          <a:p>
            <a:endParaRPr lang="en-US" sz="1400" smtClean="0"/>
          </a:p>
          <a:p>
            <a:r>
              <a:rPr lang="en-US" sz="1400" smtClean="0"/>
              <a:t>Hamilton has also determined that oil price impact is also dynamic: “oil price increases are much more important than oil price decreases, and increases have significantly less predictive content if they simply correct earlier decreases.” </a:t>
            </a:r>
          </a:p>
          <a:p>
            <a:endParaRPr lang="en-US" sz="1400" smtClean="0"/>
          </a:p>
          <a:p>
            <a:endParaRPr lang="en-US" sz="1400" smtClean="0"/>
          </a:p>
        </p:txBody>
      </p:sp>
    </p:spTree>
    <p:extLst>
      <p:ext uri="{BB962C8B-B14F-4D97-AF65-F5344CB8AC3E}">
        <p14:creationId xmlns:p14="http://schemas.microsoft.com/office/powerpoint/2010/main" val="7558898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z="2800" smtClean="0"/>
              <a:t>Financial Correlations with Oil Prices</a:t>
            </a:r>
          </a:p>
        </p:txBody>
      </p:sp>
      <p:sp>
        <p:nvSpPr>
          <p:cNvPr id="9" name="Title 1"/>
          <p:cNvSpPr txBox="1">
            <a:spLocks/>
          </p:cNvSpPr>
          <p:nvPr/>
        </p:nvSpPr>
        <p:spPr bwMode="auto">
          <a:xfrm>
            <a:off x="685800" y="609600"/>
            <a:ext cx="83058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400" b="0" kern="0" dirty="0">
                <a:solidFill>
                  <a:srgbClr val="000099"/>
                </a:solidFill>
                <a:latin typeface="+mj-lt"/>
                <a:ea typeface="+mj-ea"/>
                <a:cs typeface="+mj-cs"/>
              </a:rPr>
              <a:t>Oil Price Changes and the UST </a:t>
            </a:r>
            <a:r>
              <a:rPr lang="en-US" sz="2400" b="0" kern="0" dirty="0" smtClean="0">
                <a:solidFill>
                  <a:srgbClr val="000099"/>
                </a:solidFill>
                <a:latin typeface="+mj-lt"/>
                <a:ea typeface="+mj-ea"/>
                <a:cs typeface="+mj-cs"/>
              </a:rPr>
              <a:t>10 </a:t>
            </a:r>
            <a:r>
              <a:rPr lang="en-US" sz="2400" b="0" kern="0" dirty="0" err="1" smtClean="0">
                <a:solidFill>
                  <a:srgbClr val="000099"/>
                </a:solidFill>
                <a:latin typeface="+mj-lt"/>
                <a:ea typeface="+mj-ea"/>
                <a:cs typeface="+mj-cs"/>
              </a:rPr>
              <a:t>Yr</a:t>
            </a:r>
            <a:r>
              <a:rPr lang="en-US" sz="2400" b="0" kern="0" dirty="0" smtClean="0">
                <a:solidFill>
                  <a:srgbClr val="000099"/>
                </a:solidFill>
                <a:latin typeface="+mj-lt"/>
                <a:ea typeface="+mj-ea"/>
                <a:cs typeface="+mj-cs"/>
              </a:rPr>
              <a:t> </a:t>
            </a:r>
            <a:endParaRPr lang="en-US" sz="2400" b="0" kern="0" dirty="0">
              <a:solidFill>
                <a:srgbClr val="000099"/>
              </a:solidFill>
              <a:latin typeface="+mj-lt"/>
              <a:ea typeface="+mj-ea"/>
              <a:cs typeface="+mj-cs"/>
            </a:endParaRPr>
          </a:p>
        </p:txBody>
      </p:sp>
      <p:sp>
        <p:nvSpPr>
          <p:cNvPr id="50181" name="Content Placeholder 2"/>
          <p:cNvSpPr>
            <a:spLocks noGrp="1"/>
          </p:cNvSpPr>
          <p:nvPr>
            <p:ph idx="1"/>
          </p:nvPr>
        </p:nvSpPr>
        <p:spPr>
          <a:xfrm>
            <a:off x="685800" y="1600200"/>
            <a:ext cx="7772400" cy="4187825"/>
          </a:xfrm>
        </p:spPr>
        <p:txBody>
          <a:bodyPr/>
          <a:lstStyle/>
          <a:p>
            <a:r>
              <a:rPr lang="en-US" sz="1800" smtClean="0"/>
              <a:t>Since 1970, whenever oil prices doubled over a rolling twelve month period, yields in the US 10 Yr Treasury simultaneously climbed almost 63 bps.  When oil prices fell, yields typically fell more than 30 bps.</a:t>
            </a:r>
          </a:p>
        </p:txBody>
      </p:sp>
      <p:sp>
        <p:nvSpPr>
          <p:cNvPr id="50182" name="TextBox 5"/>
          <p:cNvSpPr txBox="1">
            <a:spLocks noChangeArrowheads="1"/>
          </p:cNvSpPr>
          <p:nvPr/>
        </p:nvSpPr>
        <p:spPr bwMode="auto">
          <a:xfrm>
            <a:off x="228600" y="6858000"/>
            <a:ext cx="3581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See Appendix P: Doubling Oil Prices and the UST10  Yield</a:t>
            </a:r>
            <a:endParaRPr lang="en-US" sz="800"/>
          </a:p>
        </p:txBody>
      </p:sp>
      <p:sp>
        <p:nvSpPr>
          <p:cNvPr id="50183" name="TextBox 6"/>
          <p:cNvSpPr txBox="1">
            <a:spLocks noChangeArrowheads="1"/>
          </p:cNvSpPr>
          <p:nvPr/>
        </p:nvSpPr>
        <p:spPr bwMode="auto">
          <a:xfrm>
            <a:off x="228600" y="7069138"/>
            <a:ext cx="3429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Q: Falling Oil Prices and the UST10 Yield</a:t>
            </a:r>
            <a:endParaRPr lang="en-US" sz="800"/>
          </a:p>
        </p:txBody>
      </p:sp>
      <p:graphicFrame>
        <p:nvGraphicFramePr>
          <p:cNvPr id="11" name="Chart 10"/>
          <p:cNvGraphicFramePr>
            <a:graphicFrameLocks/>
          </p:cNvGraphicFramePr>
          <p:nvPr>
            <p:extLst>
              <p:ext uri="{D42A27DB-BD31-4B8C-83A1-F6EECF244321}">
                <p14:modId xmlns:p14="http://schemas.microsoft.com/office/powerpoint/2010/main" val="1905405614"/>
              </p:ext>
            </p:extLst>
          </p:nvPr>
        </p:nvGraphicFramePr>
        <p:xfrm>
          <a:off x="1298448" y="2587752"/>
          <a:ext cx="6611112" cy="437083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64961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20725" y="406400"/>
            <a:ext cx="8159750" cy="1219200"/>
          </a:xfrm>
        </p:spPr>
        <p:txBody>
          <a:bodyPr lIns="96661" tIns="48331" rIns="96661" bIns="48331" anchor="t"/>
          <a:lstStyle/>
          <a:p>
            <a:r>
              <a:rPr lang="en-US" smtClean="0"/>
              <a:t>Oil and Transportation</a:t>
            </a:r>
          </a:p>
        </p:txBody>
      </p:sp>
      <p:sp>
        <p:nvSpPr>
          <p:cNvPr id="6147" name="Rectangle 3"/>
          <p:cNvSpPr>
            <a:spLocks noGrp="1" noChangeArrowheads="1"/>
          </p:cNvSpPr>
          <p:nvPr>
            <p:ph type="body" idx="1"/>
          </p:nvPr>
        </p:nvSpPr>
        <p:spPr>
          <a:xfrm>
            <a:off x="457200" y="1143000"/>
            <a:ext cx="8763000" cy="4978400"/>
          </a:xfrm>
        </p:spPr>
        <p:txBody>
          <a:bodyPr lIns="96661" tIns="48331" rIns="96661" bIns="48331"/>
          <a:lstStyle/>
          <a:p>
            <a:pPr>
              <a:lnSpc>
                <a:spcPct val="90000"/>
              </a:lnSpc>
            </a:pPr>
            <a:r>
              <a:rPr lang="en-US" sz="1800" smtClean="0"/>
              <a:t>Since oil is both a liquid at room temperature and relatively safe to handle, and since its energy content per weight is second only to nuclear power, oil is the only viable source of fuel for air travel. There have only been 11 major airplane crashes worldwide since 1939 due to fuel explosions, and only 3 since 1990.</a:t>
            </a:r>
          </a:p>
          <a:p>
            <a:pPr lvl="1">
              <a:lnSpc>
                <a:spcPct val="90000"/>
              </a:lnSpc>
            </a:pPr>
            <a:endParaRPr lang="en-US" sz="2000" smtClean="0"/>
          </a:p>
          <a:p>
            <a:pPr>
              <a:lnSpc>
                <a:spcPct val="90000"/>
              </a:lnSpc>
            </a:pPr>
            <a:endParaRPr lang="en-US" smtClean="0"/>
          </a:p>
          <a:p>
            <a:pPr lvl="1">
              <a:lnSpc>
                <a:spcPct val="90000"/>
              </a:lnSpc>
            </a:pPr>
            <a:endParaRPr lang="en-US" sz="1600" smtClean="0"/>
          </a:p>
        </p:txBody>
      </p:sp>
      <p:pic>
        <p:nvPicPr>
          <p:cNvPr id="6148" name="Picture 4" descr="World-airline-routemap-2009_t.png"/>
          <p:cNvPicPr>
            <a:picLocks noChangeAspect="1"/>
          </p:cNvPicPr>
          <p:nvPr/>
        </p:nvPicPr>
        <p:blipFill>
          <a:blip r:embed="rId3">
            <a:extLst>
              <a:ext uri="{28A0092B-C50C-407E-A947-70E740481C1C}">
                <a14:useLocalDpi xmlns:a14="http://schemas.microsoft.com/office/drawing/2010/main" val="0"/>
              </a:ext>
            </a:extLst>
          </a:blip>
          <a:srcRect l="3073" t="606" r="3235" b="11829"/>
          <a:stretch>
            <a:fillRect/>
          </a:stretch>
        </p:blipFill>
        <p:spPr bwMode="auto">
          <a:xfrm>
            <a:off x="596900" y="2290763"/>
            <a:ext cx="86233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5"/>
          <p:cNvSpPr txBox="1">
            <a:spLocks noChangeArrowheads="1"/>
          </p:cNvSpPr>
          <p:nvPr/>
        </p:nvSpPr>
        <p:spPr bwMode="auto">
          <a:xfrm>
            <a:off x="3962400" y="6477000"/>
            <a:ext cx="163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World Air Routes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p:cNvSpPr>
            <a:spLocks noGrp="1"/>
          </p:cNvSpPr>
          <p:nvPr>
            <p:ph type="title"/>
          </p:nvPr>
        </p:nvSpPr>
        <p:spPr>
          <a:xfrm>
            <a:off x="685800" y="609600"/>
            <a:ext cx="8153400" cy="1143000"/>
          </a:xfrm>
        </p:spPr>
        <p:txBody>
          <a:bodyPr/>
          <a:lstStyle/>
          <a:p>
            <a:r>
              <a:rPr lang="en-US" sz="2400" smtClean="0"/>
              <a:t>Oil Price Changes and the UST 2-10 Spread</a:t>
            </a:r>
          </a:p>
        </p:txBody>
      </p:sp>
      <p:sp>
        <p:nvSpPr>
          <p:cNvPr id="51204" name="Content Placeholder 2"/>
          <p:cNvSpPr>
            <a:spLocks noGrp="1"/>
          </p:cNvSpPr>
          <p:nvPr>
            <p:ph idx="1"/>
          </p:nvPr>
        </p:nvSpPr>
        <p:spPr>
          <a:xfrm>
            <a:off x="685800" y="1600200"/>
            <a:ext cx="7772400" cy="4114800"/>
          </a:xfrm>
        </p:spPr>
        <p:txBody>
          <a:bodyPr/>
          <a:lstStyle/>
          <a:p>
            <a:r>
              <a:rPr lang="en-US" sz="1800" smtClean="0"/>
              <a:t>When oil prices doubled over a 12 month period, the yield curve typically flattened 6.4 bps, and overall experienced much more volatility than periods of more moderate oil price changes.</a:t>
            </a:r>
          </a:p>
        </p:txBody>
      </p:sp>
      <p:graphicFrame>
        <p:nvGraphicFramePr>
          <p:cNvPr id="6" name="Chart 5"/>
          <p:cNvGraphicFramePr>
            <a:graphicFrameLocks/>
          </p:cNvGraphicFramePr>
          <p:nvPr>
            <p:extLst>
              <p:ext uri="{D42A27DB-BD31-4B8C-83A1-F6EECF244321}">
                <p14:modId xmlns:p14="http://schemas.microsoft.com/office/powerpoint/2010/main" val="1427397448"/>
              </p:ext>
            </p:extLst>
          </p:nvPr>
        </p:nvGraphicFramePr>
        <p:xfrm>
          <a:off x="1298448" y="2587752"/>
          <a:ext cx="6611112" cy="43708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18471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p:cNvSpPr>
          <p:nvPr>
            <p:ph type="title"/>
          </p:nvPr>
        </p:nvSpPr>
        <p:spPr>
          <a:xfrm>
            <a:off x="381000" y="609600"/>
            <a:ext cx="8915400" cy="1143000"/>
          </a:xfrm>
        </p:spPr>
        <p:txBody>
          <a:bodyPr/>
          <a:lstStyle/>
          <a:p>
            <a:r>
              <a:rPr lang="en-US" sz="2400" smtClean="0"/>
              <a:t>Oil Price Changes and Real Returns on the S&amp;P 500</a:t>
            </a:r>
          </a:p>
        </p:txBody>
      </p:sp>
      <p:sp>
        <p:nvSpPr>
          <p:cNvPr id="52228" name="Content Placeholder 2"/>
          <p:cNvSpPr>
            <a:spLocks noGrp="1"/>
          </p:cNvSpPr>
          <p:nvPr>
            <p:ph idx="1"/>
          </p:nvPr>
        </p:nvSpPr>
        <p:spPr>
          <a:xfrm>
            <a:off x="685800" y="1600200"/>
            <a:ext cx="7772400" cy="4419600"/>
          </a:xfrm>
        </p:spPr>
        <p:txBody>
          <a:bodyPr/>
          <a:lstStyle/>
          <a:p>
            <a:r>
              <a:rPr lang="en-US" sz="1800" smtClean="0"/>
              <a:t>And when oil prices doubled, real returns on the S&amp;P 500 typically fell 7.7% during the same timeframe, with an average maximum loss of almost 21%.</a:t>
            </a:r>
          </a:p>
        </p:txBody>
      </p:sp>
      <p:graphicFrame>
        <p:nvGraphicFramePr>
          <p:cNvPr id="6" name="Chart 5"/>
          <p:cNvGraphicFramePr>
            <a:graphicFrameLocks/>
          </p:cNvGraphicFramePr>
          <p:nvPr>
            <p:extLst>
              <p:ext uri="{D42A27DB-BD31-4B8C-83A1-F6EECF244321}">
                <p14:modId xmlns:p14="http://schemas.microsoft.com/office/powerpoint/2010/main" val="3172040297"/>
              </p:ext>
            </p:extLst>
          </p:nvPr>
        </p:nvGraphicFramePr>
        <p:xfrm>
          <a:off x="1298448" y="2587752"/>
          <a:ext cx="6611112" cy="43708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31491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Rising Oil Prices and Core CPI</a:t>
            </a:r>
          </a:p>
        </p:txBody>
      </p:sp>
      <p:sp>
        <p:nvSpPr>
          <p:cNvPr id="53251" name="Text Placeholder 2"/>
          <p:cNvSpPr>
            <a:spLocks noGrp="1"/>
          </p:cNvSpPr>
          <p:nvPr>
            <p:ph type="body" sz="half" idx="1"/>
          </p:nvPr>
        </p:nvSpPr>
        <p:spPr>
          <a:xfrm>
            <a:off x="685800" y="1600200"/>
            <a:ext cx="7772400" cy="4495800"/>
          </a:xfrm>
        </p:spPr>
        <p:txBody>
          <a:bodyPr/>
          <a:lstStyle/>
          <a:p>
            <a:r>
              <a:rPr lang="en-US" sz="1800" smtClean="0"/>
              <a:t>But history might only be a weak guide. While past oil crises caused a spike in core inflation (CPI-U Less Food and Energy), YOY changes in oil prices have not affected inflation since 1990:</a:t>
            </a:r>
          </a:p>
        </p:txBody>
      </p:sp>
      <p:graphicFrame>
        <p:nvGraphicFramePr>
          <p:cNvPr id="4" name="Chart 3"/>
          <p:cNvGraphicFramePr/>
          <p:nvPr/>
        </p:nvGraphicFramePr>
        <p:xfrm>
          <a:off x="1143000" y="2667000"/>
          <a:ext cx="8458200" cy="421005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Rising Prices and Core CPI</a:t>
            </a:r>
          </a:p>
        </p:txBody>
      </p:sp>
      <p:sp>
        <p:nvSpPr>
          <p:cNvPr id="54275" name="Text Placeholder 2"/>
          <p:cNvSpPr>
            <a:spLocks noGrp="1"/>
          </p:cNvSpPr>
          <p:nvPr>
            <p:ph type="body" sz="half" idx="1"/>
          </p:nvPr>
        </p:nvSpPr>
        <p:spPr>
          <a:xfrm>
            <a:off x="685800" y="1676400"/>
            <a:ext cx="7772400" cy="4419600"/>
          </a:xfrm>
        </p:spPr>
        <p:txBody>
          <a:bodyPr/>
          <a:lstStyle/>
          <a:p>
            <a:r>
              <a:rPr lang="en-US" sz="1800" smtClean="0"/>
              <a:t>This lack of an impact on core-CPI since 1990 is even more pronounced, given that real oil prices have once again approached 1970s levels:</a:t>
            </a:r>
          </a:p>
        </p:txBody>
      </p:sp>
      <p:graphicFrame>
        <p:nvGraphicFramePr>
          <p:cNvPr id="5" name="Chart 4"/>
          <p:cNvGraphicFramePr/>
          <p:nvPr/>
        </p:nvGraphicFramePr>
        <p:xfrm>
          <a:off x="1219200" y="2514600"/>
          <a:ext cx="8229600" cy="4343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Rising Prices and Core CPI-U</a:t>
            </a:r>
          </a:p>
        </p:txBody>
      </p:sp>
      <p:sp>
        <p:nvSpPr>
          <p:cNvPr id="55299" name="Text Placeholder 2"/>
          <p:cNvSpPr>
            <a:spLocks noGrp="1"/>
          </p:cNvSpPr>
          <p:nvPr>
            <p:ph type="body" sz="half" idx="1"/>
          </p:nvPr>
        </p:nvSpPr>
        <p:spPr>
          <a:xfrm>
            <a:off x="685800" y="1524000"/>
            <a:ext cx="8001000" cy="4572000"/>
          </a:xfrm>
        </p:spPr>
        <p:txBody>
          <a:bodyPr/>
          <a:lstStyle/>
          <a:p>
            <a:r>
              <a:rPr lang="en-US" sz="1800" dirty="0" smtClean="0"/>
              <a:t>Why have rising oil prices not impacted core CPI-U?  Why have rising prices this century not triggered the mass-psychology of cost-push inflation, like they did in the 1970s?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p:txBody>
      </p:sp>
      <p:pic>
        <p:nvPicPr>
          <p:cNvPr id="4" name="Picture 19" descr="fig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838450"/>
            <a:ext cx="39624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609600"/>
            <a:ext cx="8382000" cy="1143000"/>
          </a:xfrm>
        </p:spPr>
        <p:txBody>
          <a:bodyPr/>
          <a:lstStyle/>
          <a:p>
            <a:r>
              <a:rPr lang="en-US" smtClean="0"/>
              <a:t>Chinese Currency Manipulations</a:t>
            </a:r>
          </a:p>
        </p:txBody>
      </p:sp>
      <p:sp>
        <p:nvSpPr>
          <p:cNvPr id="56323" name="Text Placeholder 2"/>
          <p:cNvSpPr>
            <a:spLocks noGrp="1"/>
          </p:cNvSpPr>
          <p:nvPr>
            <p:ph type="body" sz="half" idx="1"/>
          </p:nvPr>
        </p:nvSpPr>
        <p:spPr>
          <a:xfrm>
            <a:off x="685800" y="1524000"/>
            <a:ext cx="7772400" cy="4572000"/>
          </a:xfrm>
        </p:spPr>
        <p:txBody>
          <a:bodyPr/>
          <a:lstStyle/>
          <a:p>
            <a:r>
              <a:rPr lang="en-US" sz="1400" smtClean="0"/>
              <a:t>One possible reason for the lack of inflation this past decade has been due to Chinese currency manipulations, which they’ve undertaken in order to keep the cost of their goods low.  In other words, China has been paying the “cost-push inflation tax” the US should have been feeling:</a:t>
            </a:r>
          </a:p>
        </p:txBody>
      </p:sp>
      <p:graphicFrame>
        <p:nvGraphicFramePr>
          <p:cNvPr id="4" name="Chart 3"/>
          <p:cNvGraphicFramePr/>
          <p:nvPr/>
        </p:nvGraphicFramePr>
        <p:xfrm>
          <a:off x="1447800" y="2438400"/>
          <a:ext cx="8153400" cy="45815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z="3200" smtClean="0"/>
              <a:t>Chinese Imports v. Oil Imports</a:t>
            </a:r>
          </a:p>
        </p:txBody>
      </p:sp>
      <p:sp>
        <p:nvSpPr>
          <p:cNvPr id="57347" name="Text Placeholder 2"/>
          <p:cNvSpPr>
            <a:spLocks noGrp="1"/>
          </p:cNvSpPr>
          <p:nvPr>
            <p:ph type="body" sz="half" idx="1"/>
          </p:nvPr>
        </p:nvSpPr>
        <p:spPr>
          <a:xfrm>
            <a:off x="685800" y="1752600"/>
            <a:ext cx="7772400" cy="4343400"/>
          </a:xfrm>
        </p:spPr>
        <p:txBody>
          <a:bodyPr/>
          <a:lstStyle/>
          <a:p>
            <a:r>
              <a:rPr lang="en-US" sz="1400" smtClean="0"/>
              <a:t>While the price of oil has gone up steadily since 2003 and consumed more of our GDP, nonetheless we have been able to enjoy an even greater abundance of cheap Chinese imports during the same timeframe.</a:t>
            </a:r>
          </a:p>
        </p:txBody>
      </p:sp>
      <p:graphicFrame>
        <p:nvGraphicFramePr>
          <p:cNvPr id="5" name="Chart 4"/>
          <p:cNvGraphicFramePr/>
          <p:nvPr/>
        </p:nvGraphicFramePr>
        <p:xfrm>
          <a:off x="1524000" y="2514600"/>
          <a:ext cx="8077200" cy="42576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US Economic Efficiency</a:t>
            </a:r>
          </a:p>
        </p:txBody>
      </p:sp>
      <p:sp>
        <p:nvSpPr>
          <p:cNvPr id="58371" name="Text Placeholder 2"/>
          <p:cNvSpPr>
            <a:spLocks noGrp="1"/>
          </p:cNvSpPr>
          <p:nvPr>
            <p:ph type="body" sz="half" idx="1"/>
          </p:nvPr>
        </p:nvSpPr>
        <p:spPr>
          <a:xfrm>
            <a:off x="762000" y="1524000"/>
            <a:ext cx="7696200" cy="4114800"/>
          </a:xfrm>
        </p:spPr>
        <p:txBody>
          <a:bodyPr/>
          <a:lstStyle/>
          <a:p>
            <a:r>
              <a:rPr lang="en-US" sz="1600" smtClean="0"/>
              <a:t>In addition, the US is much more oil efficient now than it used to be.  In 2010, the US creates 2.10x more GDP per barrel of oil consumed than in 1949, and 2.43x more than in 1973.</a:t>
            </a:r>
          </a:p>
        </p:txBody>
      </p:sp>
      <p:graphicFrame>
        <p:nvGraphicFramePr>
          <p:cNvPr id="6" name="Chart 5"/>
          <p:cNvGraphicFramePr>
            <a:graphicFrameLocks/>
          </p:cNvGraphicFramePr>
          <p:nvPr/>
        </p:nvGraphicFramePr>
        <p:xfrm>
          <a:off x="685800" y="2238375"/>
          <a:ext cx="7905749" cy="49911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US Economic Efficiency</a:t>
            </a:r>
          </a:p>
        </p:txBody>
      </p:sp>
      <p:sp>
        <p:nvSpPr>
          <p:cNvPr id="59395" name="Text Placeholder 2"/>
          <p:cNvSpPr>
            <a:spLocks noGrp="1"/>
          </p:cNvSpPr>
          <p:nvPr>
            <p:ph type="body" sz="half" idx="1"/>
          </p:nvPr>
        </p:nvSpPr>
        <p:spPr>
          <a:xfrm>
            <a:off x="438150" y="1590675"/>
            <a:ext cx="8362950" cy="4352925"/>
          </a:xfrm>
        </p:spPr>
        <p:txBody>
          <a:bodyPr/>
          <a:lstStyle/>
          <a:p>
            <a:r>
              <a:rPr lang="en-US" sz="1400" smtClean="0"/>
              <a:t>In 1979 the average American burned 30.02 barrels of oil to create $26,010.66 in real GDP.  In 2010, the average American burned 22.65 barrels of oil to create $42,860.56 in real GDP.  Real American wealth has been increasing, even as oil consumption has remained flat.</a:t>
            </a:r>
          </a:p>
        </p:txBody>
      </p:sp>
      <p:graphicFrame>
        <p:nvGraphicFramePr>
          <p:cNvPr id="5" name="Chart 4"/>
          <p:cNvGraphicFramePr>
            <a:graphicFrameLocks/>
          </p:cNvGraphicFramePr>
          <p:nvPr>
            <p:extLst>
              <p:ext uri="{D42A27DB-BD31-4B8C-83A1-F6EECF244321}">
                <p14:modId xmlns:p14="http://schemas.microsoft.com/office/powerpoint/2010/main" val="485992901"/>
              </p:ext>
            </p:extLst>
          </p:nvPr>
        </p:nvGraphicFramePr>
        <p:xfrm>
          <a:off x="295275" y="2428874"/>
          <a:ext cx="8515350" cy="488632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Placeholder 2"/>
          <p:cNvSpPr>
            <a:spLocks noGrp="1"/>
          </p:cNvSpPr>
          <p:nvPr>
            <p:ph type="body" sz="half" idx="1"/>
          </p:nvPr>
        </p:nvSpPr>
        <p:spPr/>
        <p:txBody>
          <a:bodyPr/>
          <a:lstStyle/>
          <a:p>
            <a:r>
              <a:rPr lang="en-US" sz="1800" smtClean="0"/>
              <a:t>Mass psychology of cost-push inflation has not happened yet. </a:t>
            </a:r>
          </a:p>
          <a:p>
            <a:endParaRPr lang="en-US" sz="1800" smtClean="0"/>
          </a:p>
          <a:p>
            <a:r>
              <a:rPr lang="en-US" sz="1800" smtClean="0"/>
              <a:t>The rising inflation tax of oil has been dampened by an even greater abundance of cheap goods, primarily from China.</a:t>
            </a:r>
          </a:p>
          <a:p>
            <a:endParaRPr lang="en-US" sz="1800" smtClean="0"/>
          </a:p>
          <a:p>
            <a:r>
              <a:rPr lang="en-US" sz="1800" smtClean="0"/>
              <a:t>The US is much wealthier now than it was in the 1970s, and we are much more efficient in our oil use.  The rising price of oil haven’t bothered us as much simply because we’ve been able afford it.</a:t>
            </a:r>
          </a:p>
        </p:txBody>
      </p:sp>
      <p:sp>
        <p:nvSpPr>
          <p:cNvPr id="60419" name="Title 1"/>
          <p:cNvSpPr>
            <a:spLocks noGrp="1"/>
          </p:cNvSpPr>
          <p:nvPr>
            <p:ph type="title"/>
          </p:nvPr>
        </p:nvSpPr>
        <p:spPr/>
        <p:txBody>
          <a:bodyPr/>
          <a:lstStyle/>
          <a:p>
            <a:r>
              <a:rPr lang="en-US" smtClean="0"/>
              <a:t>Rising Prices and Core CPI-U</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85800" y="401638"/>
            <a:ext cx="7772400" cy="1143000"/>
          </a:xfrm>
        </p:spPr>
        <p:txBody>
          <a:bodyPr anchor="t"/>
          <a:lstStyle/>
          <a:p>
            <a:r>
              <a:rPr lang="en-US" smtClean="0"/>
              <a:t>Oil and Geopolitics</a:t>
            </a:r>
          </a:p>
        </p:txBody>
      </p:sp>
      <p:sp>
        <p:nvSpPr>
          <p:cNvPr id="7171" name="Content Placeholder 2"/>
          <p:cNvSpPr>
            <a:spLocks noGrp="1"/>
          </p:cNvSpPr>
          <p:nvPr>
            <p:ph idx="1"/>
          </p:nvPr>
        </p:nvSpPr>
        <p:spPr>
          <a:xfrm>
            <a:off x="381000" y="1143000"/>
            <a:ext cx="8839200" cy="5257800"/>
          </a:xfrm>
        </p:spPr>
        <p:txBody>
          <a:bodyPr/>
          <a:lstStyle/>
          <a:p>
            <a:r>
              <a:rPr lang="en-US" sz="1800" smtClean="0"/>
              <a:t>As a result, the rising demand for oil and the security of its supply have dominated world politics for 40 years.</a:t>
            </a:r>
          </a:p>
        </p:txBody>
      </p:sp>
      <p:pic>
        <p:nvPicPr>
          <p:cNvPr id="7172" name="Picture 2" descr="http://mapsof.net/uploads/static-maps/world_map_outlin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838325"/>
            <a:ext cx="958215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5"/>
          <p:cNvSpPr txBox="1">
            <a:spLocks noChangeArrowheads="1"/>
          </p:cNvSpPr>
          <p:nvPr/>
        </p:nvSpPr>
        <p:spPr bwMode="auto">
          <a:xfrm>
            <a:off x="2209800" y="2828925"/>
            <a:ext cx="455613"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USA</a:t>
            </a:r>
          </a:p>
        </p:txBody>
      </p:sp>
      <p:sp>
        <p:nvSpPr>
          <p:cNvPr id="7174" name="TextBox 6"/>
          <p:cNvSpPr txBox="1">
            <a:spLocks noChangeArrowheads="1"/>
          </p:cNvSpPr>
          <p:nvPr/>
        </p:nvSpPr>
        <p:spPr bwMode="auto">
          <a:xfrm>
            <a:off x="1828800" y="2371725"/>
            <a:ext cx="646113" cy="2460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Canada</a:t>
            </a:r>
          </a:p>
        </p:txBody>
      </p:sp>
      <p:sp>
        <p:nvSpPr>
          <p:cNvPr id="7175" name="Rectangle 7"/>
          <p:cNvSpPr>
            <a:spLocks noChangeArrowheads="1"/>
          </p:cNvSpPr>
          <p:nvPr/>
        </p:nvSpPr>
        <p:spPr bwMode="auto">
          <a:xfrm>
            <a:off x="1905000" y="2600325"/>
            <a:ext cx="128588"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76" name="Rectangle 8"/>
          <p:cNvSpPr>
            <a:spLocks noChangeArrowheads="1"/>
          </p:cNvSpPr>
          <p:nvPr/>
        </p:nvSpPr>
        <p:spPr bwMode="auto">
          <a:xfrm>
            <a:off x="1905000" y="2828925"/>
            <a:ext cx="192088"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77" name="TextBox 9"/>
          <p:cNvSpPr txBox="1">
            <a:spLocks noChangeArrowheads="1"/>
          </p:cNvSpPr>
          <p:nvPr/>
        </p:nvSpPr>
        <p:spPr bwMode="auto">
          <a:xfrm>
            <a:off x="1676400" y="3352800"/>
            <a:ext cx="617538" cy="246063"/>
          </a:xfrm>
          <a:prstGeom prst="rect">
            <a:avLst/>
          </a:prstGeom>
          <a:solidFill>
            <a:schemeClr val="bg1">
              <a:alpha val="0"/>
            </a:schemeClr>
          </a:solidFill>
          <a:ln w="9525">
            <a:solidFill>
              <a:schemeClr val="bg1"/>
            </a:solidFill>
            <a:miter lim="800000"/>
            <a:headEnd/>
            <a:tailEnd/>
          </a:ln>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Mexico</a:t>
            </a:r>
          </a:p>
        </p:txBody>
      </p:sp>
      <p:sp>
        <p:nvSpPr>
          <p:cNvPr id="7178" name="Rectangle 10"/>
          <p:cNvSpPr>
            <a:spLocks noChangeArrowheads="1"/>
          </p:cNvSpPr>
          <p:nvPr/>
        </p:nvSpPr>
        <p:spPr bwMode="auto">
          <a:xfrm>
            <a:off x="1752600" y="3581400"/>
            <a:ext cx="128588"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79" name="Rectangle 11"/>
          <p:cNvSpPr>
            <a:spLocks noChangeArrowheads="1"/>
          </p:cNvSpPr>
          <p:nvPr/>
        </p:nvSpPr>
        <p:spPr bwMode="auto">
          <a:xfrm>
            <a:off x="1752600" y="3810000"/>
            <a:ext cx="165100"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0" name="Rectangle 12"/>
          <p:cNvSpPr>
            <a:spLocks noChangeArrowheads="1"/>
          </p:cNvSpPr>
          <p:nvPr/>
        </p:nvSpPr>
        <p:spPr bwMode="auto">
          <a:xfrm>
            <a:off x="2286000" y="3286125"/>
            <a:ext cx="539750"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1" name="Rectangle 13"/>
          <p:cNvSpPr>
            <a:spLocks noChangeArrowheads="1"/>
          </p:cNvSpPr>
          <p:nvPr/>
        </p:nvSpPr>
        <p:spPr bwMode="auto">
          <a:xfrm>
            <a:off x="2286000" y="3057525"/>
            <a:ext cx="106680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2" name="TextBox 14"/>
          <p:cNvSpPr txBox="1">
            <a:spLocks noChangeArrowheads="1"/>
          </p:cNvSpPr>
          <p:nvPr/>
        </p:nvSpPr>
        <p:spPr bwMode="auto">
          <a:xfrm>
            <a:off x="3124200" y="4581525"/>
            <a:ext cx="531813" cy="246063"/>
          </a:xfrm>
          <a:prstGeom prst="rect">
            <a:avLst/>
          </a:prstGeom>
          <a:solidFill>
            <a:schemeClr val="bg1">
              <a:alpha val="70195"/>
            </a:schemeClr>
          </a:solidFill>
          <a:ln w="9525">
            <a:solidFill>
              <a:schemeClr val="bg1"/>
            </a:solidFill>
            <a:miter lim="800000"/>
            <a:headEnd/>
            <a:tailEnd/>
          </a:ln>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Brazil</a:t>
            </a:r>
          </a:p>
        </p:txBody>
      </p:sp>
      <p:sp>
        <p:nvSpPr>
          <p:cNvPr id="7183" name="Rectangle 15"/>
          <p:cNvSpPr>
            <a:spLocks noChangeArrowheads="1"/>
          </p:cNvSpPr>
          <p:nvPr/>
        </p:nvSpPr>
        <p:spPr bwMode="auto">
          <a:xfrm>
            <a:off x="3200400" y="4810125"/>
            <a:ext cx="1460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4" name="Rectangle 16"/>
          <p:cNvSpPr>
            <a:spLocks noChangeArrowheads="1"/>
          </p:cNvSpPr>
          <p:nvPr/>
        </p:nvSpPr>
        <p:spPr bwMode="auto">
          <a:xfrm>
            <a:off x="3200400" y="5038725"/>
            <a:ext cx="15557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5" name="TextBox 17"/>
          <p:cNvSpPr txBox="1">
            <a:spLocks noChangeArrowheads="1"/>
          </p:cNvSpPr>
          <p:nvPr/>
        </p:nvSpPr>
        <p:spPr bwMode="auto">
          <a:xfrm>
            <a:off x="2743200" y="3733800"/>
            <a:ext cx="808038" cy="246063"/>
          </a:xfrm>
          <a:prstGeom prst="rect">
            <a:avLst/>
          </a:prstGeom>
          <a:solidFill>
            <a:schemeClr val="bg1">
              <a:alpha val="70195"/>
            </a:schemeClr>
          </a:solidFill>
          <a:ln w="9525">
            <a:solidFill>
              <a:schemeClr val="bg1"/>
            </a:solidFill>
            <a:miter lim="800000"/>
            <a:headEnd/>
            <a:tailEnd/>
          </a:ln>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Venezuela</a:t>
            </a:r>
          </a:p>
        </p:txBody>
      </p:sp>
      <p:sp>
        <p:nvSpPr>
          <p:cNvPr id="7186" name="Rectangle 18"/>
          <p:cNvSpPr>
            <a:spLocks noChangeArrowheads="1"/>
          </p:cNvSpPr>
          <p:nvPr/>
        </p:nvSpPr>
        <p:spPr bwMode="auto">
          <a:xfrm>
            <a:off x="2819400" y="3962400"/>
            <a:ext cx="46038"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7" name="TextBox 20"/>
          <p:cNvSpPr txBox="1">
            <a:spLocks noChangeArrowheads="1"/>
          </p:cNvSpPr>
          <p:nvPr/>
        </p:nvSpPr>
        <p:spPr bwMode="auto">
          <a:xfrm>
            <a:off x="4635500" y="2371725"/>
            <a:ext cx="625475"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Europe</a:t>
            </a:r>
          </a:p>
        </p:txBody>
      </p:sp>
      <p:sp>
        <p:nvSpPr>
          <p:cNvPr id="7188" name="Rectangle 21"/>
          <p:cNvSpPr>
            <a:spLocks noChangeArrowheads="1"/>
          </p:cNvSpPr>
          <p:nvPr/>
        </p:nvSpPr>
        <p:spPr bwMode="auto">
          <a:xfrm>
            <a:off x="4711700" y="2600325"/>
            <a:ext cx="85090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89" name="TextBox 22"/>
          <p:cNvSpPr txBox="1">
            <a:spLocks noChangeArrowheads="1"/>
          </p:cNvSpPr>
          <p:nvPr/>
        </p:nvSpPr>
        <p:spPr bwMode="auto">
          <a:xfrm>
            <a:off x="6176963" y="2295525"/>
            <a:ext cx="1443037" cy="2460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Former Soviet Union</a:t>
            </a:r>
          </a:p>
        </p:txBody>
      </p:sp>
      <p:sp>
        <p:nvSpPr>
          <p:cNvPr id="7190" name="Rectangle 23"/>
          <p:cNvSpPr>
            <a:spLocks noChangeArrowheads="1"/>
          </p:cNvSpPr>
          <p:nvPr/>
        </p:nvSpPr>
        <p:spPr bwMode="auto">
          <a:xfrm>
            <a:off x="6253163" y="2752725"/>
            <a:ext cx="731837"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1" name="Rectangle 24"/>
          <p:cNvSpPr>
            <a:spLocks noChangeArrowheads="1"/>
          </p:cNvSpPr>
          <p:nvPr/>
        </p:nvSpPr>
        <p:spPr bwMode="auto">
          <a:xfrm>
            <a:off x="6253163" y="2524125"/>
            <a:ext cx="238125"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2" name="TextBox 25"/>
          <p:cNvSpPr txBox="1">
            <a:spLocks noChangeArrowheads="1"/>
          </p:cNvSpPr>
          <p:nvPr/>
        </p:nvSpPr>
        <p:spPr bwMode="auto">
          <a:xfrm>
            <a:off x="5202238" y="3133725"/>
            <a:ext cx="895350" cy="2460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Middle East</a:t>
            </a:r>
          </a:p>
        </p:txBody>
      </p:sp>
      <p:sp>
        <p:nvSpPr>
          <p:cNvPr id="7193" name="Rectangle 26"/>
          <p:cNvSpPr>
            <a:spLocks noChangeArrowheads="1"/>
          </p:cNvSpPr>
          <p:nvPr/>
        </p:nvSpPr>
        <p:spPr bwMode="auto">
          <a:xfrm>
            <a:off x="5278438" y="3590925"/>
            <a:ext cx="1427162"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4" name="Rectangle 27"/>
          <p:cNvSpPr>
            <a:spLocks noChangeArrowheads="1"/>
          </p:cNvSpPr>
          <p:nvPr/>
        </p:nvSpPr>
        <p:spPr bwMode="auto">
          <a:xfrm>
            <a:off x="5278438" y="3362325"/>
            <a:ext cx="4127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5" name="TextBox 28"/>
          <p:cNvSpPr txBox="1">
            <a:spLocks noChangeArrowheads="1"/>
          </p:cNvSpPr>
          <p:nvPr/>
        </p:nvSpPr>
        <p:spPr bwMode="auto">
          <a:xfrm>
            <a:off x="4873625" y="4581525"/>
            <a:ext cx="1016000"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Rest of Africa</a:t>
            </a:r>
          </a:p>
        </p:txBody>
      </p:sp>
      <p:sp>
        <p:nvSpPr>
          <p:cNvPr id="7196" name="Rectangle 29"/>
          <p:cNvSpPr>
            <a:spLocks noChangeArrowheads="1"/>
          </p:cNvSpPr>
          <p:nvPr/>
        </p:nvSpPr>
        <p:spPr bwMode="auto">
          <a:xfrm>
            <a:off x="4949825" y="5038725"/>
            <a:ext cx="3651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7" name="Rectangle 30"/>
          <p:cNvSpPr>
            <a:spLocks noChangeArrowheads="1"/>
          </p:cNvSpPr>
          <p:nvPr/>
        </p:nvSpPr>
        <p:spPr bwMode="auto">
          <a:xfrm>
            <a:off x="4949825" y="4810125"/>
            <a:ext cx="155575"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98" name="TextBox 31"/>
          <p:cNvSpPr txBox="1">
            <a:spLocks noChangeArrowheads="1"/>
          </p:cNvSpPr>
          <p:nvPr/>
        </p:nvSpPr>
        <p:spPr bwMode="auto">
          <a:xfrm>
            <a:off x="7848600" y="3209925"/>
            <a:ext cx="554038"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Japan</a:t>
            </a:r>
          </a:p>
        </p:txBody>
      </p:sp>
      <p:sp>
        <p:nvSpPr>
          <p:cNvPr id="7199" name="Rectangle 32"/>
          <p:cNvSpPr>
            <a:spLocks noChangeArrowheads="1"/>
          </p:cNvSpPr>
          <p:nvPr/>
        </p:nvSpPr>
        <p:spPr bwMode="auto">
          <a:xfrm>
            <a:off x="7924800" y="3667125"/>
            <a:ext cx="95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0" name="Rectangle 33"/>
          <p:cNvSpPr>
            <a:spLocks noChangeArrowheads="1"/>
          </p:cNvSpPr>
          <p:nvPr/>
        </p:nvSpPr>
        <p:spPr bwMode="auto">
          <a:xfrm>
            <a:off x="7924800" y="3438525"/>
            <a:ext cx="2476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1" name="TextBox 36"/>
          <p:cNvSpPr txBox="1">
            <a:spLocks noChangeArrowheads="1"/>
          </p:cNvSpPr>
          <p:nvPr/>
        </p:nvSpPr>
        <p:spPr bwMode="auto">
          <a:xfrm>
            <a:off x="7467600" y="5087938"/>
            <a:ext cx="731838" cy="24606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Australia</a:t>
            </a:r>
          </a:p>
        </p:txBody>
      </p:sp>
      <p:sp>
        <p:nvSpPr>
          <p:cNvPr id="7202" name="TextBox 37"/>
          <p:cNvSpPr txBox="1">
            <a:spLocks noChangeArrowheads="1"/>
          </p:cNvSpPr>
          <p:nvPr/>
        </p:nvSpPr>
        <p:spPr bwMode="auto">
          <a:xfrm>
            <a:off x="6172200" y="3895725"/>
            <a:ext cx="482600"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India</a:t>
            </a:r>
          </a:p>
        </p:txBody>
      </p:sp>
      <p:sp>
        <p:nvSpPr>
          <p:cNvPr id="7203" name="Rectangle 38"/>
          <p:cNvSpPr>
            <a:spLocks noChangeArrowheads="1"/>
          </p:cNvSpPr>
          <p:nvPr/>
        </p:nvSpPr>
        <p:spPr bwMode="auto">
          <a:xfrm>
            <a:off x="6248400" y="4352925"/>
            <a:ext cx="55563"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4" name="Rectangle 39"/>
          <p:cNvSpPr>
            <a:spLocks noChangeArrowheads="1"/>
          </p:cNvSpPr>
          <p:nvPr/>
        </p:nvSpPr>
        <p:spPr bwMode="auto">
          <a:xfrm>
            <a:off x="6248400" y="4124325"/>
            <a:ext cx="173038"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5" name="TextBox 40"/>
          <p:cNvSpPr txBox="1">
            <a:spLocks noChangeArrowheads="1"/>
          </p:cNvSpPr>
          <p:nvPr/>
        </p:nvSpPr>
        <p:spPr bwMode="auto">
          <a:xfrm>
            <a:off x="6858000" y="3133725"/>
            <a:ext cx="539750"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China</a:t>
            </a:r>
          </a:p>
        </p:txBody>
      </p:sp>
      <p:sp>
        <p:nvSpPr>
          <p:cNvPr id="7206" name="Rectangle 41"/>
          <p:cNvSpPr>
            <a:spLocks noChangeArrowheads="1"/>
          </p:cNvSpPr>
          <p:nvPr/>
        </p:nvSpPr>
        <p:spPr bwMode="auto">
          <a:xfrm>
            <a:off x="6934200" y="3590925"/>
            <a:ext cx="2381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7" name="Rectangle 42"/>
          <p:cNvSpPr>
            <a:spLocks noChangeArrowheads="1"/>
          </p:cNvSpPr>
          <p:nvPr/>
        </p:nvSpPr>
        <p:spPr bwMode="auto">
          <a:xfrm>
            <a:off x="6934200" y="3362325"/>
            <a:ext cx="512763"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08" name="TextBox 43"/>
          <p:cNvSpPr txBox="1">
            <a:spLocks noChangeArrowheads="1"/>
          </p:cNvSpPr>
          <p:nvPr/>
        </p:nvSpPr>
        <p:spPr bwMode="auto">
          <a:xfrm>
            <a:off x="7467600" y="2905125"/>
            <a:ext cx="946150" cy="2460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South Korea</a:t>
            </a:r>
          </a:p>
        </p:txBody>
      </p:sp>
      <p:sp>
        <p:nvSpPr>
          <p:cNvPr id="7209" name="Rectangle 44"/>
          <p:cNvSpPr>
            <a:spLocks noChangeArrowheads="1"/>
          </p:cNvSpPr>
          <p:nvPr/>
        </p:nvSpPr>
        <p:spPr bwMode="auto">
          <a:xfrm>
            <a:off x="7543800" y="3362325"/>
            <a:ext cx="0"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0" name="Rectangle 45"/>
          <p:cNvSpPr>
            <a:spLocks noChangeArrowheads="1"/>
          </p:cNvSpPr>
          <p:nvPr/>
        </p:nvSpPr>
        <p:spPr bwMode="auto">
          <a:xfrm>
            <a:off x="7543800" y="3133725"/>
            <a:ext cx="128588"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1" name="TextBox 46"/>
          <p:cNvSpPr txBox="1">
            <a:spLocks noChangeArrowheads="1"/>
          </p:cNvSpPr>
          <p:nvPr/>
        </p:nvSpPr>
        <p:spPr bwMode="auto">
          <a:xfrm>
            <a:off x="4273550" y="6181725"/>
            <a:ext cx="831850" cy="2460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Worldwide</a:t>
            </a:r>
          </a:p>
        </p:txBody>
      </p:sp>
      <p:sp>
        <p:nvSpPr>
          <p:cNvPr id="7212" name="Rectangle 47"/>
          <p:cNvSpPr>
            <a:spLocks noChangeArrowheads="1"/>
          </p:cNvSpPr>
          <p:nvPr/>
        </p:nvSpPr>
        <p:spPr bwMode="auto">
          <a:xfrm>
            <a:off x="2209800" y="6638925"/>
            <a:ext cx="4846638"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3" name="Rectangle 48"/>
          <p:cNvSpPr>
            <a:spLocks noChangeArrowheads="1"/>
          </p:cNvSpPr>
          <p:nvPr/>
        </p:nvSpPr>
        <p:spPr bwMode="auto">
          <a:xfrm>
            <a:off x="2209800" y="6410325"/>
            <a:ext cx="4856163"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4" name="TextBox 49"/>
          <p:cNvSpPr txBox="1">
            <a:spLocks noChangeArrowheads="1"/>
          </p:cNvSpPr>
          <p:nvPr/>
        </p:nvSpPr>
        <p:spPr bwMode="auto">
          <a:xfrm>
            <a:off x="3886200" y="6410325"/>
            <a:ext cx="2362200" cy="2460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bg1"/>
                </a:solidFill>
              </a:rPr>
              <a:t>2010 Consumption   86.96 mbpd</a:t>
            </a:r>
          </a:p>
        </p:txBody>
      </p:sp>
      <p:sp>
        <p:nvSpPr>
          <p:cNvPr id="7215" name="TextBox 50"/>
          <p:cNvSpPr txBox="1">
            <a:spLocks noChangeArrowheads="1"/>
          </p:cNvSpPr>
          <p:nvPr/>
        </p:nvSpPr>
        <p:spPr bwMode="auto">
          <a:xfrm>
            <a:off x="3940175" y="6638925"/>
            <a:ext cx="2003425" cy="2460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bg1"/>
                </a:solidFill>
              </a:rPr>
              <a:t>2010 Production  86.79 mbpd</a:t>
            </a:r>
          </a:p>
        </p:txBody>
      </p:sp>
      <p:sp>
        <p:nvSpPr>
          <p:cNvPr id="7216" name="TextBox 51"/>
          <p:cNvSpPr txBox="1">
            <a:spLocks noChangeArrowheads="1"/>
          </p:cNvSpPr>
          <p:nvPr/>
        </p:nvSpPr>
        <p:spPr bwMode="auto">
          <a:xfrm>
            <a:off x="1981200" y="4191000"/>
            <a:ext cx="838200" cy="708025"/>
          </a:xfrm>
          <a:prstGeom prst="rect">
            <a:avLst/>
          </a:prstGeom>
          <a:solidFill>
            <a:schemeClr val="bg1">
              <a:alpha val="5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Rest of </a:t>
            </a:r>
          </a:p>
          <a:p>
            <a:pPr eaLnBrk="1" hangingPunct="1"/>
            <a:r>
              <a:rPr lang="en-US" sz="1000">
                <a:solidFill>
                  <a:schemeClr val="tx1"/>
                </a:solidFill>
              </a:rPr>
              <a:t>South and </a:t>
            </a:r>
          </a:p>
          <a:p>
            <a:pPr eaLnBrk="1" hangingPunct="1"/>
            <a:r>
              <a:rPr lang="en-US" sz="1000">
                <a:solidFill>
                  <a:schemeClr val="tx1"/>
                </a:solidFill>
              </a:rPr>
              <a:t>Central America</a:t>
            </a:r>
          </a:p>
        </p:txBody>
      </p:sp>
      <p:sp>
        <p:nvSpPr>
          <p:cNvPr id="7217" name="Rectangle 52"/>
          <p:cNvSpPr>
            <a:spLocks noChangeArrowheads="1"/>
          </p:cNvSpPr>
          <p:nvPr/>
        </p:nvSpPr>
        <p:spPr bwMode="auto">
          <a:xfrm>
            <a:off x="2286000" y="4876800"/>
            <a:ext cx="16510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8" name="Rectangle 53"/>
          <p:cNvSpPr>
            <a:spLocks noChangeArrowheads="1"/>
          </p:cNvSpPr>
          <p:nvPr/>
        </p:nvSpPr>
        <p:spPr bwMode="auto">
          <a:xfrm>
            <a:off x="2286000" y="5105400"/>
            <a:ext cx="1365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19" name="TextBox 54"/>
          <p:cNvSpPr txBox="1">
            <a:spLocks noChangeArrowheads="1"/>
          </p:cNvSpPr>
          <p:nvPr/>
        </p:nvSpPr>
        <p:spPr bwMode="auto">
          <a:xfrm>
            <a:off x="7010400" y="4106863"/>
            <a:ext cx="990600" cy="24606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solidFill>
                  <a:schemeClr val="tx1"/>
                </a:solidFill>
              </a:rPr>
              <a:t>Rest of Asia</a:t>
            </a:r>
          </a:p>
        </p:txBody>
      </p:sp>
      <p:sp>
        <p:nvSpPr>
          <p:cNvPr id="7220" name="Rectangle 55"/>
          <p:cNvSpPr>
            <a:spLocks noChangeArrowheads="1"/>
          </p:cNvSpPr>
          <p:nvPr/>
        </p:nvSpPr>
        <p:spPr bwMode="auto">
          <a:xfrm>
            <a:off x="7010400" y="4352925"/>
            <a:ext cx="384175"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1" name="Rectangle 56"/>
          <p:cNvSpPr>
            <a:spLocks noChangeArrowheads="1"/>
          </p:cNvSpPr>
          <p:nvPr/>
        </p:nvSpPr>
        <p:spPr bwMode="auto">
          <a:xfrm>
            <a:off x="7010400" y="4581525"/>
            <a:ext cx="165100"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2" name="TextBox 57"/>
          <p:cNvSpPr txBox="1">
            <a:spLocks noChangeArrowheads="1"/>
          </p:cNvSpPr>
          <p:nvPr/>
        </p:nvSpPr>
        <p:spPr bwMode="auto">
          <a:xfrm>
            <a:off x="4267200" y="3819525"/>
            <a:ext cx="617538" cy="246063"/>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Nigeria</a:t>
            </a:r>
          </a:p>
        </p:txBody>
      </p:sp>
      <p:sp>
        <p:nvSpPr>
          <p:cNvPr id="7223" name="Rectangle 58"/>
          <p:cNvSpPr>
            <a:spLocks noChangeArrowheads="1"/>
          </p:cNvSpPr>
          <p:nvPr/>
        </p:nvSpPr>
        <p:spPr bwMode="auto">
          <a:xfrm>
            <a:off x="4343400" y="4276725"/>
            <a:ext cx="1365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4" name="Rectangle 59"/>
          <p:cNvSpPr>
            <a:spLocks noChangeArrowheads="1"/>
          </p:cNvSpPr>
          <p:nvPr/>
        </p:nvSpPr>
        <p:spPr bwMode="auto">
          <a:xfrm>
            <a:off x="4343400" y="4048125"/>
            <a:ext cx="190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5" name="TextBox 60"/>
          <p:cNvSpPr txBox="1">
            <a:spLocks noChangeArrowheads="1"/>
          </p:cNvSpPr>
          <p:nvPr/>
        </p:nvSpPr>
        <p:spPr bwMode="auto">
          <a:xfrm>
            <a:off x="4419600" y="3057525"/>
            <a:ext cx="517525" cy="246063"/>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Libya</a:t>
            </a:r>
          </a:p>
        </p:txBody>
      </p:sp>
      <p:sp>
        <p:nvSpPr>
          <p:cNvPr id="7226" name="Rectangle 61"/>
          <p:cNvSpPr>
            <a:spLocks noChangeArrowheads="1"/>
          </p:cNvSpPr>
          <p:nvPr/>
        </p:nvSpPr>
        <p:spPr bwMode="auto">
          <a:xfrm>
            <a:off x="4495800" y="3514725"/>
            <a:ext cx="100013"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7" name="Rectangle 62"/>
          <p:cNvSpPr>
            <a:spLocks noChangeArrowheads="1"/>
          </p:cNvSpPr>
          <p:nvPr/>
        </p:nvSpPr>
        <p:spPr bwMode="auto">
          <a:xfrm>
            <a:off x="4495800" y="3286125"/>
            <a:ext cx="190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8" name="Rectangle 63"/>
          <p:cNvSpPr>
            <a:spLocks noChangeArrowheads="1"/>
          </p:cNvSpPr>
          <p:nvPr/>
        </p:nvSpPr>
        <p:spPr bwMode="auto">
          <a:xfrm>
            <a:off x="4711700" y="2828925"/>
            <a:ext cx="25717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29" name="Rectangle 19"/>
          <p:cNvSpPr>
            <a:spLocks noChangeArrowheads="1"/>
          </p:cNvSpPr>
          <p:nvPr/>
        </p:nvSpPr>
        <p:spPr bwMode="auto">
          <a:xfrm>
            <a:off x="2819400" y="4191000"/>
            <a:ext cx="136525"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30" name="Rectangle 34"/>
          <p:cNvSpPr>
            <a:spLocks noChangeArrowheads="1"/>
          </p:cNvSpPr>
          <p:nvPr/>
        </p:nvSpPr>
        <p:spPr bwMode="auto">
          <a:xfrm>
            <a:off x="8153400" y="5419725"/>
            <a:ext cx="26988"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31" name="Rectangle 35"/>
          <p:cNvSpPr>
            <a:spLocks noChangeArrowheads="1"/>
          </p:cNvSpPr>
          <p:nvPr/>
        </p:nvSpPr>
        <p:spPr bwMode="auto">
          <a:xfrm>
            <a:off x="8153400" y="5191125"/>
            <a:ext cx="55563"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232" name="TextBox 64"/>
          <p:cNvSpPr txBox="1">
            <a:spLocks noChangeArrowheads="1"/>
          </p:cNvSpPr>
          <p:nvPr/>
        </p:nvSpPr>
        <p:spPr bwMode="auto">
          <a:xfrm>
            <a:off x="228600" y="6629400"/>
            <a:ext cx="3276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See Appendix B: USCENTCOM</a:t>
            </a:r>
            <a:endParaRPr lang="en-US" sz="8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04800" y="609600"/>
            <a:ext cx="8991600" cy="1143000"/>
          </a:xfrm>
        </p:spPr>
        <p:txBody>
          <a:bodyPr/>
          <a:lstStyle/>
          <a:p>
            <a:r>
              <a:rPr lang="en-US" sz="2800" smtClean="0"/>
              <a:t>But Will Oil-induced Inflation Remain at Bay?</a:t>
            </a:r>
          </a:p>
        </p:txBody>
      </p:sp>
      <p:pic>
        <p:nvPicPr>
          <p:cNvPr id="61443" name="Picture 2"/>
          <p:cNvPicPr>
            <a:picLocks noChangeAspect="1" noChangeArrowheads="1"/>
          </p:cNvPicPr>
          <p:nvPr/>
        </p:nvPicPr>
        <p:blipFill>
          <a:blip r:embed="rId3">
            <a:extLst>
              <a:ext uri="{28A0092B-C50C-407E-A947-70E740481C1C}">
                <a14:useLocalDpi xmlns:a14="http://schemas.microsoft.com/office/drawing/2010/main" val="0"/>
              </a:ext>
            </a:extLst>
          </a:blip>
          <a:srcRect l="22917" t="33173" r="27083" b="9869"/>
          <a:stretch>
            <a:fillRect/>
          </a:stretch>
        </p:blipFill>
        <p:spPr bwMode="auto">
          <a:xfrm>
            <a:off x="1066800" y="2438400"/>
            <a:ext cx="3657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l="25000" t="31877" r="29167" b="9871"/>
          <a:stretch>
            <a:fillRect/>
          </a:stretch>
        </p:blipFill>
        <p:spPr bwMode="auto">
          <a:xfrm>
            <a:off x="4953000" y="2362200"/>
            <a:ext cx="3352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Placeholder 2"/>
          <p:cNvSpPr>
            <a:spLocks noGrp="1"/>
          </p:cNvSpPr>
          <p:nvPr>
            <p:ph type="body" sz="half" idx="1"/>
          </p:nvPr>
        </p:nvSpPr>
        <p:spPr>
          <a:xfrm>
            <a:off x="685800" y="1524000"/>
            <a:ext cx="7543800" cy="4114800"/>
          </a:xfrm>
        </p:spPr>
        <p:txBody>
          <a:bodyPr/>
          <a:lstStyle/>
          <a:p>
            <a:r>
              <a:rPr lang="en-US" sz="1400" smtClean="0"/>
              <a:t>Oil demand is very inelastic in the short run (~0.06, as shown for the first half of 2008 below),  as shown by the economist James Hamilton.  It is slightly less inelastic in the longer run as people buy new vehicles, phase out less energy-efficient appliances, etc. (the elasticity for the second half of 2008 came in at 0.10).</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James Hamilton has also commented that oil prices exhibit negative convexity in that rising prices hurt the economy more than falling prices help it.</a:t>
            </a:r>
          </a:p>
          <a:p>
            <a:endParaRPr lang="en-US" sz="1400" smtClean="0"/>
          </a:p>
          <a:p>
            <a:r>
              <a:rPr lang="en-US" sz="1400" smtClean="0"/>
              <a:t>Hamilton has also determined that oil price impact is also dynamic: “oil price increases are much more important than oil price decreases, and increases have significantly less predictive content if they simply correct earlier decreases.” </a:t>
            </a:r>
          </a:p>
          <a:p>
            <a:endParaRPr lang="en-US" sz="1400" smtClean="0"/>
          </a:p>
          <a:p>
            <a:endParaRPr lang="en-US" sz="14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381000" y="609600"/>
            <a:ext cx="8915400" cy="1143000"/>
          </a:xfrm>
        </p:spPr>
        <p:txBody>
          <a:bodyPr/>
          <a:lstStyle/>
          <a:p>
            <a:r>
              <a:rPr lang="en-US" sz="2800" smtClean="0"/>
              <a:t>But Will Oil-induced Inflation Remain at Bay?</a:t>
            </a:r>
          </a:p>
        </p:txBody>
      </p:sp>
      <p:sp>
        <p:nvSpPr>
          <p:cNvPr id="62467" name="Text Placeholder 2"/>
          <p:cNvSpPr>
            <a:spLocks noGrp="1"/>
          </p:cNvSpPr>
          <p:nvPr>
            <p:ph type="body" sz="half" idx="1"/>
          </p:nvPr>
        </p:nvSpPr>
        <p:spPr>
          <a:xfrm>
            <a:off x="685800" y="1524000"/>
            <a:ext cx="7924800" cy="4572000"/>
          </a:xfrm>
        </p:spPr>
        <p:txBody>
          <a:bodyPr/>
          <a:lstStyle/>
          <a:p>
            <a:r>
              <a:rPr lang="en-US" sz="1600" dirty="0" smtClean="0"/>
              <a:t>While the US economy is more oil efficient, the general inelasticity of oil, combined with rising prices, forced personal energy expenditures in 2008 to reach their highest levels since the Saudis first initiated netback pricing in 1985:</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Oil prices will get high enough again to cause us real economic pain, both in terms of causing recessions, and in terms of triggering cost-push inflation.</a:t>
            </a:r>
          </a:p>
        </p:txBody>
      </p:sp>
      <p:graphicFrame>
        <p:nvGraphicFramePr>
          <p:cNvPr id="5" name="Chart 4"/>
          <p:cNvGraphicFramePr>
            <a:graphicFrameLocks/>
          </p:cNvGraphicFramePr>
          <p:nvPr>
            <p:extLst>
              <p:ext uri="{D42A27DB-BD31-4B8C-83A1-F6EECF244321}">
                <p14:modId xmlns:p14="http://schemas.microsoft.com/office/powerpoint/2010/main" val="3895841575"/>
              </p:ext>
            </p:extLst>
          </p:nvPr>
        </p:nvGraphicFramePr>
        <p:xfrm>
          <a:off x="1193006" y="2333625"/>
          <a:ext cx="7103269" cy="4124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72661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85800" y="609600"/>
            <a:ext cx="8229600" cy="1143000"/>
          </a:xfrm>
        </p:spPr>
        <p:txBody>
          <a:bodyPr/>
          <a:lstStyle/>
          <a:p>
            <a:r>
              <a:rPr lang="en-US" sz="2800" smtClean="0"/>
              <a:t>Will Oil-induced Inflation Remain at Bay?</a:t>
            </a:r>
          </a:p>
        </p:txBody>
      </p:sp>
      <p:graphicFrame>
        <p:nvGraphicFramePr>
          <p:cNvPr id="7" name="Chart 6"/>
          <p:cNvGraphicFramePr>
            <a:graphicFrameLocks/>
          </p:cNvGraphicFramePr>
          <p:nvPr>
            <p:extLst>
              <p:ext uri="{D42A27DB-BD31-4B8C-83A1-F6EECF244321}">
                <p14:modId xmlns:p14="http://schemas.microsoft.com/office/powerpoint/2010/main" val="2397075102"/>
              </p:ext>
            </p:extLst>
          </p:nvPr>
        </p:nvGraphicFramePr>
        <p:xfrm>
          <a:off x="1066801" y="2126456"/>
          <a:ext cx="6858000" cy="4321969"/>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txBox="1">
            <a:spLocks/>
          </p:cNvSpPr>
          <p:nvPr/>
        </p:nvSpPr>
        <p:spPr bwMode="auto">
          <a:xfrm>
            <a:off x="304800" y="609600"/>
            <a:ext cx="89916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a:solidFill>
                  <a:srgbClr val="000099"/>
                </a:solidFill>
                <a:latin typeface="+mj-lt"/>
                <a:ea typeface="+mj-ea"/>
                <a:cs typeface="+mj-cs"/>
              </a:rPr>
              <a:t>But Will Oil-induced Inflation Remain at Bay?</a:t>
            </a:r>
            <a:endParaRPr lang="en-US" sz="2800" b="0" kern="0" dirty="0">
              <a:solidFill>
                <a:srgbClr val="000099"/>
              </a:solidFill>
              <a:latin typeface="+mj-lt"/>
              <a:ea typeface="+mj-ea"/>
              <a:cs typeface="+mj-cs"/>
            </a:endParaRPr>
          </a:p>
        </p:txBody>
      </p:sp>
      <p:sp>
        <p:nvSpPr>
          <p:cNvPr id="63493" name="Text Placeholder 2"/>
          <p:cNvSpPr>
            <a:spLocks noGrp="1"/>
          </p:cNvSpPr>
          <p:nvPr>
            <p:ph type="body" sz="half" idx="1"/>
          </p:nvPr>
        </p:nvSpPr>
        <p:spPr>
          <a:xfrm>
            <a:off x="685800" y="1600200"/>
            <a:ext cx="7772400" cy="4495800"/>
          </a:xfrm>
        </p:spPr>
        <p:txBody>
          <a:bodyPr/>
          <a:lstStyle/>
          <a:p>
            <a:r>
              <a:rPr lang="en-US" sz="1400" dirty="0" smtClean="0"/>
              <a:t>Furthermore, if there is strong inflation, is the Federal Reserve really in a position to raise interest rates again, given the significant growth of debt in the US economy since 1980?</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pPr>
              <a:buFont typeface="Wingdings" pitchFamily="2" charset="2"/>
              <a:buNone/>
            </a:pPr>
            <a:endParaRPr lang="en-US" sz="1400" dirty="0" smtClean="0"/>
          </a:p>
          <a:p>
            <a:r>
              <a:rPr lang="en-US" sz="1400" dirty="0" smtClean="0"/>
              <a:t>In Q3 1980, total debt was 164.48% of GDP.  In Q3 2011, after almost 2 full years of painful deleveraging, debt is still 354.56% of GDP. </a:t>
            </a:r>
          </a:p>
        </p:txBody>
      </p:sp>
    </p:spTree>
    <p:extLst>
      <p:ext uri="{BB962C8B-B14F-4D97-AF65-F5344CB8AC3E}">
        <p14:creationId xmlns:p14="http://schemas.microsoft.com/office/powerpoint/2010/main" val="20735211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85800" y="152400"/>
            <a:ext cx="7772400" cy="1143000"/>
          </a:xfrm>
        </p:spPr>
        <p:txBody>
          <a:bodyPr/>
          <a:lstStyle/>
          <a:p>
            <a:r>
              <a:rPr lang="en-US" smtClean="0"/>
              <a:t>Oil and Sector Balances</a:t>
            </a:r>
          </a:p>
        </p:txBody>
      </p:sp>
      <p:sp>
        <p:nvSpPr>
          <p:cNvPr id="64515" name="Text Placeholder 2"/>
          <p:cNvSpPr>
            <a:spLocks noGrp="1"/>
          </p:cNvSpPr>
          <p:nvPr>
            <p:ph type="body" sz="half" idx="1"/>
          </p:nvPr>
        </p:nvSpPr>
        <p:spPr>
          <a:xfrm>
            <a:off x="533400" y="1066800"/>
            <a:ext cx="8610600" cy="6019800"/>
          </a:xfrm>
        </p:spPr>
        <p:txBody>
          <a:bodyPr/>
          <a:lstStyle/>
          <a:p>
            <a:r>
              <a:rPr lang="en-US" sz="2000" smtClean="0"/>
              <a:t>Per GDP accounting:</a:t>
            </a:r>
          </a:p>
          <a:p>
            <a:pPr lvl="1" algn="ctr">
              <a:buFont typeface="Wingdings" pitchFamily="2" charset="2"/>
              <a:buNone/>
            </a:pPr>
            <a:endParaRPr lang="en-US" sz="400" smtClean="0">
              <a:latin typeface="Courier New" pitchFamily="49" charset="0"/>
              <a:cs typeface="Courier New" pitchFamily="49" charset="0"/>
            </a:endParaRPr>
          </a:p>
          <a:p>
            <a:pPr lvl="1" algn="ctr">
              <a:buFont typeface="Wingdings" pitchFamily="2" charset="2"/>
              <a:buNone/>
            </a:pPr>
            <a:r>
              <a:rPr lang="en-US" sz="1400" smtClean="0">
                <a:latin typeface="Courier New" pitchFamily="49" charset="0"/>
                <a:cs typeface="Courier New" pitchFamily="49" charset="0"/>
              </a:rPr>
              <a:t>Private Net Savings + Government Balance = Current Account Balance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pPr>
              <a:buFont typeface="Wingdings" pitchFamily="2" charset="2"/>
              <a:buNone/>
            </a:pPr>
            <a:endParaRPr lang="en-US" smtClean="0"/>
          </a:p>
          <a:p>
            <a:endParaRPr lang="en-US" smtClean="0"/>
          </a:p>
          <a:p>
            <a:endParaRPr lang="en-US" smtClean="0"/>
          </a:p>
          <a:p>
            <a:pPr lvl="1">
              <a:buFont typeface="Wingdings" pitchFamily="2" charset="2"/>
              <a:buNone/>
            </a:pPr>
            <a:endParaRPr lang="en-US" sz="1200" smtClean="0">
              <a:latin typeface="Courier New" pitchFamily="49" charset="0"/>
              <a:cs typeface="Courier New" pitchFamily="49" charset="0"/>
            </a:endParaRPr>
          </a:p>
          <a:p>
            <a:pPr lvl="1">
              <a:buFont typeface="Wingdings" pitchFamily="2" charset="2"/>
              <a:buNone/>
            </a:pPr>
            <a:endParaRPr lang="en-US" sz="1200" smtClean="0">
              <a:latin typeface="Courier New" pitchFamily="49" charset="0"/>
              <a:cs typeface="Courier New" pitchFamily="49" charset="0"/>
            </a:endParaRPr>
          </a:p>
        </p:txBody>
      </p:sp>
      <p:graphicFrame>
        <p:nvGraphicFramePr>
          <p:cNvPr id="7" name="Chart 6"/>
          <p:cNvGraphicFramePr>
            <a:graphicFrameLocks/>
          </p:cNvGraphicFramePr>
          <p:nvPr/>
        </p:nvGraphicFramePr>
        <p:xfrm>
          <a:off x="1527048" y="1755648"/>
          <a:ext cx="7877175" cy="4759410"/>
        </p:xfrm>
        <a:graphic>
          <a:graphicData uri="http://schemas.openxmlformats.org/drawingml/2006/chart">
            <c:chart xmlns:c="http://schemas.openxmlformats.org/drawingml/2006/chart" xmlns:r="http://schemas.openxmlformats.org/officeDocument/2006/relationships" r:id="rId3"/>
          </a:graphicData>
        </a:graphic>
      </p:graphicFrame>
      <p:sp>
        <p:nvSpPr>
          <p:cNvPr id="64517" name="TextBox 7"/>
          <p:cNvSpPr txBox="1">
            <a:spLocks noChangeArrowheads="1"/>
          </p:cNvSpPr>
          <p:nvPr/>
        </p:nvSpPr>
        <p:spPr bwMode="auto">
          <a:xfrm>
            <a:off x="228600" y="6858000"/>
            <a:ext cx="3581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dirty="0">
                <a:hlinkClick r:id="rId4" action="ppaction://hlinksldjump"/>
              </a:rPr>
              <a:t>See Appendix </a:t>
            </a:r>
            <a:r>
              <a:rPr lang="en-US" sz="800" dirty="0" smtClean="0">
                <a:hlinkClick r:id="rId4" action="ppaction://hlinksldjump"/>
              </a:rPr>
              <a:t>R: </a:t>
            </a:r>
            <a:r>
              <a:rPr lang="en-US" sz="800" dirty="0">
                <a:hlinkClick r:id="rId4" action="ppaction://hlinksldjump"/>
              </a:rPr>
              <a:t>Deriving Sector Balances</a:t>
            </a:r>
            <a:endParaRPr lang="en-US" sz="8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85800" y="152400"/>
            <a:ext cx="7772400" cy="1143000"/>
          </a:xfrm>
        </p:spPr>
        <p:txBody>
          <a:bodyPr/>
          <a:lstStyle/>
          <a:p>
            <a:r>
              <a:rPr lang="en-US" smtClean="0"/>
              <a:t>Oil and Sector Balances</a:t>
            </a:r>
          </a:p>
        </p:txBody>
      </p:sp>
      <p:sp>
        <p:nvSpPr>
          <p:cNvPr id="65539" name="Text Placeholder 2"/>
          <p:cNvSpPr>
            <a:spLocks noGrp="1"/>
          </p:cNvSpPr>
          <p:nvPr>
            <p:ph type="body" sz="half" idx="1"/>
          </p:nvPr>
        </p:nvSpPr>
        <p:spPr>
          <a:xfrm>
            <a:off x="533400" y="1066800"/>
            <a:ext cx="8610600" cy="6019800"/>
          </a:xfrm>
        </p:spPr>
        <p:txBody>
          <a:bodyPr/>
          <a:lstStyle/>
          <a:p>
            <a:r>
              <a:rPr lang="en-US" sz="2000" smtClean="0"/>
              <a:t>Per GDP accounting:</a:t>
            </a:r>
          </a:p>
          <a:p>
            <a:pPr lvl="1" algn="ctr">
              <a:buFont typeface="Wingdings" pitchFamily="2" charset="2"/>
              <a:buNone/>
            </a:pPr>
            <a:endParaRPr lang="en-US" sz="400" smtClean="0">
              <a:latin typeface="Courier New" pitchFamily="49" charset="0"/>
              <a:cs typeface="Courier New" pitchFamily="49" charset="0"/>
            </a:endParaRPr>
          </a:p>
          <a:p>
            <a:pPr lvl="1" algn="ctr">
              <a:buFont typeface="Wingdings" pitchFamily="2" charset="2"/>
              <a:buNone/>
            </a:pPr>
            <a:r>
              <a:rPr lang="en-US" sz="1400" smtClean="0">
                <a:latin typeface="Courier New" pitchFamily="49" charset="0"/>
                <a:cs typeface="Courier New" pitchFamily="49" charset="0"/>
              </a:rPr>
              <a:t>Private Net Savings + Government Balance = Current Account Balance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r>
              <a:rPr lang="en-US" sz="1600" smtClean="0"/>
              <a:t>If the current account balance is dragged down by rising oil prices, either the private sector will have to stop deleveraging its debt, or the government deficit will have to get worse.</a:t>
            </a:r>
          </a:p>
          <a:p>
            <a:endParaRPr lang="en-US" smtClean="0"/>
          </a:p>
          <a:p>
            <a:endParaRPr lang="en-US" smtClean="0"/>
          </a:p>
          <a:p>
            <a:endParaRPr lang="en-US" smtClean="0"/>
          </a:p>
          <a:p>
            <a:pPr lvl="1">
              <a:buFont typeface="Wingdings" pitchFamily="2" charset="2"/>
              <a:buNone/>
            </a:pPr>
            <a:endParaRPr lang="en-US" sz="1200" smtClean="0">
              <a:latin typeface="Courier New" pitchFamily="49" charset="0"/>
              <a:cs typeface="Courier New" pitchFamily="49" charset="0"/>
            </a:endParaRPr>
          </a:p>
          <a:p>
            <a:pPr lvl="1">
              <a:buFont typeface="Wingdings" pitchFamily="2" charset="2"/>
              <a:buNone/>
            </a:pPr>
            <a:endParaRPr lang="en-US" sz="1200" smtClean="0">
              <a:latin typeface="Courier New" pitchFamily="49" charset="0"/>
              <a:cs typeface="Courier New" pitchFamily="49" charset="0"/>
            </a:endParaRPr>
          </a:p>
        </p:txBody>
      </p:sp>
      <p:graphicFrame>
        <p:nvGraphicFramePr>
          <p:cNvPr id="6" name="Chart 5"/>
          <p:cNvGraphicFramePr/>
          <p:nvPr/>
        </p:nvGraphicFramePr>
        <p:xfrm>
          <a:off x="1527048" y="1755648"/>
          <a:ext cx="7877175" cy="475926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Conclusions</a:t>
            </a:r>
          </a:p>
        </p:txBody>
      </p:sp>
      <p:sp>
        <p:nvSpPr>
          <p:cNvPr id="66563" name="Text Placeholder 2"/>
          <p:cNvSpPr>
            <a:spLocks noGrp="1"/>
          </p:cNvSpPr>
          <p:nvPr>
            <p:ph type="body" sz="half" idx="1"/>
          </p:nvPr>
        </p:nvSpPr>
        <p:spPr>
          <a:xfrm>
            <a:off x="685800" y="1600200"/>
            <a:ext cx="7772400" cy="4495800"/>
          </a:xfrm>
        </p:spPr>
        <p:txBody>
          <a:bodyPr/>
          <a:lstStyle/>
          <a:p>
            <a:r>
              <a:rPr lang="en-US" sz="1800" dirty="0" smtClean="0"/>
              <a:t>Cheap oil transformed the US economy between 1947 and 1973.   However, the US now imports between 50 and 60% of the petroleum it consumes. </a:t>
            </a:r>
          </a:p>
          <a:p>
            <a:endParaRPr lang="en-US" sz="1800" dirty="0" smtClean="0"/>
          </a:p>
          <a:p>
            <a:r>
              <a:rPr lang="en-US" sz="1800" dirty="0" smtClean="0"/>
              <a:t>Rising demand for crude from China, India, and OPEC countries will outstrip the world’s ability supply it, once production reaches a plateau sometime before 2020.</a:t>
            </a:r>
          </a:p>
          <a:p>
            <a:endParaRPr lang="en-US" sz="1800" dirty="0" smtClean="0"/>
          </a:p>
          <a:p>
            <a:r>
              <a:rPr lang="en-US" sz="1800" dirty="0" smtClean="0">
                <a:solidFill>
                  <a:srgbClr val="FF0000"/>
                </a:solidFill>
              </a:rPr>
              <a:t>Rising oil prices and unprecedented volatility will be the result.  </a:t>
            </a:r>
          </a:p>
          <a:p>
            <a:endParaRPr lang="en-US" sz="1800" dirty="0" smtClean="0"/>
          </a:p>
          <a:p>
            <a:r>
              <a:rPr lang="en-US" sz="1800" dirty="0" smtClean="0"/>
              <a:t>If the past is any guide, we can likely expect for yields on the 10 </a:t>
            </a:r>
            <a:r>
              <a:rPr lang="en-US" sz="1800" dirty="0" err="1" smtClean="0"/>
              <a:t>Yr</a:t>
            </a:r>
            <a:r>
              <a:rPr lang="en-US" sz="1800" dirty="0" smtClean="0"/>
              <a:t> UST to rise, for the yield curve to become more volatile, and for the S&amp;P 500 to experience negative real growth in the coming years.</a:t>
            </a:r>
          </a:p>
          <a:p>
            <a:endParaRPr lang="en-US" sz="1800" dirty="0"/>
          </a:p>
          <a:p>
            <a:r>
              <a:rPr lang="en-US" sz="1800" dirty="0" smtClean="0"/>
              <a:t>Rising prices will either ignite cost-push inflation, prolong the deleveraging period, or force our public debt to increase.</a:t>
            </a:r>
          </a:p>
          <a:p>
            <a:endParaRPr lang="en-US" sz="1200" dirty="0" smtClean="0"/>
          </a:p>
          <a:p>
            <a:endParaRPr lang="en-US" sz="1200" dirty="0" smtClean="0"/>
          </a:p>
          <a:p>
            <a:pPr>
              <a:buFont typeface="Wingdings" pitchFamily="2" charset="2"/>
              <a:buNone/>
            </a:pPr>
            <a:endParaRPr lang="en-US" sz="1200"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609600" y="228600"/>
            <a:ext cx="7772400" cy="1143000"/>
          </a:xfrm>
        </p:spPr>
        <p:txBody>
          <a:bodyPr/>
          <a:lstStyle/>
          <a:p>
            <a:r>
              <a:rPr lang="en-US" smtClean="0"/>
              <a:t>Thank You!</a:t>
            </a:r>
          </a:p>
        </p:txBody>
      </p:sp>
      <p:pic>
        <p:nvPicPr>
          <p:cNvPr id="67587" name="Picture 4"/>
          <p:cNvPicPr>
            <a:picLocks noChangeAspect="1" noChangeArrowheads="1"/>
          </p:cNvPicPr>
          <p:nvPr/>
        </p:nvPicPr>
        <p:blipFill>
          <a:blip r:embed="rId3">
            <a:extLst>
              <a:ext uri="{28A0092B-C50C-407E-A947-70E740481C1C}">
                <a14:useLocalDpi xmlns:a14="http://schemas.microsoft.com/office/drawing/2010/main" val="0"/>
              </a:ext>
            </a:extLst>
          </a:blip>
          <a:srcRect l="34886" t="46790" r="21506" b="18349"/>
          <a:stretch>
            <a:fillRect/>
          </a:stretch>
        </p:blipFill>
        <p:spPr bwMode="auto">
          <a:xfrm>
            <a:off x="228600" y="2362200"/>
            <a:ext cx="4191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Box 4"/>
          <p:cNvSpPr txBox="1">
            <a:spLocks noChangeArrowheads="1"/>
          </p:cNvSpPr>
          <p:nvPr/>
        </p:nvSpPr>
        <p:spPr bwMode="auto">
          <a:xfrm>
            <a:off x="4724400" y="1219200"/>
            <a:ext cx="1905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i="1"/>
              <a:t>A HINDOO FABLE.</a:t>
            </a:r>
            <a:br>
              <a:rPr lang="en-US" sz="800" b="0" i="1"/>
            </a:br>
            <a:r>
              <a:rPr lang="en-US" sz="800" b="0" i="1"/>
              <a:t/>
            </a:r>
            <a:br>
              <a:rPr lang="en-US" sz="800" b="0" i="1"/>
            </a:br>
            <a:r>
              <a:rPr lang="en-US" sz="800" b="0" i="1"/>
              <a:t>I.</a:t>
            </a:r>
            <a:br>
              <a:rPr lang="en-US" sz="800" b="0" i="1"/>
            </a:br>
            <a:r>
              <a:rPr lang="en-US" sz="800" b="0" i="1"/>
              <a:t/>
            </a:r>
            <a:br>
              <a:rPr lang="en-US" sz="800" b="0" i="1"/>
            </a:br>
            <a:r>
              <a:rPr lang="en-US" sz="800" b="0" i="1"/>
              <a:t>IT was six men of Indostan</a:t>
            </a:r>
            <a:br>
              <a:rPr lang="en-US" sz="800" b="0" i="1"/>
            </a:br>
            <a:r>
              <a:rPr lang="en-US" sz="800" b="0" i="1"/>
              <a:t>To learning much inclined,</a:t>
            </a:r>
            <a:br>
              <a:rPr lang="en-US" sz="800" b="0" i="1"/>
            </a:br>
            <a:r>
              <a:rPr lang="en-US" sz="800" b="0" i="1"/>
              <a:t>Who went to see the Elephant</a:t>
            </a:r>
            <a:br>
              <a:rPr lang="en-US" sz="800" b="0" i="1"/>
            </a:br>
            <a:r>
              <a:rPr lang="en-US" sz="800" b="0" i="1"/>
              <a:t>(Though all of them were blind),</a:t>
            </a:r>
            <a:br>
              <a:rPr lang="en-US" sz="800" b="0" i="1"/>
            </a:br>
            <a:r>
              <a:rPr lang="en-US" sz="800" b="0" i="1"/>
              <a:t>That each by observation</a:t>
            </a:r>
            <a:br>
              <a:rPr lang="en-US" sz="800" b="0" i="1"/>
            </a:br>
            <a:r>
              <a:rPr lang="en-US" sz="800" b="0" i="1"/>
              <a:t>Might satisfy his mind.</a:t>
            </a:r>
            <a:br>
              <a:rPr lang="en-US" sz="800" b="0" i="1"/>
            </a:br>
            <a:r>
              <a:rPr lang="en-US" sz="800" b="0" i="1"/>
              <a:t/>
            </a:r>
            <a:br>
              <a:rPr lang="en-US" sz="800" b="0" i="1"/>
            </a:br>
            <a:r>
              <a:rPr lang="en-US" sz="800" b="0" i="1"/>
              <a:t>II.</a:t>
            </a:r>
            <a:br>
              <a:rPr lang="en-US" sz="800" b="0" i="1"/>
            </a:br>
            <a:r>
              <a:rPr lang="en-US" sz="800" b="0" i="1"/>
              <a:t/>
            </a:r>
            <a:br>
              <a:rPr lang="en-US" sz="800" b="0" i="1"/>
            </a:br>
            <a:r>
              <a:rPr lang="en-US" sz="800" b="0" i="1"/>
              <a:t>The </a:t>
            </a:r>
            <a:r>
              <a:rPr lang="en-US" sz="800" i="1"/>
              <a:t>First</a:t>
            </a:r>
            <a:r>
              <a:rPr lang="en-US" sz="800" b="0" i="1"/>
              <a:t> approached the Elephant,</a:t>
            </a:r>
            <a:br>
              <a:rPr lang="en-US" sz="800" b="0" i="1"/>
            </a:br>
            <a:r>
              <a:rPr lang="en-US" sz="800" b="0" i="1"/>
              <a:t>And happening to fall</a:t>
            </a:r>
            <a:br>
              <a:rPr lang="en-US" sz="800" b="0" i="1"/>
            </a:br>
            <a:r>
              <a:rPr lang="en-US" sz="800" b="0" i="1"/>
              <a:t>Against his broad and sturdy side,</a:t>
            </a:r>
            <a:br>
              <a:rPr lang="en-US" sz="800" b="0" i="1"/>
            </a:br>
            <a:r>
              <a:rPr lang="en-US" sz="800" b="0" i="1"/>
              <a:t>At once began to bawl:</a:t>
            </a:r>
            <a:br>
              <a:rPr lang="en-US" sz="800" b="0" i="1"/>
            </a:br>
            <a:r>
              <a:rPr lang="en-US" sz="800" b="0" i="1"/>
              <a:t>"God bless me!—but the Elephant</a:t>
            </a:r>
            <a:br>
              <a:rPr lang="en-US" sz="800" b="0" i="1"/>
            </a:br>
            <a:r>
              <a:rPr lang="en-US" sz="800" b="0" i="1"/>
              <a:t>Is very like a wall!"</a:t>
            </a:r>
            <a:br>
              <a:rPr lang="en-US" sz="800" b="0" i="1"/>
            </a:br>
            <a:r>
              <a:rPr lang="en-US" sz="800" b="0" i="1"/>
              <a:t/>
            </a:r>
            <a:br>
              <a:rPr lang="en-US" sz="800" b="0" i="1"/>
            </a:br>
            <a:r>
              <a:rPr lang="en-US" sz="800" b="0" i="1"/>
              <a:t>III.</a:t>
            </a:r>
            <a:br>
              <a:rPr lang="en-US" sz="800" b="0" i="1"/>
            </a:br>
            <a:r>
              <a:rPr lang="en-US" sz="800" b="0" i="1"/>
              <a:t/>
            </a:r>
            <a:br>
              <a:rPr lang="en-US" sz="800" b="0" i="1"/>
            </a:br>
            <a:r>
              <a:rPr lang="en-US" sz="800" b="0" i="1"/>
              <a:t>The </a:t>
            </a:r>
            <a:r>
              <a:rPr lang="en-US" sz="800" i="1"/>
              <a:t>Second</a:t>
            </a:r>
            <a:r>
              <a:rPr lang="en-US" sz="800" b="0" i="1"/>
              <a:t>, feeling of the tusk,</a:t>
            </a:r>
            <a:br>
              <a:rPr lang="en-US" sz="800" b="0" i="1"/>
            </a:br>
            <a:r>
              <a:rPr lang="en-US" sz="800" b="0" i="1"/>
              <a:t>Cried:"Ho!—what have we here</a:t>
            </a:r>
            <a:br>
              <a:rPr lang="en-US" sz="800" b="0" i="1"/>
            </a:br>
            <a:r>
              <a:rPr lang="en-US" sz="800" b="0" i="1"/>
              <a:t>So very round and smooth and sharp?</a:t>
            </a:r>
            <a:br>
              <a:rPr lang="en-US" sz="800" b="0" i="1"/>
            </a:br>
            <a:r>
              <a:rPr lang="en-US" sz="800" b="0" i="1"/>
              <a:t>To me 't is mighty clear</a:t>
            </a:r>
            <a:br>
              <a:rPr lang="en-US" sz="800" b="0" i="1"/>
            </a:br>
            <a:r>
              <a:rPr lang="en-US" sz="800" b="0" i="1"/>
              <a:t>This wonder of an Elephant</a:t>
            </a:r>
            <a:br>
              <a:rPr lang="en-US" sz="800" b="0" i="1"/>
            </a:br>
            <a:r>
              <a:rPr lang="en-US" sz="800" b="0" i="1"/>
              <a:t>Is very like a spear!"</a:t>
            </a:r>
            <a:br>
              <a:rPr lang="en-US" sz="800" b="0" i="1"/>
            </a:br>
            <a:r>
              <a:rPr lang="en-US" sz="800" b="0" i="1"/>
              <a:t/>
            </a:r>
            <a:br>
              <a:rPr lang="en-US" sz="800" b="0" i="1"/>
            </a:br>
            <a:r>
              <a:rPr lang="en-US" sz="800" b="0" i="1"/>
              <a:t>IV.</a:t>
            </a:r>
            <a:br>
              <a:rPr lang="en-US" sz="800" b="0" i="1"/>
            </a:br>
            <a:r>
              <a:rPr lang="en-US" sz="800" b="0" i="1"/>
              <a:t/>
            </a:r>
            <a:br>
              <a:rPr lang="en-US" sz="800" b="0" i="1"/>
            </a:br>
            <a:r>
              <a:rPr lang="en-US" sz="800" b="0" i="1"/>
              <a:t>The </a:t>
            </a:r>
            <a:r>
              <a:rPr lang="en-US" sz="800" i="1"/>
              <a:t>Third</a:t>
            </a:r>
            <a:r>
              <a:rPr lang="en-US" sz="800" b="0" i="1"/>
              <a:t> approached the animal,</a:t>
            </a:r>
            <a:br>
              <a:rPr lang="en-US" sz="800" b="0" i="1"/>
            </a:br>
            <a:r>
              <a:rPr lang="en-US" sz="800" b="0" i="1"/>
              <a:t>And happening to take</a:t>
            </a:r>
            <a:br>
              <a:rPr lang="en-US" sz="800" b="0" i="1"/>
            </a:br>
            <a:r>
              <a:rPr lang="en-US" sz="800" b="0" i="1"/>
              <a:t>The squirming trunk within his hands,</a:t>
            </a:r>
            <a:br>
              <a:rPr lang="en-US" sz="800" b="0" i="1"/>
            </a:br>
            <a:r>
              <a:rPr lang="en-US" sz="800" b="0" i="1"/>
              <a:t>Thus boldly up and spake:</a:t>
            </a:r>
            <a:br>
              <a:rPr lang="en-US" sz="800" b="0" i="1"/>
            </a:br>
            <a:r>
              <a:rPr lang="en-US" sz="800" b="0" i="1"/>
              <a:t>"I see," quoth he, "the Elephant</a:t>
            </a:r>
            <a:br>
              <a:rPr lang="en-US" sz="800" b="0" i="1"/>
            </a:br>
            <a:r>
              <a:rPr lang="en-US" sz="800" b="0" i="1"/>
              <a:t>Is very like a snake!"</a:t>
            </a:r>
            <a:br>
              <a:rPr lang="en-US" sz="800" b="0" i="1"/>
            </a:br>
            <a:r>
              <a:rPr lang="en-US" sz="800" b="0" i="1"/>
              <a:t/>
            </a:r>
            <a:br>
              <a:rPr lang="en-US" sz="800" b="0" i="1"/>
            </a:br>
            <a:endParaRPr lang="en-US" sz="800"/>
          </a:p>
        </p:txBody>
      </p:sp>
      <p:sp>
        <p:nvSpPr>
          <p:cNvPr id="67589" name="TextBox 5"/>
          <p:cNvSpPr txBox="1">
            <a:spLocks noChangeArrowheads="1"/>
          </p:cNvSpPr>
          <p:nvPr/>
        </p:nvSpPr>
        <p:spPr bwMode="auto">
          <a:xfrm>
            <a:off x="6864350" y="1436688"/>
            <a:ext cx="2736850"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i="1"/>
              <a:t>V.</a:t>
            </a:r>
            <a:br>
              <a:rPr lang="en-US" sz="800" b="0" i="1"/>
            </a:br>
            <a:r>
              <a:rPr lang="en-US" sz="800" b="0" i="1"/>
              <a:t/>
            </a:r>
            <a:br>
              <a:rPr lang="en-US" sz="800" b="0" i="1"/>
            </a:br>
            <a:r>
              <a:rPr lang="en-US" sz="800" b="0" i="1"/>
              <a:t>The </a:t>
            </a:r>
            <a:r>
              <a:rPr lang="en-US" sz="800" i="1"/>
              <a:t>Fourth</a:t>
            </a:r>
            <a:r>
              <a:rPr lang="en-US" sz="800" b="0" i="1"/>
              <a:t> reached out his eager hand,</a:t>
            </a:r>
            <a:br>
              <a:rPr lang="en-US" sz="800" b="0" i="1"/>
            </a:br>
            <a:r>
              <a:rPr lang="en-US" sz="800" b="0" i="1"/>
              <a:t>And felt about the knee.</a:t>
            </a:r>
            <a:br>
              <a:rPr lang="en-US" sz="800" b="0" i="1"/>
            </a:br>
            <a:r>
              <a:rPr lang="en-US" sz="800" b="0" i="1"/>
              <a:t>"What most this wondrous beast is like</a:t>
            </a:r>
            <a:br>
              <a:rPr lang="en-US" sz="800" b="0" i="1"/>
            </a:br>
            <a:r>
              <a:rPr lang="en-US" sz="800" b="0" i="1"/>
              <a:t>Is mighty plain," quoth he;</a:t>
            </a:r>
            <a:br>
              <a:rPr lang="en-US" sz="800" b="0" i="1"/>
            </a:br>
            <a:r>
              <a:rPr lang="en-US" sz="800" b="0" i="1"/>
              <a:t>"'T is clear enough the Elephant</a:t>
            </a:r>
            <a:br>
              <a:rPr lang="en-US" sz="800" b="0" i="1"/>
            </a:br>
            <a:r>
              <a:rPr lang="en-US" sz="800" b="0" i="1"/>
              <a:t>Is very like a tree!"</a:t>
            </a:r>
            <a:br>
              <a:rPr lang="en-US" sz="800" b="0" i="1"/>
            </a:br>
            <a:r>
              <a:rPr lang="en-US" sz="800" b="0" i="1"/>
              <a:t/>
            </a:r>
            <a:br>
              <a:rPr lang="en-US" sz="800" b="0" i="1"/>
            </a:br>
            <a:r>
              <a:rPr lang="en-US" sz="800" b="0" i="1"/>
              <a:t>VI.</a:t>
            </a:r>
            <a:br>
              <a:rPr lang="en-US" sz="800" b="0" i="1"/>
            </a:br>
            <a:r>
              <a:rPr lang="en-US" sz="800" b="0" i="1"/>
              <a:t/>
            </a:r>
            <a:br>
              <a:rPr lang="en-US" sz="800" b="0" i="1"/>
            </a:br>
            <a:r>
              <a:rPr lang="en-US" sz="800" b="0" i="1"/>
              <a:t>The </a:t>
            </a:r>
            <a:r>
              <a:rPr lang="en-US" sz="800" i="1"/>
              <a:t>Fifth</a:t>
            </a:r>
            <a:r>
              <a:rPr lang="en-US" sz="800" b="0" i="1"/>
              <a:t>, who chanced to touch the ear,</a:t>
            </a:r>
            <a:br>
              <a:rPr lang="en-US" sz="800" b="0" i="1"/>
            </a:br>
            <a:r>
              <a:rPr lang="en-US" sz="800" b="0" i="1"/>
              <a:t>Said: "E'en the blindest man</a:t>
            </a:r>
            <a:br>
              <a:rPr lang="en-US" sz="800" b="0" i="1"/>
            </a:br>
            <a:r>
              <a:rPr lang="en-US" sz="800" b="0" i="1"/>
              <a:t>Can tell what this resembles most;</a:t>
            </a:r>
            <a:br>
              <a:rPr lang="en-US" sz="800" b="0" i="1"/>
            </a:br>
            <a:r>
              <a:rPr lang="en-US" sz="800" b="0" i="1"/>
              <a:t>Deny the fact who can,</a:t>
            </a:r>
            <a:br>
              <a:rPr lang="en-US" sz="800" b="0" i="1"/>
            </a:br>
            <a:r>
              <a:rPr lang="en-US" sz="800" b="0" i="1"/>
              <a:t>This marvel of an Elephant</a:t>
            </a:r>
            <a:br>
              <a:rPr lang="en-US" sz="800" b="0" i="1"/>
            </a:br>
            <a:r>
              <a:rPr lang="en-US" sz="800" b="0" i="1"/>
              <a:t>Is very like a fan!"</a:t>
            </a:r>
            <a:br>
              <a:rPr lang="en-US" sz="800" b="0" i="1"/>
            </a:br>
            <a:r>
              <a:rPr lang="en-US" sz="800" b="0" i="1"/>
              <a:t/>
            </a:r>
            <a:br>
              <a:rPr lang="en-US" sz="800" b="0" i="1"/>
            </a:br>
            <a:r>
              <a:rPr lang="en-US" sz="800" b="0" i="1"/>
              <a:t>VII.</a:t>
            </a:r>
            <a:br>
              <a:rPr lang="en-US" sz="800" b="0" i="1"/>
            </a:br>
            <a:r>
              <a:rPr lang="en-US" sz="800" b="0" i="1"/>
              <a:t/>
            </a:r>
            <a:br>
              <a:rPr lang="en-US" sz="800" b="0" i="1"/>
            </a:br>
            <a:r>
              <a:rPr lang="en-US" sz="800" b="0" i="1"/>
              <a:t>The </a:t>
            </a:r>
            <a:r>
              <a:rPr lang="en-US" sz="800" i="1"/>
              <a:t>Sixth</a:t>
            </a:r>
            <a:r>
              <a:rPr lang="en-US" sz="800" b="0" i="1"/>
              <a:t> no sooner had begun</a:t>
            </a:r>
            <a:br>
              <a:rPr lang="en-US" sz="800" b="0" i="1"/>
            </a:br>
            <a:r>
              <a:rPr lang="en-US" sz="800" b="0" i="1"/>
              <a:t>About the beast to grope,</a:t>
            </a:r>
            <a:br>
              <a:rPr lang="en-US" sz="800" b="0" i="1"/>
            </a:br>
            <a:r>
              <a:rPr lang="en-US" sz="800" b="0" i="1"/>
              <a:t>Than, seizing on the swinging tail</a:t>
            </a:r>
            <a:br>
              <a:rPr lang="en-US" sz="800" b="0" i="1"/>
            </a:br>
            <a:r>
              <a:rPr lang="en-US" sz="800" b="0" i="1"/>
              <a:t>That fell within his scope,</a:t>
            </a:r>
            <a:br>
              <a:rPr lang="en-US" sz="800" b="0" i="1"/>
            </a:br>
            <a:r>
              <a:rPr lang="en-US" sz="800" b="0" i="1"/>
              <a:t>"I see," quoth he, "the Elephant</a:t>
            </a:r>
            <a:br>
              <a:rPr lang="en-US" sz="800" b="0" i="1"/>
            </a:br>
            <a:r>
              <a:rPr lang="en-US" sz="800" b="0" i="1"/>
              <a:t>Is very like a rope!"</a:t>
            </a:r>
            <a:br>
              <a:rPr lang="en-US" sz="800" b="0" i="1"/>
            </a:br>
            <a:r>
              <a:rPr lang="en-US" sz="800" b="0" i="1"/>
              <a:t/>
            </a:r>
            <a:br>
              <a:rPr lang="en-US" sz="800" b="0" i="1"/>
            </a:br>
            <a:r>
              <a:rPr lang="en-US" sz="800" b="0" i="1"/>
              <a:t>VIII.</a:t>
            </a:r>
            <a:br>
              <a:rPr lang="en-US" sz="800" b="0" i="1"/>
            </a:br>
            <a:r>
              <a:rPr lang="en-US" sz="800" b="0" i="1"/>
              <a:t/>
            </a:r>
            <a:br>
              <a:rPr lang="en-US" sz="800" b="0" i="1"/>
            </a:br>
            <a:r>
              <a:rPr lang="en-US" sz="800" b="0" i="1"/>
              <a:t>And so these men of Indostan</a:t>
            </a:r>
            <a:br>
              <a:rPr lang="en-US" sz="800" b="0" i="1"/>
            </a:br>
            <a:r>
              <a:rPr lang="en-US" sz="800" b="0" i="1"/>
              <a:t>Disputed loud and long,</a:t>
            </a:r>
            <a:br>
              <a:rPr lang="en-US" sz="800" b="0" i="1"/>
            </a:br>
            <a:r>
              <a:rPr lang="en-US" sz="800" b="0" i="1"/>
              <a:t>Each in his own opinion</a:t>
            </a:r>
            <a:br>
              <a:rPr lang="en-US" sz="800" b="0" i="1"/>
            </a:br>
            <a:r>
              <a:rPr lang="en-US" sz="800" b="0" i="1"/>
              <a:t>Exceeding stiff and strong,</a:t>
            </a:r>
            <a:br>
              <a:rPr lang="en-US" sz="800" b="0" i="1"/>
            </a:br>
            <a:r>
              <a:rPr lang="en-US" sz="800" b="0" i="1"/>
              <a:t>Though each was partly in the right,</a:t>
            </a:r>
            <a:br>
              <a:rPr lang="en-US" sz="800" b="0" i="1"/>
            </a:br>
            <a:r>
              <a:rPr lang="en-US" sz="800" b="0" i="1"/>
              <a:t>And all were in the wrong!</a:t>
            </a:r>
            <a:br>
              <a:rPr lang="en-US" sz="800" b="0" i="1"/>
            </a:br>
            <a:r>
              <a:rPr lang="en-US" sz="800" b="0" i="1"/>
              <a:t/>
            </a:r>
            <a:br>
              <a:rPr lang="en-US" sz="800" b="0" i="1"/>
            </a:br>
            <a:r>
              <a:rPr lang="en-US" sz="800" b="0" i="1"/>
              <a:t>MORAL.</a:t>
            </a:r>
            <a:br>
              <a:rPr lang="en-US" sz="800" b="0" i="1"/>
            </a:br>
            <a:r>
              <a:rPr lang="en-US" sz="800" b="0" i="1"/>
              <a:t/>
            </a:r>
            <a:br>
              <a:rPr lang="en-US" sz="800" b="0" i="1"/>
            </a:br>
            <a:r>
              <a:rPr lang="en-US" sz="800" b="0" i="1"/>
              <a:t>So, oft in theologic wars</a:t>
            </a:r>
            <a:br>
              <a:rPr lang="en-US" sz="800" b="0" i="1"/>
            </a:br>
            <a:r>
              <a:rPr lang="en-US" sz="800" b="0" i="1"/>
              <a:t>The disputants, I ween,</a:t>
            </a:r>
            <a:br>
              <a:rPr lang="en-US" sz="800" b="0" i="1"/>
            </a:br>
            <a:r>
              <a:rPr lang="en-US" sz="800" b="0" i="1"/>
              <a:t>Rail on in utter ignorance</a:t>
            </a:r>
            <a:br>
              <a:rPr lang="en-US" sz="800" b="0" i="1"/>
            </a:br>
            <a:r>
              <a:rPr lang="en-US" sz="800" b="0" i="1"/>
              <a:t>Of what each other mean,</a:t>
            </a:r>
            <a:br>
              <a:rPr lang="en-US" sz="800" b="0" i="1"/>
            </a:br>
            <a:r>
              <a:rPr lang="en-US" sz="800" i="1"/>
              <a:t>And prate about an Elephant</a:t>
            </a:r>
            <a:br>
              <a:rPr lang="en-US" sz="800" i="1"/>
            </a:br>
            <a:r>
              <a:rPr lang="en-US" sz="800" i="1"/>
              <a:t>Not one of them has seen!</a:t>
            </a:r>
            <a:r>
              <a:rPr lang="en-US" sz="800" b="0"/>
              <a:t/>
            </a:r>
            <a:br>
              <a:rPr lang="en-US" sz="800" b="0"/>
            </a:br>
            <a:r>
              <a:rPr lang="en-US" sz="800" b="0"/>
              <a:t/>
            </a:r>
            <a:br>
              <a:rPr lang="en-US" sz="800" b="0"/>
            </a:br>
            <a:r>
              <a:rPr lang="en-US" sz="800" b="0"/>
              <a:t>— John Godfrey Saxe, </a:t>
            </a:r>
            <a:r>
              <a:rPr lang="en-US" sz="800" b="0" i="1" u="sng">
                <a:hlinkClick r:id="rId4"/>
              </a:rPr>
              <a:t>The Blind Men and the Elephant</a:t>
            </a:r>
            <a:endParaRPr lang="en-US" sz="800"/>
          </a:p>
          <a:p>
            <a:pPr eaLnBrk="1" hangingPunct="1"/>
            <a:endParaRPr lang="en-US" sz="8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85800" y="228600"/>
            <a:ext cx="7772400" cy="1143000"/>
          </a:xfrm>
        </p:spPr>
        <p:txBody>
          <a:bodyPr/>
          <a:lstStyle/>
          <a:p>
            <a:r>
              <a:rPr lang="en-US" sz="2400" smtClean="0"/>
              <a:t>Epilogue: Oil, Money, and Now What?</a:t>
            </a:r>
          </a:p>
        </p:txBody>
      </p:sp>
      <p:sp>
        <p:nvSpPr>
          <p:cNvPr id="68611" name="Text Placeholder 2"/>
          <p:cNvSpPr>
            <a:spLocks noGrp="1"/>
          </p:cNvSpPr>
          <p:nvPr>
            <p:ph type="body" sz="half" idx="1"/>
          </p:nvPr>
        </p:nvSpPr>
        <p:spPr>
          <a:xfrm>
            <a:off x="685800" y="1219200"/>
            <a:ext cx="8610600" cy="4572000"/>
          </a:xfrm>
        </p:spPr>
        <p:txBody>
          <a:bodyPr/>
          <a:lstStyle/>
          <a:p>
            <a:r>
              <a:rPr lang="en-US" sz="1400" smtClean="0"/>
              <a:t>The plot, below, encapsulates the original idea behind this presentation.  Cheap oil fueled our growth in GDP until 1978, and thereafter we relied on debt to grow our economy.  Now that we are deleveraging after the crisis of 2008, and now that oil will never be cheap again, where will our growth come from?  </a:t>
            </a:r>
          </a:p>
          <a:p>
            <a:endParaRPr lang="en-US" sz="1400" smtClean="0"/>
          </a:p>
        </p:txBody>
      </p:sp>
      <p:graphicFrame>
        <p:nvGraphicFramePr>
          <p:cNvPr id="5" name="Chart 4"/>
          <p:cNvGraphicFramePr/>
          <p:nvPr/>
        </p:nvGraphicFramePr>
        <p:xfrm>
          <a:off x="647700" y="2009775"/>
          <a:ext cx="8296275" cy="5143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10"/>
          <p:cNvGrpSpPr>
            <a:grpSpLocks/>
          </p:cNvGrpSpPr>
          <p:nvPr/>
        </p:nvGrpSpPr>
        <p:grpSpPr bwMode="auto">
          <a:xfrm>
            <a:off x="4876800" y="2209800"/>
            <a:ext cx="5029200" cy="4038600"/>
            <a:chOff x="4800600" y="2209800"/>
            <a:chExt cx="5029200" cy="4038600"/>
          </a:xfrm>
        </p:grpSpPr>
        <p:graphicFrame>
          <p:nvGraphicFramePr>
            <p:cNvPr id="6" name="Chart 5"/>
            <p:cNvGraphicFramePr/>
            <p:nvPr/>
          </p:nvGraphicFramePr>
          <p:xfrm>
            <a:off x="4800600" y="2438400"/>
            <a:ext cx="50292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9641" name="TextBox 8"/>
            <p:cNvSpPr txBox="1">
              <a:spLocks noChangeArrowheads="1"/>
            </p:cNvSpPr>
            <p:nvPr/>
          </p:nvSpPr>
          <p:spPr bwMode="auto">
            <a:xfrm>
              <a:off x="6720803" y="2209800"/>
              <a:ext cx="13563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World Oil Use</a:t>
              </a:r>
            </a:p>
          </p:txBody>
        </p:sp>
      </p:grpSp>
      <p:sp>
        <p:nvSpPr>
          <p:cNvPr id="69635" name="Title 1"/>
          <p:cNvSpPr>
            <a:spLocks noGrp="1"/>
          </p:cNvSpPr>
          <p:nvPr>
            <p:ph type="title"/>
          </p:nvPr>
        </p:nvSpPr>
        <p:spPr/>
        <p:txBody>
          <a:bodyPr/>
          <a:lstStyle/>
          <a:p>
            <a:r>
              <a:rPr lang="en-US" smtClean="0"/>
              <a:t>Appendix A: Oil Statistics</a:t>
            </a:r>
          </a:p>
        </p:txBody>
      </p:sp>
      <p:sp>
        <p:nvSpPr>
          <p:cNvPr id="69636" name="TextBox 6"/>
          <p:cNvSpPr txBox="1">
            <a:spLocks noChangeArrowheads="1"/>
          </p:cNvSpPr>
          <p:nvPr/>
        </p:nvSpPr>
        <p:spPr bwMode="auto">
          <a:xfrm>
            <a:off x="7467600" y="3962400"/>
            <a:ext cx="1600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000"/>
              <a:t>Transportation…...64%</a:t>
            </a:r>
          </a:p>
          <a:p>
            <a:pPr eaLnBrk="1" hangingPunct="1"/>
            <a:r>
              <a:rPr lang="en-US" sz="1000" b="0"/>
              <a:t>Gasoline................26%</a:t>
            </a:r>
          </a:p>
          <a:p>
            <a:pPr eaLnBrk="1" hangingPunct="1"/>
            <a:r>
              <a:rPr lang="en-US" sz="1000" b="0"/>
              <a:t>Diesel…………......20%</a:t>
            </a:r>
          </a:p>
          <a:p>
            <a:pPr eaLnBrk="1" hangingPunct="1"/>
            <a:r>
              <a:rPr lang="en-US" sz="1000" b="0"/>
              <a:t>Residual fuel oil.....12%</a:t>
            </a:r>
          </a:p>
          <a:p>
            <a:pPr eaLnBrk="1" hangingPunct="1"/>
            <a:r>
              <a:rPr lang="en-US" sz="1000" b="0"/>
              <a:t>Jet fuel…………......6%</a:t>
            </a:r>
          </a:p>
        </p:txBody>
      </p:sp>
      <p:grpSp>
        <p:nvGrpSpPr>
          <p:cNvPr id="69637" name="Group 9"/>
          <p:cNvGrpSpPr>
            <a:grpSpLocks/>
          </p:cNvGrpSpPr>
          <p:nvPr/>
        </p:nvGrpSpPr>
        <p:grpSpPr bwMode="auto">
          <a:xfrm>
            <a:off x="-152400" y="2209800"/>
            <a:ext cx="4389438" cy="3992563"/>
            <a:chOff x="0" y="2209800"/>
            <a:chExt cx="4389120" cy="3992880"/>
          </a:xfrm>
        </p:grpSpPr>
        <p:graphicFrame>
          <p:nvGraphicFramePr>
            <p:cNvPr id="4" name="Chart 3"/>
            <p:cNvGraphicFramePr/>
            <p:nvPr/>
          </p:nvGraphicFramePr>
          <p:xfrm>
            <a:off x="0" y="2468880"/>
            <a:ext cx="4389120" cy="3733800"/>
          </p:xfrm>
          <a:graphic>
            <a:graphicData uri="http://schemas.openxmlformats.org/drawingml/2006/chart">
              <c:chart xmlns:c="http://schemas.openxmlformats.org/drawingml/2006/chart" xmlns:r="http://schemas.openxmlformats.org/officeDocument/2006/relationships" r:id="rId4"/>
            </a:graphicData>
          </a:graphic>
        </p:graphicFrame>
        <p:sp>
          <p:nvSpPr>
            <p:cNvPr id="69639" name="TextBox 7"/>
            <p:cNvSpPr txBox="1">
              <a:spLocks noChangeArrowheads="1"/>
            </p:cNvSpPr>
            <p:nvPr/>
          </p:nvSpPr>
          <p:spPr bwMode="auto">
            <a:xfrm>
              <a:off x="685800" y="2209800"/>
              <a:ext cx="32767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World Energy Production By Source</a:t>
              </a: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57200" y="609600"/>
            <a:ext cx="8763000" cy="1143000"/>
          </a:xfrm>
        </p:spPr>
        <p:txBody>
          <a:bodyPr/>
          <a:lstStyle/>
          <a:p>
            <a:r>
              <a:rPr lang="en-US" smtClean="0"/>
              <a:t>Appendix A: Oil Statistics</a:t>
            </a:r>
          </a:p>
        </p:txBody>
      </p:sp>
      <p:sp>
        <p:nvSpPr>
          <p:cNvPr id="70659" name="Text Placeholder 2"/>
          <p:cNvSpPr>
            <a:spLocks noGrp="1"/>
          </p:cNvSpPr>
          <p:nvPr>
            <p:ph type="body" sz="half" idx="1"/>
          </p:nvPr>
        </p:nvSpPr>
        <p:spPr>
          <a:xfrm>
            <a:off x="457200" y="1457325"/>
            <a:ext cx="8782050" cy="4638675"/>
          </a:xfrm>
        </p:spPr>
        <p:txBody>
          <a:bodyPr/>
          <a:lstStyle/>
          <a:p>
            <a:r>
              <a:rPr lang="en-US" sz="1400" smtClean="0"/>
              <a:t>Total US Energy Consumption in 2010, across all sectors, was 17.65B barrels of oil equivalent (boe). While the Industrial, Electricity Generation, and Commercial &amp; Residential sectors made heavy use of other fuel types, the 2</a:t>
            </a:r>
            <a:r>
              <a:rPr lang="en-US" sz="1400" baseline="30000" smtClean="0"/>
              <a:t>nd</a:t>
            </a:r>
            <a:r>
              <a:rPr lang="en-US" sz="1400" smtClean="0"/>
              <a:t> largest sector of consumption, Transportation, is almost entirely dependent on oil:</a:t>
            </a:r>
          </a:p>
        </p:txBody>
      </p:sp>
      <p:sp>
        <p:nvSpPr>
          <p:cNvPr id="70660" name="TextBox 6"/>
          <p:cNvSpPr txBox="1">
            <a:spLocks noChangeArrowheads="1"/>
          </p:cNvSpPr>
          <p:nvPr/>
        </p:nvSpPr>
        <p:spPr bwMode="auto">
          <a:xfrm>
            <a:off x="195263" y="3200400"/>
            <a:ext cx="1474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Transportation</a:t>
            </a:r>
          </a:p>
          <a:p>
            <a:pPr eaLnBrk="1" hangingPunct="1"/>
            <a:r>
              <a:rPr lang="en-US" sz="1200"/>
              <a:t>4.94B  boe, 28%</a:t>
            </a:r>
          </a:p>
        </p:txBody>
      </p:sp>
      <p:sp>
        <p:nvSpPr>
          <p:cNvPr id="70661" name="TextBox 8"/>
          <p:cNvSpPr txBox="1">
            <a:spLocks noChangeArrowheads="1"/>
          </p:cNvSpPr>
          <p:nvPr/>
        </p:nvSpPr>
        <p:spPr bwMode="auto">
          <a:xfrm>
            <a:off x="195263" y="5638800"/>
            <a:ext cx="14747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Commercial &amp; </a:t>
            </a:r>
          </a:p>
          <a:p>
            <a:pPr eaLnBrk="1" hangingPunct="1"/>
            <a:r>
              <a:rPr lang="en-US"/>
              <a:t>Residential</a:t>
            </a:r>
          </a:p>
          <a:p>
            <a:pPr eaLnBrk="1" hangingPunct="1"/>
            <a:r>
              <a:rPr lang="en-US" sz="1200"/>
              <a:t>1.98B  boe, 11%</a:t>
            </a:r>
          </a:p>
        </p:txBody>
      </p:sp>
      <p:sp>
        <p:nvSpPr>
          <p:cNvPr id="70662" name="TextBox 9"/>
          <p:cNvSpPr txBox="1">
            <a:spLocks noChangeArrowheads="1"/>
          </p:cNvSpPr>
          <p:nvPr/>
        </p:nvSpPr>
        <p:spPr bwMode="auto">
          <a:xfrm>
            <a:off x="4625975" y="3200400"/>
            <a:ext cx="1346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Industrial</a:t>
            </a:r>
          </a:p>
          <a:p>
            <a:pPr eaLnBrk="1" hangingPunct="1"/>
            <a:r>
              <a:rPr lang="en-US" sz="1200"/>
              <a:t>3.60B  boe, 20%</a:t>
            </a:r>
          </a:p>
        </p:txBody>
      </p:sp>
      <p:sp>
        <p:nvSpPr>
          <p:cNvPr id="70663" name="TextBox 11"/>
          <p:cNvSpPr txBox="1">
            <a:spLocks noChangeArrowheads="1"/>
          </p:cNvSpPr>
          <p:nvPr/>
        </p:nvSpPr>
        <p:spPr bwMode="auto">
          <a:xfrm>
            <a:off x="4625975" y="5638800"/>
            <a:ext cx="1736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t>Electricity </a:t>
            </a:r>
          </a:p>
          <a:p>
            <a:pPr eaLnBrk="1" hangingPunct="1"/>
            <a:r>
              <a:rPr lang="en-US"/>
              <a:t>Generation</a:t>
            </a:r>
          </a:p>
          <a:p>
            <a:pPr eaLnBrk="1" hangingPunct="1"/>
            <a:r>
              <a:rPr lang="en-US" sz="1200"/>
              <a:t>7.13B  boe, 40%</a:t>
            </a:r>
          </a:p>
        </p:txBody>
      </p:sp>
      <p:graphicFrame>
        <p:nvGraphicFramePr>
          <p:cNvPr id="14" name="Chart 13"/>
          <p:cNvGraphicFramePr>
            <a:graphicFrameLocks/>
          </p:cNvGraphicFramePr>
          <p:nvPr/>
        </p:nvGraphicFramePr>
        <p:xfrm>
          <a:off x="1416843" y="2286000"/>
          <a:ext cx="3072384" cy="27647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nvGraphicFramePr>
        <p:xfrm>
          <a:off x="6161463" y="2046445"/>
          <a:ext cx="2240280" cy="28003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nvGraphicFramePr>
        <p:xfrm>
          <a:off x="1314450" y="4552950"/>
          <a:ext cx="3429000" cy="27622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p:cNvGraphicFramePr>
            <a:graphicFrameLocks/>
          </p:cNvGraphicFramePr>
          <p:nvPr/>
        </p:nvGraphicFramePr>
        <p:xfrm>
          <a:off x="5579973" y="4234809"/>
          <a:ext cx="3739896" cy="3172968"/>
        </p:xfrm>
        <a:graphic>
          <a:graphicData uri="http://schemas.openxmlformats.org/drawingml/2006/chart">
            <c:chart xmlns:c="http://schemas.openxmlformats.org/drawingml/2006/chart" xmlns:r="http://schemas.openxmlformats.org/officeDocument/2006/relationships" r:id="rId6"/>
          </a:graphicData>
        </a:graphic>
      </p:graphicFrame>
      <p:sp>
        <p:nvSpPr>
          <p:cNvPr id="70668" name="TextBox 12"/>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7" action="ppaction://hlinksldjump"/>
              </a:rPr>
              <a:t>Go Back</a:t>
            </a:r>
            <a:endParaRPr lang="en-US" sz="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Agenda</a:t>
            </a:r>
          </a:p>
        </p:txBody>
      </p:sp>
      <p:sp>
        <p:nvSpPr>
          <p:cNvPr id="8195" name="Content Placeholder 2"/>
          <p:cNvSpPr>
            <a:spLocks noGrp="1"/>
          </p:cNvSpPr>
          <p:nvPr>
            <p:ph idx="1"/>
          </p:nvPr>
        </p:nvSpPr>
        <p:spPr>
          <a:xfrm>
            <a:off x="685800" y="1447800"/>
            <a:ext cx="8534400" cy="4343400"/>
          </a:xfrm>
        </p:spPr>
        <p:txBody>
          <a:bodyPr/>
          <a:lstStyle/>
          <a:p>
            <a:r>
              <a:rPr lang="en-US" smtClean="0"/>
              <a:t>Oil Pricing</a:t>
            </a:r>
          </a:p>
          <a:p>
            <a:pPr lvl="1"/>
            <a:r>
              <a:rPr lang="en-US" sz="1200" smtClean="0"/>
              <a:t>Breakdown</a:t>
            </a:r>
          </a:p>
          <a:p>
            <a:pPr lvl="1"/>
            <a:r>
              <a:rPr lang="en-US" sz="1200" smtClean="0"/>
              <a:t>Short History</a:t>
            </a:r>
          </a:p>
          <a:p>
            <a:pPr lvl="1"/>
            <a:r>
              <a:rPr lang="en-US" sz="1200" smtClean="0"/>
              <a:t>Financialization of Oil</a:t>
            </a:r>
          </a:p>
          <a:p>
            <a:pPr lvl="1">
              <a:buFont typeface="Wingdings" pitchFamily="2" charset="2"/>
              <a:buNone/>
            </a:pPr>
            <a:endParaRPr lang="en-US" smtClean="0"/>
          </a:p>
          <a:p>
            <a:r>
              <a:rPr lang="en-US" smtClean="0"/>
              <a:t>Oil Demand</a:t>
            </a:r>
          </a:p>
          <a:p>
            <a:pPr lvl="1"/>
            <a:r>
              <a:rPr lang="en-US" sz="1200" smtClean="0"/>
              <a:t>US Growth</a:t>
            </a:r>
          </a:p>
          <a:p>
            <a:pPr lvl="1"/>
            <a:r>
              <a:rPr lang="en-US" sz="1200" smtClean="0"/>
              <a:t>World Growth</a:t>
            </a:r>
          </a:p>
          <a:p>
            <a:pPr lvl="1">
              <a:buFont typeface="Wingdings" pitchFamily="2" charset="2"/>
              <a:buNone/>
            </a:pPr>
            <a:endParaRPr lang="en-US" smtClean="0"/>
          </a:p>
          <a:p>
            <a:r>
              <a:rPr lang="en-US" smtClean="0"/>
              <a:t>Oil Supply</a:t>
            </a:r>
          </a:p>
          <a:p>
            <a:pPr lvl="1"/>
            <a:r>
              <a:rPr lang="en-US" sz="1200" smtClean="0"/>
              <a:t>Peak Oil Theory</a:t>
            </a:r>
          </a:p>
          <a:p>
            <a:pPr lvl="2"/>
            <a:r>
              <a:rPr lang="en-US" sz="1200" smtClean="0"/>
              <a:t>Three reasons why it might be true</a:t>
            </a:r>
          </a:p>
          <a:p>
            <a:pPr lvl="2"/>
            <a:r>
              <a:rPr lang="en-US" sz="1200" smtClean="0"/>
              <a:t>Four reasons why it might not</a:t>
            </a:r>
          </a:p>
          <a:p>
            <a:pPr lvl="2"/>
            <a:endParaRPr lang="en-US" smtClean="0"/>
          </a:p>
          <a:p>
            <a:r>
              <a:rPr lang="en-US" smtClean="0"/>
              <a:t>Impact of  Plateau Oil</a:t>
            </a:r>
          </a:p>
          <a:p>
            <a:pPr lvl="1"/>
            <a:r>
              <a:rPr lang="en-US" sz="1200" smtClean="0"/>
              <a:t>Past correlations of oil prices with UST10, UST 2-10 spread, and the S&amp;P 500</a:t>
            </a:r>
          </a:p>
          <a:p>
            <a:pPr lvl="1"/>
            <a:r>
              <a:rPr lang="en-US" sz="1200" smtClean="0"/>
              <a:t>Cost-push inflation </a:t>
            </a:r>
          </a:p>
          <a:p>
            <a:pPr lvl="1"/>
            <a:r>
              <a:rPr lang="en-US" sz="1200" smtClean="0"/>
              <a:t>Sector balances</a:t>
            </a:r>
          </a:p>
          <a:p>
            <a:pPr lvl="1"/>
            <a:endParaRPr lang="en-US" smtClean="0"/>
          </a:p>
          <a:p>
            <a:pPr>
              <a:buFont typeface="Wingdings" pitchFamily="2" charset="2"/>
              <a:buNone/>
            </a:pPr>
            <a:endParaRPr lang="en-US" smtClean="0"/>
          </a:p>
          <a:p>
            <a:pPr lvl="1"/>
            <a:endParaRPr lang="en-US" smtClean="0"/>
          </a:p>
        </p:txBody>
      </p:sp>
      <p:sp>
        <p:nvSpPr>
          <p:cNvPr id="8196" name="TextBox 5"/>
          <p:cNvSpPr txBox="1">
            <a:spLocks noChangeArrowheads="1"/>
          </p:cNvSpPr>
          <p:nvPr/>
        </p:nvSpPr>
        <p:spPr bwMode="auto">
          <a:xfrm rot="5400000">
            <a:off x="8338344" y="3196431"/>
            <a:ext cx="1766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i="1"/>
              <a:t>Hic Svnt Dracones</a:t>
            </a:r>
          </a:p>
        </p:txBody>
      </p:sp>
      <p:pic>
        <p:nvPicPr>
          <p:cNvPr id="8197" name="Picture 2" descr="http://www.tomorrowtoday.co.za/wp-content/uploads/2011/05/there-be-dragons-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820863"/>
            <a:ext cx="4243388"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3"/>
          <p:cNvSpPr txBox="1">
            <a:spLocks noChangeArrowheads="1"/>
          </p:cNvSpPr>
          <p:nvPr/>
        </p:nvSpPr>
        <p:spPr bwMode="auto">
          <a:xfrm>
            <a:off x="4857750" y="4762500"/>
            <a:ext cx="411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i="1"/>
              <a:t>Medieval cartographers used to write “Here Be Dragons” at the edge of their maps.</a:t>
            </a:r>
          </a:p>
          <a:p>
            <a:pPr eaLnBrk="1" hangingPunct="1"/>
            <a:r>
              <a:rPr lang="en-US" sz="800" b="0" i="1"/>
              <a:t>The world is going into uncharted territory now with oil.  Will we run into dragons?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upload.wikimedia.org/wikipedia/commons/e/e6/Unified_Combatant_Commands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588"/>
            <a:ext cx="9582150" cy="49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itle 1"/>
          <p:cNvSpPr>
            <a:spLocks noGrp="1"/>
          </p:cNvSpPr>
          <p:nvPr>
            <p:ph type="title"/>
          </p:nvPr>
        </p:nvSpPr>
        <p:spPr>
          <a:xfrm>
            <a:off x="685800" y="401638"/>
            <a:ext cx="7772400" cy="1143000"/>
          </a:xfrm>
        </p:spPr>
        <p:txBody>
          <a:bodyPr anchor="t"/>
          <a:lstStyle/>
          <a:p>
            <a:r>
              <a:rPr lang="en-US" smtClean="0"/>
              <a:t>Appendix B: USCENTCOM</a:t>
            </a:r>
          </a:p>
        </p:txBody>
      </p:sp>
      <p:sp>
        <p:nvSpPr>
          <p:cNvPr id="71684" name="Content Placeholder 2"/>
          <p:cNvSpPr>
            <a:spLocks noGrp="1"/>
          </p:cNvSpPr>
          <p:nvPr>
            <p:ph idx="1"/>
          </p:nvPr>
        </p:nvSpPr>
        <p:spPr>
          <a:xfrm>
            <a:off x="228600" y="1143000"/>
            <a:ext cx="9220200" cy="5257800"/>
          </a:xfrm>
        </p:spPr>
        <p:txBody>
          <a:bodyPr/>
          <a:lstStyle/>
          <a:p>
            <a:r>
              <a:rPr lang="en-US" sz="1800" smtClean="0"/>
              <a:t>The US Central Command (CENTCOM) was established in 1983 to provide military protection for Saudi Arabia.  CENTCOM covers 27 countries that contain 65% of the world’s known oil reserves:</a:t>
            </a:r>
          </a:p>
        </p:txBody>
      </p:sp>
      <p:sp>
        <p:nvSpPr>
          <p:cNvPr id="71685" name="Rectangle 44"/>
          <p:cNvSpPr>
            <a:spLocks noChangeArrowheads="1"/>
          </p:cNvSpPr>
          <p:nvPr/>
        </p:nvSpPr>
        <p:spPr bwMode="auto">
          <a:xfrm>
            <a:off x="7543800" y="3362325"/>
            <a:ext cx="0" cy="228600"/>
          </a:xfrm>
          <a:prstGeom prst="rect">
            <a:avLst/>
          </a:prstGeom>
          <a:solidFill>
            <a:srgbClr val="99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686" name="Rectangle 59"/>
          <p:cNvSpPr>
            <a:spLocks noChangeArrowheads="1"/>
          </p:cNvSpPr>
          <p:nvPr/>
        </p:nvSpPr>
        <p:spPr bwMode="auto">
          <a:xfrm>
            <a:off x="4343400" y="4048125"/>
            <a:ext cx="19050" cy="228600"/>
          </a:xfrm>
          <a:prstGeom prst="rect">
            <a:avLst/>
          </a:prstGeom>
          <a:solidFill>
            <a:srgbClr val="7030A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nchorCtr="1">
            <a:spAutoFit/>
          </a:bodyPr>
          <a:lstStyle/>
          <a:p>
            <a:pPr eaLnBrk="0" hangingPunct="0"/>
            <a:endParaRPr lang="en-US"/>
          </a:p>
        </p:txBody>
      </p:sp>
      <p:sp>
        <p:nvSpPr>
          <p:cNvPr id="71687" name="TextBox 6"/>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2800" smtClean="0"/>
              <a:t>Appendix C: Oil Price Structure History</a:t>
            </a:r>
          </a:p>
        </p:txBody>
      </p:sp>
      <p:graphicFrame>
        <p:nvGraphicFramePr>
          <p:cNvPr id="20" name="Chart 19"/>
          <p:cNvGraphicFramePr>
            <a:graphicFrameLocks/>
          </p:cNvGraphicFramePr>
          <p:nvPr/>
        </p:nvGraphicFramePr>
        <p:xfrm>
          <a:off x="762000" y="1457326"/>
          <a:ext cx="7924800" cy="5772150"/>
        </p:xfrm>
        <a:graphic>
          <a:graphicData uri="http://schemas.openxmlformats.org/drawingml/2006/chart">
            <c:chart xmlns:c="http://schemas.openxmlformats.org/drawingml/2006/chart" xmlns:r="http://schemas.openxmlformats.org/officeDocument/2006/relationships" r:id="rId3"/>
          </a:graphicData>
        </a:graphic>
      </p:graphicFrame>
      <p:sp>
        <p:nvSpPr>
          <p:cNvPr id="72708" name="TextBox 4"/>
          <p:cNvSpPr txBox="1">
            <a:spLocks noChangeArrowheads="1"/>
          </p:cNvSpPr>
          <p:nvPr/>
        </p:nvSpPr>
        <p:spPr bwMode="auto">
          <a:xfrm>
            <a:off x="2911475" y="5073650"/>
            <a:ext cx="106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Arab Oil Embargo</a:t>
            </a:r>
          </a:p>
        </p:txBody>
      </p:sp>
      <p:cxnSp>
        <p:nvCxnSpPr>
          <p:cNvPr id="72709" name="Straight Arrow Connector 6"/>
          <p:cNvCxnSpPr>
            <a:cxnSpLocks noChangeShapeType="1"/>
          </p:cNvCxnSpPr>
          <p:nvPr/>
        </p:nvCxnSpPr>
        <p:spPr bwMode="auto">
          <a:xfrm>
            <a:off x="3886200" y="5245100"/>
            <a:ext cx="60960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10" name="Straight Arrow Connector 8"/>
          <p:cNvCxnSpPr>
            <a:cxnSpLocks noChangeShapeType="1"/>
          </p:cNvCxnSpPr>
          <p:nvPr/>
        </p:nvCxnSpPr>
        <p:spPr bwMode="auto">
          <a:xfrm rot="16200000" flipH="1">
            <a:off x="4791075" y="4419600"/>
            <a:ext cx="2286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1" name="TextBox 4"/>
          <p:cNvSpPr txBox="1">
            <a:spLocks noChangeArrowheads="1"/>
          </p:cNvSpPr>
          <p:nvPr/>
        </p:nvSpPr>
        <p:spPr bwMode="auto">
          <a:xfrm>
            <a:off x="6173788" y="3949700"/>
            <a:ext cx="952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Saudi  Netback </a:t>
            </a:r>
          </a:p>
          <a:p>
            <a:pPr eaLnBrk="1" hangingPunct="1"/>
            <a:r>
              <a:rPr lang="en-US" sz="800"/>
              <a:t>Pricing Starts</a:t>
            </a:r>
          </a:p>
        </p:txBody>
      </p:sp>
      <p:cxnSp>
        <p:nvCxnSpPr>
          <p:cNvPr id="72712" name="Straight Arrow Connector 12"/>
          <p:cNvCxnSpPr>
            <a:cxnSpLocks noChangeShapeType="1"/>
          </p:cNvCxnSpPr>
          <p:nvPr/>
        </p:nvCxnSpPr>
        <p:spPr bwMode="auto">
          <a:xfrm flipH="1">
            <a:off x="5829300" y="4235450"/>
            <a:ext cx="438150" cy="584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3" name="TextBox 4"/>
          <p:cNvSpPr txBox="1">
            <a:spLocks noChangeArrowheads="1"/>
          </p:cNvSpPr>
          <p:nvPr/>
        </p:nvSpPr>
        <p:spPr bwMode="auto">
          <a:xfrm>
            <a:off x="5486400" y="2667000"/>
            <a:ext cx="1139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Iran-Iraq War Starts</a:t>
            </a:r>
          </a:p>
        </p:txBody>
      </p:sp>
      <p:cxnSp>
        <p:nvCxnSpPr>
          <p:cNvPr id="72714" name="Straight Arrow Connector 15"/>
          <p:cNvCxnSpPr>
            <a:cxnSpLocks noChangeShapeType="1"/>
          </p:cNvCxnSpPr>
          <p:nvPr/>
        </p:nvCxnSpPr>
        <p:spPr bwMode="auto">
          <a:xfrm flipH="1">
            <a:off x="5334000" y="2882900"/>
            <a:ext cx="400050" cy="3460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5" name="TextBox 4"/>
          <p:cNvSpPr txBox="1">
            <a:spLocks noChangeArrowheads="1"/>
          </p:cNvSpPr>
          <p:nvPr/>
        </p:nvSpPr>
        <p:spPr bwMode="auto">
          <a:xfrm>
            <a:off x="6281738" y="4686300"/>
            <a:ext cx="11525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Iraq Invades Kuwait</a:t>
            </a:r>
          </a:p>
        </p:txBody>
      </p:sp>
      <p:cxnSp>
        <p:nvCxnSpPr>
          <p:cNvPr id="72716" name="Straight Arrow Connector 18"/>
          <p:cNvCxnSpPr>
            <a:cxnSpLocks noChangeShapeType="1"/>
          </p:cNvCxnSpPr>
          <p:nvPr/>
        </p:nvCxnSpPr>
        <p:spPr bwMode="auto">
          <a:xfrm flipH="1">
            <a:off x="6281738" y="4953000"/>
            <a:ext cx="119062"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7" name="TextBox 4"/>
          <p:cNvSpPr txBox="1">
            <a:spLocks noChangeArrowheads="1"/>
          </p:cNvSpPr>
          <p:nvPr/>
        </p:nvSpPr>
        <p:spPr bwMode="auto">
          <a:xfrm>
            <a:off x="7724775" y="5594350"/>
            <a:ext cx="9588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Invades Iraq</a:t>
            </a:r>
          </a:p>
        </p:txBody>
      </p:sp>
      <p:cxnSp>
        <p:nvCxnSpPr>
          <p:cNvPr id="72718" name="Straight Arrow Connector 21"/>
          <p:cNvCxnSpPr>
            <a:cxnSpLocks noChangeShapeType="1"/>
          </p:cNvCxnSpPr>
          <p:nvPr/>
        </p:nvCxnSpPr>
        <p:spPr bwMode="auto">
          <a:xfrm flipH="1" flipV="1">
            <a:off x="7724775" y="5391150"/>
            <a:ext cx="119063" cy="203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19" name="Straight Arrow Connector 26"/>
          <p:cNvCxnSpPr>
            <a:cxnSpLocks noChangeShapeType="1"/>
          </p:cNvCxnSpPr>
          <p:nvPr/>
        </p:nvCxnSpPr>
        <p:spPr bwMode="auto">
          <a:xfrm flipH="1">
            <a:off x="5638800" y="3962400"/>
            <a:ext cx="190500" cy="3254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20" name="TextBox 4"/>
          <p:cNvSpPr txBox="1">
            <a:spLocks noChangeArrowheads="1"/>
          </p:cNvSpPr>
          <p:nvPr/>
        </p:nvSpPr>
        <p:spPr bwMode="auto">
          <a:xfrm>
            <a:off x="5638800" y="3622675"/>
            <a:ext cx="955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NYMEX Futures</a:t>
            </a:r>
          </a:p>
          <a:p>
            <a:pPr eaLnBrk="1" hangingPunct="1"/>
            <a:r>
              <a:rPr lang="en-US" sz="800"/>
              <a:t>Launched</a:t>
            </a:r>
          </a:p>
        </p:txBody>
      </p:sp>
      <p:sp>
        <p:nvSpPr>
          <p:cNvPr id="72721" name="TextBox 4"/>
          <p:cNvSpPr txBox="1">
            <a:spLocks noChangeArrowheads="1"/>
          </p:cNvSpPr>
          <p:nvPr/>
        </p:nvSpPr>
        <p:spPr bwMode="auto">
          <a:xfrm>
            <a:off x="7040563" y="6381750"/>
            <a:ext cx="12477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China Joins The WTO</a:t>
            </a:r>
          </a:p>
        </p:txBody>
      </p:sp>
      <p:cxnSp>
        <p:nvCxnSpPr>
          <p:cNvPr id="72722" name="Straight Arrow Connector 25"/>
          <p:cNvCxnSpPr>
            <a:cxnSpLocks noChangeShapeType="1"/>
          </p:cNvCxnSpPr>
          <p:nvPr/>
        </p:nvCxnSpPr>
        <p:spPr bwMode="auto">
          <a:xfrm flipV="1">
            <a:off x="7488238" y="5810250"/>
            <a:ext cx="0" cy="5207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23" name="TextBox 4"/>
          <p:cNvSpPr txBox="1">
            <a:spLocks noChangeArrowheads="1"/>
          </p:cNvSpPr>
          <p:nvPr/>
        </p:nvSpPr>
        <p:spPr bwMode="auto">
          <a:xfrm>
            <a:off x="6858000" y="2795588"/>
            <a:ext cx="147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Financial Crisis Erupts</a:t>
            </a:r>
          </a:p>
        </p:txBody>
      </p:sp>
      <p:cxnSp>
        <p:nvCxnSpPr>
          <p:cNvPr id="72724" name="Straight Arrow Connector 31"/>
          <p:cNvCxnSpPr>
            <a:cxnSpLocks noChangeShapeType="1"/>
          </p:cNvCxnSpPr>
          <p:nvPr/>
        </p:nvCxnSpPr>
        <p:spPr bwMode="auto">
          <a:xfrm>
            <a:off x="8096250" y="3011488"/>
            <a:ext cx="104775" cy="1412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25" name="TextBox 36"/>
          <p:cNvSpPr txBox="1">
            <a:spLocks noChangeArrowheads="1"/>
          </p:cNvSpPr>
          <p:nvPr/>
        </p:nvSpPr>
        <p:spPr bwMode="auto">
          <a:xfrm>
            <a:off x="2584450" y="5511800"/>
            <a:ext cx="13938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Oil Production Peaks</a:t>
            </a:r>
          </a:p>
        </p:txBody>
      </p:sp>
      <p:cxnSp>
        <p:nvCxnSpPr>
          <p:cNvPr id="72726" name="Straight Arrow Connector 37"/>
          <p:cNvCxnSpPr>
            <a:cxnSpLocks noChangeShapeType="1"/>
          </p:cNvCxnSpPr>
          <p:nvPr/>
        </p:nvCxnSpPr>
        <p:spPr bwMode="auto">
          <a:xfrm>
            <a:off x="3971925" y="5702300"/>
            <a:ext cx="219075" cy="2667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z="2800" smtClean="0"/>
              <a:t>Appendix C: Oil Price Structure History</a:t>
            </a:r>
          </a:p>
        </p:txBody>
      </p:sp>
      <p:graphicFrame>
        <p:nvGraphicFramePr>
          <p:cNvPr id="20" name="Chart 19"/>
          <p:cNvGraphicFramePr>
            <a:graphicFrameLocks/>
          </p:cNvGraphicFramePr>
          <p:nvPr/>
        </p:nvGraphicFramePr>
        <p:xfrm>
          <a:off x="762000" y="1457326"/>
          <a:ext cx="7924800" cy="5772150"/>
        </p:xfrm>
        <a:graphic>
          <a:graphicData uri="http://schemas.openxmlformats.org/drawingml/2006/chart">
            <c:chart xmlns:c="http://schemas.openxmlformats.org/drawingml/2006/chart" xmlns:r="http://schemas.openxmlformats.org/officeDocument/2006/relationships" r:id="rId3"/>
          </a:graphicData>
        </a:graphic>
      </p:graphicFrame>
      <p:sp>
        <p:nvSpPr>
          <p:cNvPr id="73732" name="TextBox 4"/>
          <p:cNvSpPr txBox="1">
            <a:spLocks noChangeArrowheads="1"/>
          </p:cNvSpPr>
          <p:nvPr/>
        </p:nvSpPr>
        <p:spPr bwMode="auto">
          <a:xfrm>
            <a:off x="2911475" y="5073650"/>
            <a:ext cx="106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Arab Oil Embargo</a:t>
            </a:r>
          </a:p>
        </p:txBody>
      </p:sp>
      <p:cxnSp>
        <p:nvCxnSpPr>
          <p:cNvPr id="73733" name="Straight Arrow Connector 6"/>
          <p:cNvCxnSpPr>
            <a:cxnSpLocks noChangeShapeType="1"/>
          </p:cNvCxnSpPr>
          <p:nvPr/>
        </p:nvCxnSpPr>
        <p:spPr bwMode="auto">
          <a:xfrm>
            <a:off x="3886200" y="5245100"/>
            <a:ext cx="60960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3734" name="Straight Arrow Connector 8"/>
          <p:cNvCxnSpPr>
            <a:cxnSpLocks noChangeShapeType="1"/>
          </p:cNvCxnSpPr>
          <p:nvPr/>
        </p:nvCxnSpPr>
        <p:spPr bwMode="auto">
          <a:xfrm rot="16200000" flipH="1">
            <a:off x="4791075" y="4419600"/>
            <a:ext cx="2286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35" name="TextBox 4"/>
          <p:cNvSpPr txBox="1">
            <a:spLocks noChangeArrowheads="1"/>
          </p:cNvSpPr>
          <p:nvPr/>
        </p:nvSpPr>
        <p:spPr bwMode="auto">
          <a:xfrm>
            <a:off x="7724775" y="5594350"/>
            <a:ext cx="9588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Invades Iraq</a:t>
            </a:r>
          </a:p>
        </p:txBody>
      </p:sp>
      <p:cxnSp>
        <p:nvCxnSpPr>
          <p:cNvPr id="73736" name="Straight Arrow Connector 21"/>
          <p:cNvCxnSpPr>
            <a:cxnSpLocks noChangeShapeType="1"/>
          </p:cNvCxnSpPr>
          <p:nvPr/>
        </p:nvCxnSpPr>
        <p:spPr bwMode="auto">
          <a:xfrm flipH="1" flipV="1">
            <a:off x="7724775" y="5391150"/>
            <a:ext cx="119063" cy="203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37" name="TextBox 4"/>
          <p:cNvSpPr txBox="1">
            <a:spLocks noChangeArrowheads="1"/>
          </p:cNvSpPr>
          <p:nvPr/>
        </p:nvSpPr>
        <p:spPr bwMode="auto">
          <a:xfrm>
            <a:off x="7040563" y="6381750"/>
            <a:ext cx="12477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China Joins The WTO</a:t>
            </a:r>
          </a:p>
        </p:txBody>
      </p:sp>
      <p:cxnSp>
        <p:nvCxnSpPr>
          <p:cNvPr id="73738" name="Straight Arrow Connector 25"/>
          <p:cNvCxnSpPr>
            <a:cxnSpLocks noChangeShapeType="1"/>
          </p:cNvCxnSpPr>
          <p:nvPr/>
        </p:nvCxnSpPr>
        <p:spPr bwMode="auto">
          <a:xfrm flipV="1">
            <a:off x="7488238" y="5810250"/>
            <a:ext cx="0" cy="5207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39" name="TextBox 4"/>
          <p:cNvSpPr txBox="1">
            <a:spLocks noChangeArrowheads="1"/>
          </p:cNvSpPr>
          <p:nvPr/>
        </p:nvSpPr>
        <p:spPr bwMode="auto">
          <a:xfrm>
            <a:off x="6858000" y="2795588"/>
            <a:ext cx="147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Financial Crisis Erupts</a:t>
            </a:r>
          </a:p>
        </p:txBody>
      </p:sp>
      <p:cxnSp>
        <p:nvCxnSpPr>
          <p:cNvPr id="73740" name="Straight Arrow Connector 31"/>
          <p:cNvCxnSpPr>
            <a:cxnSpLocks noChangeShapeType="1"/>
          </p:cNvCxnSpPr>
          <p:nvPr/>
        </p:nvCxnSpPr>
        <p:spPr bwMode="auto">
          <a:xfrm>
            <a:off x="8096250" y="3011488"/>
            <a:ext cx="104775" cy="1412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41" name="TextBox 36"/>
          <p:cNvSpPr txBox="1">
            <a:spLocks noChangeArrowheads="1"/>
          </p:cNvSpPr>
          <p:nvPr/>
        </p:nvSpPr>
        <p:spPr bwMode="auto">
          <a:xfrm>
            <a:off x="2584450" y="5511800"/>
            <a:ext cx="13938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t>US Oil Production Peaks</a:t>
            </a:r>
          </a:p>
        </p:txBody>
      </p:sp>
      <p:cxnSp>
        <p:nvCxnSpPr>
          <p:cNvPr id="73742" name="Straight Arrow Connector 37"/>
          <p:cNvCxnSpPr>
            <a:cxnSpLocks noChangeShapeType="1"/>
          </p:cNvCxnSpPr>
          <p:nvPr/>
        </p:nvCxnSpPr>
        <p:spPr bwMode="auto">
          <a:xfrm>
            <a:off x="3971925" y="5702300"/>
            <a:ext cx="219075" cy="2667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3743" name="Oval 2"/>
          <p:cNvSpPr>
            <a:spLocks noChangeArrowheads="1"/>
          </p:cNvSpPr>
          <p:nvPr/>
        </p:nvSpPr>
        <p:spPr bwMode="auto">
          <a:xfrm rot="723031">
            <a:off x="4421188" y="4778375"/>
            <a:ext cx="339725" cy="1282700"/>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nchorCtr="1">
            <a:spAutoFit/>
          </a:bodyPr>
          <a:lstStyle/>
          <a:p>
            <a:pPr eaLnBrk="0" hangingPunct="0"/>
            <a:endParaRPr lang="en-US"/>
          </a:p>
        </p:txBody>
      </p:sp>
      <p:sp>
        <p:nvSpPr>
          <p:cNvPr id="73744" name="Oval 27"/>
          <p:cNvSpPr>
            <a:spLocks noChangeArrowheads="1"/>
          </p:cNvSpPr>
          <p:nvPr/>
        </p:nvSpPr>
        <p:spPr bwMode="auto">
          <a:xfrm rot="333724">
            <a:off x="4976813" y="2774950"/>
            <a:ext cx="323850" cy="2130425"/>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nchorCtr="1">
            <a:spAutoFit/>
          </a:bodyPr>
          <a:lstStyle/>
          <a:p>
            <a:pPr eaLnBrk="0" hangingPunct="0"/>
            <a:endParaRPr lang="en-US"/>
          </a:p>
        </p:txBody>
      </p:sp>
      <p:sp>
        <p:nvSpPr>
          <p:cNvPr id="73745" name="Oval 28"/>
          <p:cNvSpPr>
            <a:spLocks noChangeArrowheads="1"/>
          </p:cNvSpPr>
          <p:nvPr/>
        </p:nvSpPr>
        <p:spPr bwMode="auto">
          <a:xfrm rot="723031">
            <a:off x="7713663" y="3016250"/>
            <a:ext cx="339725" cy="2705100"/>
          </a:xfrm>
          <a:prstGeom prst="ellipse">
            <a:avLst/>
          </a:prstGeom>
          <a:noFill/>
          <a:ln w="19050" algn="ctr">
            <a:solidFill>
              <a:srgbClr val="820000"/>
            </a:solidFill>
            <a:round/>
            <a:headEnd/>
            <a:tailEnd/>
          </a:ln>
          <a:extLst>
            <a:ext uri="{909E8E84-426E-40DD-AFC4-6F175D3DCCD1}">
              <a14:hiddenFill xmlns:a14="http://schemas.microsoft.com/office/drawing/2010/main">
                <a:solidFill>
                  <a:srgbClr val="FFFFFF"/>
                </a:solidFill>
              </a14:hiddenFill>
            </a:ext>
          </a:extLst>
        </p:spPr>
        <p:txBody>
          <a:bodyPr anchor="ctr" anchorCtr="1">
            <a:spAutoFit/>
          </a:bodyPr>
          <a:lstStyle/>
          <a:p>
            <a:pPr eaLnBrk="0" hangingPunct="0"/>
            <a:endParaRPr lang="en-US"/>
          </a:p>
        </p:txBody>
      </p:sp>
      <p:sp>
        <p:nvSpPr>
          <p:cNvPr id="73746" name="TextBox 4"/>
          <p:cNvSpPr txBox="1">
            <a:spLocks noChangeArrowheads="1"/>
          </p:cNvSpPr>
          <p:nvPr/>
        </p:nvSpPr>
        <p:spPr bwMode="auto">
          <a:xfrm>
            <a:off x="3862388" y="3354388"/>
            <a:ext cx="9445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solidFill>
                  <a:srgbClr val="FF0000"/>
                </a:solidFill>
                <a:latin typeface="Times" pitchFamily="18" charset="0"/>
              </a:rPr>
              <a:t>Supply Shock  #2</a:t>
            </a:r>
          </a:p>
        </p:txBody>
      </p:sp>
      <p:sp>
        <p:nvSpPr>
          <p:cNvPr id="73747" name="TextBox 4"/>
          <p:cNvSpPr txBox="1">
            <a:spLocks noChangeArrowheads="1"/>
          </p:cNvSpPr>
          <p:nvPr/>
        </p:nvSpPr>
        <p:spPr bwMode="auto">
          <a:xfrm>
            <a:off x="3452813" y="4806950"/>
            <a:ext cx="9429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solidFill>
                  <a:srgbClr val="FF0000"/>
                </a:solidFill>
                <a:latin typeface="Times" pitchFamily="18" charset="0"/>
              </a:rPr>
              <a:t>Supply Shock  #1</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p:txBody>
          <a:bodyPr/>
          <a:lstStyle/>
          <a:p>
            <a:pPr>
              <a:lnSpc>
                <a:spcPct val="80000"/>
              </a:lnSpc>
            </a:pPr>
            <a:r>
              <a:rPr lang="en-US" smtClean="0"/>
              <a:t>Until the early 1980s, most oil was priced by long-term supply contracts.</a:t>
            </a:r>
          </a:p>
          <a:p>
            <a:pPr lvl="1">
              <a:lnSpc>
                <a:spcPct val="80000"/>
              </a:lnSpc>
            </a:pPr>
            <a:endParaRPr lang="en-US" sz="1200" smtClean="0"/>
          </a:p>
          <a:p>
            <a:pPr lvl="1">
              <a:lnSpc>
                <a:spcPct val="80000"/>
              </a:lnSpc>
            </a:pPr>
            <a:r>
              <a:rPr lang="en-US" sz="1200" smtClean="0"/>
              <a:t>From the 1950s through the end of the 1960s, oil majors – aka IOCs – negotiated rolling concession agreements with exporting countries.</a:t>
            </a:r>
          </a:p>
          <a:p>
            <a:pPr lvl="1">
              <a:lnSpc>
                <a:spcPct val="80000"/>
              </a:lnSpc>
            </a:pPr>
            <a:endParaRPr lang="en-US" sz="2000" smtClean="0"/>
          </a:p>
          <a:p>
            <a:pPr lvl="1">
              <a:lnSpc>
                <a:spcPct val="80000"/>
              </a:lnSpc>
            </a:pPr>
            <a:r>
              <a:rPr lang="en-US" sz="1200" smtClean="0"/>
              <a:t>The majors negotiated with the exporting countries what price they would charge for the oil – its “posted price.”  Furthermore, they negotiated what portion of the resulting economic rent they would pay to the countries in the form of a tax or royalty.  After much negotiation, the majors and the exporting countries agreed to a 50/50 split of the rent.</a:t>
            </a:r>
          </a:p>
          <a:p>
            <a:pPr lvl="1">
              <a:lnSpc>
                <a:spcPct val="80000"/>
              </a:lnSpc>
            </a:pPr>
            <a:endParaRPr lang="en-US" sz="1200" smtClean="0"/>
          </a:p>
          <a:p>
            <a:pPr lvl="1">
              <a:lnSpc>
                <a:spcPct val="80000"/>
              </a:lnSpc>
            </a:pPr>
            <a:r>
              <a:rPr lang="en-US" sz="1200" smtClean="0"/>
              <a:t>Here’s a hypothetical breakdown of price and rents from the 1940s: </a:t>
            </a:r>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r>
              <a:rPr lang="en-US" sz="1200" smtClean="0"/>
              <a:t>In this case above, the oil major would pay a royalty of $0.825 / barrel to the host country.</a:t>
            </a:r>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p:txBody>
      </p:sp>
      <p:graphicFrame>
        <p:nvGraphicFramePr>
          <p:cNvPr id="4" name="Table 3"/>
          <p:cNvGraphicFramePr>
            <a:graphicFrameLocks noGrp="1"/>
          </p:cNvGraphicFramePr>
          <p:nvPr/>
        </p:nvGraphicFramePr>
        <p:xfrm>
          <a:off x="2590800" y="4572000"/>
          <a:ext cx="3657600" cy="1676400"/>
        </p:xfrm>
        <a:graphic>
          <a:graphicData uri="http://schemas.openxmlformats.org/drawingml/2006/table">
            <a:tbl>
              <a:tblPr/>
              <a:tblGrid>
                <a:gridCol w="914400"/>
                <a:gridCol w="1828800"/>
                <a:gridCol w="914400"/>
              </a:tblGrid>
              <a:tr h="335280">
                <a:tc gridSpan="2">
                  <a:txBody>
                    <a:bodyPr/>
                    <a:lstStyle/>
                    <a:p>
                      <a:pPr algn="l" fontAlgn="b"/>
                      <a:r>
                        <a:rPr lang="en-US" sz="1400" b="0" i="0" u="none" strike="noStrike" dirty="0" smtClean="0">
                          <a:solidFill>
                            <a:srgbClr val="000000"/>
                          </a:solidFill>
                          <a:latin typeface="Calibri"/>
                        </a:rPr>
                        <a:t>Posted Price for Oil in </a:t>
                      </a:r>
                      <a:r>
                        <a:rPr lang="en-US" sz="1400" b="0" i="0" u="none" strike="noStrike" dirty="0">
                          <a:solidFill>
                            <a:srgbClr val="000000"/>
                          </a:solidFill>
                          <a:latin typeface="Calibri"/>
                        </a:rPr>
                        <a:t>the late 1940s</a:t>
                      </a:r>
                    </a:p>
                  </a:txBody>
                  <a:tcPr marL="9525" marR="9525" marT="9525" marB="0" anchor="b">
                    <a:lnL>
                      <a:noFill/>
                    </a:lnL>
                    <a:lnR>
                      <a:noFill/>
                    </a:lnR>
                    <a:lnT>
                      <a:noFill/>
                    </a:lnT>
                    <a:lnB>
                      <a:noFill/>
                    </a:lnB>
                  </a:tcPr>
                </a:tc>
                <a:tc hMerge="1">
                  <a:txBody>
                    <a:bodyPr/>
                    <a:lstStyle/>
                    <a:p>
                      <a:endParaRPr lang="en-US"/>
                    </a:p>
                  </a:txBody>
                  <a:tcPr/>
                </a:tc>
                <a:tc>
                  <a:txBody>
                    <a:bodyPr/>
                    <a:lstStyle/>
                    <a:p>
                      <a:pPr algn="r" fontAlgn="b"/>
                      <a:r>
                        <a:rPr lang="en-US" sz="1400" b="0" i="0" u="none" strike="noStrike">
                          <a:solidFill>
                            <a:srgbClr val="000000"/>
                          </a:solidFill>
                          <a:latin typeface="Calibri"/>
                        </a:rPr>
                        <a:t>2.50</a:t>
                      </a:r>
                    </a:p>
                  </a:txBody>
                  <a:tcPr marL="9525" marR="9525" marT="9525" marB="0" anchor="b">
                    <a:lnL>
                      <a:noFill/>
                    </a:lnL>
                    <a:lnR>
                      <a:noFill/>
                    </a:lnR>
                    <a:lnT>
                      <a:noFill/>
                    </a:lnT>
                    <a:lnB>
                      <a:noFill/>
                    </a:lnB>
                  </a:tcPr>
                </a:tc>
              </a:tr>
              <a:tr h="335280">
                <a:tc>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latin typeface="Calibri"/>
                        </a:rPr>
                        <a:t>Production Costs</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latin typeface="Calibri"/>
                        </a:rPr>
                        <a:t>0.25</a:t>
                      </a:r>
                    </a:p>
                  </a:txBody>
                  <a:tcPr marL="9525" marR="9525" marT="9525" marB="0" anchor="b">
                    <a:lnL>
                      <a:noFill/>
                    </a:lnL>
                    <a:lnR>
                      <a:noFill/>
                    </a:lnR>
                    <a:lnT>
                      <a:noFill/>
                    </a:lnT>
                    <a:lnB>
                      <a:noFill/>
                    </a:lnB>
                  </a:tcPr>
                </a:tc>
              </a:tr>
              <a:tr h="335280">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latin typeface="Calibri"/>
                        </a:rPr>
                        <a:t>Transportation</a:t>
                      </a:r>
                    </a:p>
                  </a:txBody>
                  <a:tcPr marL="9525" marR="9525" marT="9525"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0.50</a:t>
                      </a:r>
                    </a:p>
                  </a:txBody>
                  <a:tcPr marL="9525" marR="9525" marT="9525" marB="0" anchor="b">
                    <a:lnL>
                      <a:noFill/>
                    </a:lnL>
                    <a:lnR>
                      <a:noFill/>
                    </a:lnR>
                    <a:lnT>
                      <a:noFill/>
                    </a:lnT>
                    <a:lnB>
                      <a:noFill/>
                    </a:lnB>
                  </a:tcPr>
                </a:tc>
              </a:tr>
              <a:tr h="335280">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latin typeface="Calibri"/>
                        </a:rPr>
                        <a:t>Built in ROC</a:t>
                      </a:r>
                    </a:p>
                  </a:txBody>
                  <a:tcPr marL="9525" marR="9525" marT="9525" marB="0" anchor="b">
                    <a:lnL>
                      <a:noFill/>
                    </a:lnL>
                    <a:lnR>
                      <a:noFill/>
                    </a:lnR>
                    <a:lnT>
                      <a:noFill/>
                    </a:lnT>
                    <a:lnB>
                      <a:noFill/>
                    </a:lnB>
                  </a:tcPr>
                </a:tc>
                <a:tc>
                  <a:txBody>
                    <a:bodyPr/>
                    <a:lstStyle/>
                    <a:p>
                      <a:pPr algn="r" fontAlgn="b"/>
                      <a:r>
                        <a:rPr lang="en-US" sz="1400" b="0" i="0" u="none" strike="noStrike" dirty="0">
                          <a:solidFill>
                            <a:srgbClr val="000000"/>
                          </a:solidFill>
                          <a:latin typeface="Calibri"/>
                        </a:rPr>
                        <a:t>0.10</a:t>
                      </a:r>
                    </a:p>
                  </a:txBody>
                  <a:tcPr marL="9525" marR="9525" marT="9525" marB="0" anchor="b">
                    <a:lnL>
                      <a:noFill/>
                    </a:lnL>
                    <a:lnR>
                      <a:noFill/>
                    </a:lnR>
                    <a:lnT>
                      <a:noFill/>
                    </a:lnT>
                    <a:lnB>
                      <a:noFill/>
                    </a:lnB>
                  </a:tcPr>
                </a:tc>
              </a:tr>
              <a:tr h="335280">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en-US" sz="1400" b="1" i="0" u="none" strike="noStrike" dirty="0">
                          <a:solidFill>
                            <a:srgbClr val="FF0000"/>
                          </a:solidFill>
                          <a:latin typeface="Calibri"/>
                        </a:rPr>
                        <a:t>Economic Rent</a:t>
                      </a:r>
                    </a:p>
                  </a:txBody>
                  <a:tcPr marL="9525" marR="9525" marT="9525" marB="0" anchor="b">
                    <a:lnL>
                      <a:noFill/>
                    </a:lnL>
                    <a:lnR>
                      <a:noFill/>
                    </a:lnR>
                    <a:lnT>
                      <a:noFill/>
                    </a:lnT>
                    <a:lnB>
                      <a:noFill/>
                    </a:lnB>
                  </a:tcPr>
                </a:tc>
                <a:tc>
                  <a:txBody>
                    <a:bodyPr/>
                    <a:lstStyle/>
                    <a:p>
                      <a:pPr algn="r" fontAlgn="b"/>
                      <a:r>
                        <a:rPr lang="en-US" sz="1400" b="1" i="0" u="none" strike="noStrike" dirty="0">
                          <a:solidFill>
                            <a:srgbClr val="FF0000"/>
                          </a:solidFill>
                          <a:latin typeface="Calibri"/>
                        </a:rPr>
                        <a:t>1.65</a:t>
                      </a:r>
                    </a:p>
                  </a:txBody>
                  <a:tcPr marL="9525" marR="9525" marT="9525" marB="0" anchor="b">
                    <a:lnL>
                      <a:noFill/>
                    </a:lnL>
                    <a:lnR>
                      <a:noFill/>
                    </a:lnR>
                    <a:lnT>
                      <a:noFill/>
                    </a:lnT>
                    <a:lnB>
                      <a:noFill/>
                    </a:lnB>
                  </a:tcPr>
                </a:tc>
              </a:tr>
            </a:tbl>
          </a:graphicData>
        </a:graphic>
      </p:graphicFrame>
      <p:sp>
        <p:nvSpPr>
          <p:cNvPr id="7"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
        <p:nvSpPr>
          <p:cNvPr id="75779" name="Rectangle 3"/>
          <p:cNvSpPr>
            <a:spLocks noGrp="1" noChangeArrowheads="1"/>
          </p:cNvSpPr>
          <p:nvPr>
            <p:ph type="body" idx="1"/>
          </p:nvPr>
        </p:nvSpPr>
        <p:spPr/>
        <p:txBody>
          <a:bodyPr/>
          <a:lstStyle/>
          <a:p>
            <a:pPr>
              <a:lnSpc>
                <a:spcPct val="80000"/>
              </a:lnSpc>
            </a:pPr>
            <a:r>
              <a:rPr lang="en-US" smtClean="0"/>
              <a:t>The “sacred” 50/50 split between IOCs and exporting countries was the root of the post-war petroleum order, and it was maintained from the early 1950s until the early 1970s</a:t>
            </a:r>
          </a:p>
          <a:p>
            <a:pPr>
              <a:lnSpc>
                <a:spcPct val="80000"/>
              </a:lnSpc>
            </a:pPr>
            <a:endParaRPr lang="en-US" smtClean="0"/>
          </a:p>
          <a:p>
            <a:pPr>
              <a:lnSpc>
                <a:spcPct val="80000"/>
              </a:lnSpc>
            </a:pPr>
            <a:r>
              <a:rPr lang="en-US" smtClean="0"/>
              <a:t>In September 1970, Libya, under the newly installed revolutionary government of Muammer al Qaddafi, “squeezed” the small(er) IOC Occidental Petroleum and forced the first 55/45 split of rents.</a:t>
            </a:r>
          </a:p>
          <a:p>
            <a:pPr>
              <a:lnSpc>
                <a:spcPct val="80000"/>
              </a:lnSpc>
            </a:pPr>
            <a:endParaRPr lang="en-US" smtClean="0"/>
          </a:p>
          <a:p>
            <a:pPr>
              <a:lnSpc>
                <a:spcPct val="80000"/>
              </a:lnSpc>
            </a:pPr>
            <a:r>
              <a:rPr lang="en-US" smtClean="0"/>
              <a:t>The Shah of Iran quickly followed suit and negotiated the Tehran Agreement of February 1971, mandating a 55/45 split across OPEC.</a:t>
            </a:r>
          </a:p>
          <a:p>
            <a:pPr>
              <a:lnSpc>
                <a:spcPct val="80000"/>
              </a:lnSpc>
            </a:pPr>
            <a:endParaRPr lang="en-US" smtClean="0"/>
          </a:p>
          <a:p>
            <a:pPr>
              <a:lnSpc>
                <a:spcPct val="80000"/>
              </a:lnSpc>
            </a:pPr>
            <a:endParaRPr lang="en-US" smtClean="0"/>
          </a:p>
          <a:p>
            <a:pPr lvl="1">
              <a:lnSpc>
                <a:spcPct val="80000"/>
              </a:lnSpc>
            </a:pPr>
            <a:endParaRPr lang="en-US" sz="1600" smtClean="0"/>
          </a:p>
          <a:p>
            <a:pPr lvl="1">
              <a:lnSpc>
                <a:spcPct val="80000"/>
              </a:lnSpc>
              <a:buFont typeface="Wingdings" pitchFamily="2" charset="2"/>
              <a:buNone/>
            </a:pPr>
            <a:endParaRPr lang="en-US" sz="1600" smtClean="0"/>
          </a:p>
          <a:p>
            <a:pPr>
              <a:lnSpc>
                <a:spcPct val="80000"/>
              </a:lnSpc>
            </a:pPr>
            <a:endParaRPr lang="en-US" smtClean="0"/>
          </a:p>
          <a:p>
            <a:pPr lvl="1">
              <a:lnSpc>
                <a:spcPct val="80000"/>
              </a:lnSpc>
              <a:buFont typeface="Wingdings" pitchFamily="2" charset="2"/>
              <a:buNone/>
            </a:pPr>
            <a:endParaRPr lang="en-US" sz="16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838200" y="2286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
        <p:nvSpPr>
          <p:cNvPr id="9219" name="Content Placeholder 2"/>
          <p:cNvSpPr>
            <a:spLocks noGrp="1"/>
          </p:cNvSpPr>
          <p:nvPr>
            <p:ph idx="1"/>
          </p:nvPr>
        </p:nvSpPr>
        <p:spPr>
          <a:xfrm>
            <a:off x="685800" y="1143000"/>
            <a:ext cx="8077200" cy="2057400"/>
          </a:xfrm>
        </p:spPr>
        <p:txBody>
          <a:bodyPr/>
          <a:lstStyle/>
          <a:p>
            <a:pPr>
              <a:lnSpc>
                <a:spcPct val="80000"/>
              </a:lnSpc>
              <a:defRPr/>
            </a:pPr>
            <a:r>
              <a:rPr lang="en-US" dirty="0" smtClean="0"/>
              <a:t>In November 1970, US oil production peaks.  Texas Railroad Commission belatedly goes to 100% </a:t>
            </a:r>
            <a:r>
              <a:rPr lang="en-US" dirty="0" err="1" smtClean="0"/>
              <a:t>allowables</a:t>
            </a:r>
            <a:r>
              <a:rPr lang="en-US" dirty="0" smtClean="0"/>
              <a:t> in March of 1972</a:t>
            </a:r>
            <a:endParaRPr lang="en-US" sz="1400" dirty="0" smtClean="0"/>
          </a:p>
          <a:p>
            <a:pPr lvl="1">
              <a:lnSpc>
                <a:spcPct val="80000"/>
              </a:lnSpc>
              <a:defRPr/>
            </a:pPr>
            <a:endParaRPr lang="en-US" dirty="0" smtClean="0"/>
          </a:p>
          <a:p>
            <a:pPr lvl="1">
              <a:lnSpc>
                <a:spcPct val="80000"/>
              </a:lnSpc>
              <a:defRPr/>
            </a:pPr>
            <a:r>
              <a:rPr lang="en-US" dirty="0" smtClean="0"/>
              <a:t>Texas was no longer able to be the world’s swing producer – if the world needed more oil, it had to come from elsewhere, i.e. the Middle East.  </a:t>
            </a:r>
            <a:endParaRPr lang="en-US" sz="1600" dirty="0" smtClean="0"/>
          </a:p>
          <a:p>
            <a:pPr lvl="2">
              <a:lnSpc>
                <a:spcPct val="80000"/>
              </a:lnSpc>
              <a:defRPr/>
            </a:pPr>
            <a:r>
              <a:rPr lang="en-US" sz="1400" dirty="0" smtClean="0"/>
              <a:t>America no longer controlled the world’s supply and pricing of oil</a:t>
            </a:r>
          </a:p>
          <a:p>
            <a:pPr marL="966788" lvl="2" indent="0">
              <a:lnSpc>
                <a:spcPct val="80000"/>
              </a:lnSpc>
              <a:buFont typeface="Wingdings" pitchFamily="2" charset="2"/>
              <a:buNone/>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endParaRPr lang="en-US" dirty="0" smtClean="0"/>
          </a:p>
          <a:p>
            <a:pPr>
              <a:lnSpc>
                <a:spcPct val="80000"/>
              </a:lnSpc>
              <a:defRPr/>
            </a:pPr>
            <a:r>
              <a:rPr lang="en-US" dirty="0" smtClean="0"/>
              <a:t>In August of 1971, President Nixon ended the dollar’s convertibility to gold, and simultaneously introduced price controls on oil.</a:t>
            </a:r>
          </a:p>
          <a:p>
            <a:pPr>
              <a:lnSpc>
                <a:spcPct val="80000"/>
              </a:lnSpc>
              <a:defRPr/>
            </a:pPr>
            <a:endParaRPr lang="en-US" dirty="0" smtClean="0"/>
          </a:p>
          <a:p>
            <a:pPr>
              <a:buFont typeface="Wingdings" pitchFamily="2" charset="2"/>
              <a:buNone/>
              <a:defRPr/>
            </a:pPr>
            <a:endParaRPr lang="en-US" dirty="0" smtClean="0"/>
          </a:p>
          <a:p>
            <a:pPr>
              <a:buFont typeface="Wingdings" pitchFamily="2" charset="2"/>
              <a:buNone/>
              <a:defRPr/>
            </a:pPr>
            <a:endParaRPr lang="en-US" dirty="0" smtClean="0"/>
          </a:p>
        </p:txBody>
      </p:sp>
      <p:graphicFrame>
        <p:nvGraphicFramePr>
          <p:cNvPr id="6" name="Chart 5"/>
          <p:cNvGraphicFramePr>
            <a:graphicFrameLocks/>
          </p:cNvGraphicFramePr>
          <p:nvPr/>
        </p:nvGraphicFramePr>
        <p:xfrm>
          <a:off x="1793081" y="2695575"/>
          <a:ext cx="5862637" cy="34956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body" idx="1"/>
          </p:nvPr>
        </p:nvSpPr>
        <p:spPr>
          <a:xfrm>
            <a:off x="685800" y="1295400"/>
            <a:ext cx="8001000" cy="4114800"/>
          </a:xfrm>
        </p:spPr>
        <p:txBody>
          <a:bodyPr/>
          <a:lstStyle/>
          <a:p>
            <a:pPr>
              <a:lnSpc>
                <a:spcPct val="90000"/>
              </a:lnSpc>
            </a:pPr>
            <a:endParaRPr lang="en-US" sz="1600" smtClean="0"/>
          </a:p>
          <a:p>
            <a:pPr>
              <a:lnSpc>
                <a:spcPct val="90000"/>
              </a:lnSpc>
            </a:pPr>
            <a:endParaRPr lang="en-US" smtClean="0"/>
          </a:p>
          <a:p>
            <a:pPr>
              <a:lnSpc>
                <a:spcPct val="90000"/>
              </a:lnSpc>
            </a:pPr>
            <a:r>
              <a:rPr lang="en-US" smtClean="0"/>
              <a:t>Falling value of the US dollar, plus continued worldwide rising demand in oil, put a huge strain on the posted-price model.</a:t>
            </a:r>
          </a:p>
          <a:p>
            <a:pPr>
              <a:lnSpc>
                <a:spcPct val="90000"/>
              </a:lnSpc>
            </a:pPr>
            <a:endParaRPr lang="en-US" smtClean="0"/>
          </a:p>
          <a:p>
            <a:pPr>
              <a:lnSpc>
                <a:spcPct val="90000"/>
              </a:lnSpc>
            </a:pPr>
            <a:r>
              <a:rPr lang="en-US" smtClean="0"/>
              <a:t>In October  1973, Egypt invaded Israel.</a:t>
            </a:r>
          </a:p>
          <a:p>
            <a:pPr lvl="1">
              <a:lnSpc>
                <a:spcPct val="90000"/>
              </a:lnSpc>
            </a:pPr>
            <a:r>
              <a:rPr lang="en-US" smtClean="0"/>
              <a:t>In support of Egypt, the Arab members of OPEC  -- Saudi Arabia, Libya, and the four Gulf Arab states stopped supplying oil to the US</a:t>
            </a:r>
          </a:p>
          <a:p>
            <a:pPr lvl="1">
              <a:lnSpc>
                <a:spcPct val="90000"/>
              </a:lnSpc>
            </a:pPr>
            <a:r>
              <a:rPr lang="en-US" smtClean="0"/>
              <a:t>Oil supply dropped 5%-10% almost overnight – </a:t>
            </a:r>
            <a:r>
              <a:rPr lang="en-US" smtClean="0">
                <a:solidFill>
                  <a:srgbClr val="FF0000"/>
                </a:solidFill>
              </a:rPr>
              <a:t>first great oil shock</a:t>
            </a:r>
            <a:r>
              <a:rPr lang="en-US" smtClean="0"/>
              <a:t>.</a:t>
            </a:r>
          </a:p>
          <a:p>
            <a:pPr lvl="2">
              <a:lnSpc>
                <a:spcPct val="90000"/>
              </a:lnSpc>
            </a:pPr>
            <a:r>
              <a:rPr lang="en-US" smtClean="0"/>
              <a:t>Due to the price controls introduced in 1971, domestic US producers lost money refining oil, resulting in lines at the pumps as gas supplies dwindled.</a:t>
            </a:r>
          </a:p>
          <a:p>
            <a:pPr lvl="2">
              <a:lnSpc>
                <a:spcPct val="90000"/>
              </a:lnSpc>
            </a:pPr>
            <a:r>
              <a:rPr lang="en-US" smtClean="0"/>
              <a:t>(During 1967 Six Day War, the US could increase supply to meet world demand, thereby rendering Arab embargo at that time ineffective.)</a:t>
            </a:r>
          </a:p>
          <a:p>
            <a:pPr lvl="2">
              <a:lnSpc>
                <a:spcPct val="90000"/>
              </a:lnSpc>
            </a:pPr>
            <a:endParaRPr lang="en-US" smtClean="0"/>
          </a:p>
          <a:p>
            <a:pPr>
              <a:lnSpc>
                <a:spcPct val="90000"/>
              </a:lnSpc>
            </a:pPr>
            <a:r>
              <a:rPr lang="en-US" smtClean="0"/>
              <a:t>In December 1973, Iran unilaterally raised posted price to $11.65, a four-fold increase from the mid-1973 posted price of $2.90.</a:t>
            </a:r>
          </a:p>
          <a:p>
            <a:pPr>
              <a:lnSpc>
                <a:spcPct val="90000"/>
              </a:lnSpc>
            </a:pPr>
            <a:endParaRPr lang="en-US" smtClean="0"/>
          </a:p>
          <a:p>
            <a:pPr>
              <a:lnSpc>
                <a:spcPct val="90000"/>
              </a:lnSpc>
            </a:pPr>
            <a:r>
              <a:rPr lang="en-US" smtClean="0"/>
              <a:t>The posted price was eventually raised to $12.70 by the end of 1977.  </a:t>
            </a:r>
          </a:p>
          <a:p>
            <a:pPr lvl="1">
              <a:lnSpc>
                <a:spcPct val="90000"/>
              </a:lnSpc>
            </a:pPr>
            <a:endParaRPr lang="en-US" smtClean="0"/>
          </a:p>
          <a:p>
            <a:pPr>
              <a:lnSpc>
                <a:spcPct val="90000"/>
              </a:lnSpc>
            </a:pPr>
            <a:endParaRPr lang="en-US" smtClean="0"/>
          </a:p>
        </p:txBody>
      </p:sp>
      <p:sp>
        <p:nvSpPr>
          <p:cNvPr id="5"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
        <p:nvSpPr>
          <p:cNvPr id="78851" name="Rectangle 3"/>
          <p:cNvSpPr>
            <a:spLocks noGrp="1" noChangeArrowheads="1"/>
          </p:cNvSpPr>
          <p:nvPr>
            <p:ph type="body" idx="1"/>
          </p:nvPr>
        </p:nvSpPr>
        <p:spPr>
          <a:xfrm>
            <a:off x="685800" y="1828800"/>
            <a:ext cx="7772400" cy="4876800"/>
          </a:xfrm>
        </p:spPr>
        <p:txBody>
          <a:bodyPr/>
          <a:lstStyle/>
          <a:p>
            <a:pPr>
              <a:lnSpc>
                <a:spcPct val="90000"/>
              </a:lnSpc>
            </a:pPr>
            <a:r>
              <a:rPr lang="en-US" smtClean="0"/>
              <a:t>By 1976 all foreign concessions were nationalized, either by force or negotiation.</a:t>
            </a:r>
          </a:p>
          <a:p>
            <a:pPr>
              <a:lnSpc>
                <a:spcPct val="90000"/>
              </a:lnSpc>
            </a:pPr>
            <a:endParaRPr lang="en-US" smtClean="0"/>
          </a:p>
          <a:p>
            <a:pPr lvl="1">
              <a:lnSpc>
                <a:spcPct val="90000"/>
              </a:lnSpc>
            </a:pPr>
            <a:r>
              <a:rPr lang="en-US" smtClean="0"/>
              <a:t>Nationalized concessions:</a:t>
            </a:r>
          </a:p>
          <a:p>
            <a:pPr lvl="2">
              <a:lnSpc>
                <a:spcPct val="90000"/>
              </a:lnSpc>
            </a:pPr>
            <a:r>
              <a:rPr lang="en-US" smtClean="0"/>
              <a:t>Iran, 1951 </a:t>
            </a:r>
          </a:p>
          <a:p>
            <a:pPr lvl="2">
              <a:lnSpc>
                <a:spcPct val="90000"/>
              </a:lnSpc>
            </a:pPr>
            <a:r>
              <a:rPr lang="en-US" smtClean="0"/>
              <a:t>Algeria, 1971 </a:t>
            </a:r>
          </a:p>
          <a:p>
            <a:pPr lvl="2">
              <a:lnSpc>
                <a:spcPct val="90000"/>
              </a:lnSpc>
            </a:pPr>
            <a:r>
              <a:rPr lang="en-US" smtClean="0"/>
              <a:t>Libya, 1973 </a:t>
            </a:r>
          </a:p>
          <a:p>
            <a:pPr lvl="2">
              <a:lnSpc>
                <a:spcPct val="90000"/>
              </a:lnSpc>
            </a:pPr>
            <a:r>
              <a:rPr lang="en-US" smtClean="0"/>
              <a:t>Iraq, 1975 </a:t>
            </a:r>
          </a:p>
          <a:p>
            <a:pPr lvl="2">
              <a:lnSpc>
                <a:spcPct val="90000"/>
              </a:lnSpc>
            </a:pPr>
            <a:endParaRPr lang="en-US" smtClean="0"/>
          </a:p>
          <a:p>
            <a:pPr lvl="1">
              <a:lnSpc>
                <a:spcPct val="90000"/>
              </a:lnSpc>
            </a:pPr>
            <a:r>
              <a:rPr lang="en-US" smtClean="0"/>
              <a:t>Purchased concessions:</a:t>
            </a:r>
          </a:p>
          <a:p>
            <a:pPr lvl="2">
              <a:lnSpc>
                <a:spcPct val="90000"/>
              </a:lnSpc>
            </a:pPr>
            <a:r>
              <a:rPr lang="en-US" smtClean="0"/>
              <a:t>Kuwait, 1974 </a:t>
            </a:r>
          </a:p>
          <a:p>
            <a:pPr lvl="2">
              <a:lnSpc>
                <a:spcPct val="90000"/>
              </a:lnSpc>
            </a:pPr>
            <a:r>
              <a:rPr lang="en-US" smtClean="0"/>
              <a:t>Saudi Arabia, 1976 </a:t>
            </a:r>
          </a:p>
          <a:p>
            <a:pPr lvl="3">
              <a:lnSpc>
                <a:spcPct val="90000"/>
              </a:lnSpc>
            </a:pPr>
            <a:r>
              <a:rPr lang="en-US" sz="1200" smtClean="0"/>
              <a:t>End of the greatest of all concession agreements – final rise of the NOCs. </a:t>
            </a:r>
          </a:p>
          <a:p>
            <a:pPr lvl="3">
              <a:lnSpc>
                <a:spcPct val="90000"/>
              </a:lnSpc>
            </a:pPr>
            <a:r>
              <a:rPr lang="en-US" sz="1200" smtClean="0"/>
              <a:t>Saudis finally sign the purchase agreement in 1990!</a:t>
            </a:r>
          </a:p>
          <a:p>
            <a:pPr lvl="1">
              <a:lnSpc>
                <a:spcPct val="90000"/>
              </a:lnSpc>
            </a:pPr>
            <a:endParaRPr lang="en-US" smtClean="0"/>
          </a:p>
          <a:p>
            <a:pPr lvl="1">
              <a:lnSpc>
                <a:spcPct val="90000"/>
              </a:lnSpc>
            </a:pPr>
            <a:endParaRPr lang="en-US" smtClean="0"/>
          </a:p>
          <a:p>
            <a:pPr lvl="1">
              <a:lnSpc>
                <a:spcPct val="90000"/>
              </a:lnSpc>
            </a:pPr>
            <a:endParaRPr lang="en-US" smtClean="0"/>
          </a:p>
          <a:p>
            <a:pPr>
              <a:lnSpc>
                <a:spcPct val="80000"/>
              </a:lnSpc>
            </a:pPr>
            <a:endParaRPr lang="en-US" sz="1400" smtClean="0"/>
          </a:p>
          <a:p>
            <a:pPr>
              <a:lnSpc>
                <a:spcPct val="80000"/>
              </a:lnSpc>
            </a:pPr>
            <a:endParaRPr lang="en-US" sz="160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p:txBody>
          <a:bodyPr/>
          <a:lstStyle/>
          <a:p>
            <a:pPr>
              <a:lnSpc>
                <a:spcPct val="90000"/>
              </a:lnSpc>
            </a:pPr>
            <a:r>
              <a:rPr lang="en-US" smtClean="0"/>
              <a:t>Iranian Revolution in 1978 caused virtual cessation of oil exports by Christmas (500K / bpd).  Second largest oil supplier in the world “goes dry”.  </a:t>
            </a:r>
            <a:r>
              <a:rPr lang="en-US" smtClean="0">
                <a:solidFill>
                  <a:srgbClr val="FF0000"/>
                </a:solidFill>
              </a:rPr>
              <a:t>Second great oil shock</a:t>
            </a:r>
            <a:r>
              <a:rPr lang="en-US" smtClean="0"/>
              <a:t>.</a:t>
            </a:r>
          </a:p>
          <a:p>
            <a:pPr>
              <a:lnSpc>
                <a:spcPct val="90000"/>
              </a:lnSpc>
            </a:pPr>
            <a:endParaRPr lang="en-US" smtClean="0"/>
          </a:p>
          <a:p>
            <a:pPr>
              <a:lnSpc>
                <a:spcPct val="90000"/>
              </a:lnSpc>
            </a:pPr>
            <a:r>
              <a:rPr lang="en-US" smtClean="0"/>
              <a:t>US Hostages taken in November, 1979. All contracts with US oil companies terminated.</a:t>
            </a:r>
          </a:p>
          <a:p>
            <a:pPr lvl="1">
              <a:lnSpc>
                <a:spcPct val="90000"/>
              </a:lnSpc>
            </a:pPr>
            <a:r>
              <a:rPr lang="en-US" smtClean="0"/>
              <a:t>November 12: Carter ordered halt to all Iranian imports</a:t>
            </a:r>
          </a:p>
          <a:p>
            <a:pPr lvl="1">
              <a:lnSpc>
                <a:spcPct val="90000"/>
              </a:lnSpc>
            </a:pPr>
            <a:r>
              <a:rPr lang="en-US" smtClean="0"/>
              <a:t>November 15: Iran cancelled all contracts with US majors.</a:t>
            </a:r>
          </a:p>
          <a:p>
            <a:pPr lvl="1">
              <a:lnSpc>
                <a:spcPct val="90000"/>
              </a:lnSpc>
            </a:pPr>
            <a:endParaRPr lang="en-US" smtClean="0"/>
          </a:p>
          <a:p>
            <a:pPr>
              <a:lnSpc>
                <a:spcPct val="90000"/>
              </a:lnSpc>
            </a:pPr>
            <a:r>
              <a:rPr lang="en-US" smtClean="0"/>
              <a:t>Second great oil shock leads to run up in spot prices</a:t>
            </a:r>
          </a:p>
          <a:p>
            <a:pPr lvl="1">
              <a:lnSpc>
                <a:spcPct val="90000"/>
              </a:lnSpc>
            </a:pPr>
            <a:r>
              <a:rPr lang="en-US" smtClean="0"/>
              <a:t>By February 1979, spot prices double posted prices</a:t>
            </a:r>
          </a:p>
          <a:p>
            <a:pPr lvl="1">
              <a:lnSpc>
                <a:spcPct val="90000"/>
              </a:lnSpc>
            </a:pPr>
            <a:r>
              <a:rPr lang="en-US" smtClean="0"/>
              <a:t>Invoking </a:t>
            </a:r>
            <a:r>
              <a:rPr lang="en-US" i="1" smtClean="0"/>
              <a:t>Force Majeure</a:t>
            </a:r>
            <a:r>
              <a:rPr lang="en-US" smtClean="0"/>
              <a:t>, exporting countries cancelled contracts with majors, and majors cancelled contracts among themselves.</a:t>
            </a:r>
          </a:p>
          <a:p>
            <a:pPr lvl="2">
              <a:lnSpc>
                <a:spcPct val="90000"/>
              </a:lnSpc>
            </a:pPr>
            <a:r>
              <a:rPr lang="en-US" smtClean="0"/>
              <a:t>Majors forced to buy up oil on higher-priced spot market.</a:t>
            </a:r>
          </a:p>
          <a:p>
            <a:pPr lvl="2">
              <a:lnSpc>
                <a:spcPct val="90000"/>
              </a:lnSpc>
            </a:pPr>
            <a:endParaRPr lang="en-US" smtClean="0"/>
          </a:p>
          <a:p>
            <a:pPr lvl="2">
              <a:lnSpc>
                <a:spcPct val="90000"/>
              </a:lnSpc>
            </a:pPr>
            <a:endParaRPr lang="en-US" smtClean="0"/>
          </a:p>
          <a:p>
            <a:pPr lvl="1">
              <a:lnSpc>
                <a:spcPct val="90000"/>
              </a:lnSpc>
            </a:pPr>
            <a:endParaRPr lang="en-US" smtClean="0"/>
          </a:p>
        </p:txBody>
      </p:sp>
      <p:sp>
        <p:nvSpPr>
          <p:cNvPr id="5"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p:txBody>
          <a:bodyPr/>
          <a:lstStyle/>
          <a:p>
            <a:pPr>
              <a:lnSpc>
                <a:spcPct val="80000"/>
              </a:lnSpc>
            </a:pPr>
            <a:r>
              <a:rPr lang="en-US" smtClean="0"/>
              <a:t>Rise of the spot market:</a:t>
            </a:r>
          </a:p>
          <a:p>
            <a:pPr>
              <a:lnSpc>
                <a:spcPct val="80000"/>
              </a:lnSpc>
              <a:buFont typeface="Wingdings" pitchFamily="2" charset="2"/>
              <a:buNone/>
            </a:pPr>
            <a:endParaRPr lang="en-US" smtClean="0"/>
          </a:p>
          <a:p>
            <a:pPr lvl="1">
              <a:lnSpc>
                <a:spcPct val="80000"/>
              </a:lnSpc>
            </a:pPr>
            <a:r>
              <a:rPr lang="en-US" smtClean="0"/>
              <a:t>Spot market heretofore had been a sideshow</a:t>
            </a:r>
          </a:p>
          <a:p>
            <a:pPr lvl="2">
              <a:lnSpc>
                <a:spcPct val="80000"/>
              </a:lnSpc>
            </a:pPr>
            <a:r>
              <a:rPr lang="en-US" smtClean="0"/>
              <a:t>Balancing mechanism between long-term supply contracts</a:t>
            </a:r>
          </a:p>
          <a:p>
            <a:pPr lvl="3">
              <a:lnSpc>
                <a:spcPct val="80000"/>
              </a:lnSpc>
            </a:pPr>
            <a:r>
              <a:rPr lang="en-US" sz="1600" smtClean="0"/>
              <a:t>Refinery overruns bought at discount, to avoid having to enter into expensive supply contracts.</a:t>
            </a:r>
          </a:p>
          <a:p>
            <a:pPr lvl="2">
              <a:lnSpc>
                <a:spcPct val="80000"/>
              </a:lnSpc>
              <a:buFont typeface="Wingdings" pitchFamily="2" charset="2"/>
              <a:buNone/>
            </a:pPr>
            <a:endParaRPr lang="en-US" smtClean="0"/>
          </a:p>
          <a:p>
            <a:pPr lvl="1">
              <a:lnSpc>
                <a:spcPct val="80000"/>
              </a:lnSpc>
            </a:pPr>
            <a:r>
              <a:rPr lang="en-US" smtClean="0"/>
              <a:t>Represented the true end of the integrated oil companies.</a:t>
            </a:r>
          </a:p>
          <a:p>
            <a:pPr lvl="2">
              <a:lnSpc>
                <a:spcPct val="80000"/>
              </a:lnSpc>
            </a:pPr>
            <a:r>
              <a:rPr lang="en-US" smtClean="0"/>
              <a:t>Upstream producing companies were mostly national oil companies, with no downstream refining capabilities</a:t>
            </a:r>
          </a:p>
          <a:p>
            <a:pPr lvl="2">
              <a:lnSpc>
                <a:spcPct val="80000"/>
              </a:lnSpc>
            </a:pPr>
            <a:r>
              <a:rPr lang="en-US" smtClean="0"/>
              <a:t>IOCs became contract servicers to NOCs, and downstream refiners.</a:t>
            </a:r>
          </a:p>
          <a:p>
            <a:pPr lvl="2">
              <a:lnSpc>
                <a:spcPct val="80000"/>
              </a:lnSpc>
            </a:pPr>
            <a:r>
              <a:rPr lang="en-US" smtClean="0"/>
              <a:t>Trading of contracts between NOC producers and downstream refiners</a:t>
            </a:r>
          </a:p>
          <a:p>
            <a:pPr lvl="3">
              <a:lnSpc>
                <a:spcPct val="80000"/>
              </a:lnSpc>
            </a:pPr>
            <a:r>
              <a:rPr lang="en-US" sz="1600" smtClean="0"/>
              <a:t>Arbitragers started taking over term contracts and selling at spot.</a:t>
            </a:r>
          </a:p>
          <a:p>
            <a:pPr lvl="1">
              <a:lnSpc>
                <a:spcPct val="80000"/>
              </a:lnSpc>
            </a:pPr>
            <a:endParaRPr lang="en-US" smtClean="0"/>
          </a:p>
          <a:p>
            <a:pPr>
              <a:lnSpc>
                <a:spcPct val="80000"/>
              </a:lnSpc>
            </a:pPr>
            <a:endParaRPr lang="en-US" smtClean="0"/>
          </a:p>
          <a:p>
            <a:pPr>
              <a:lnSpc>
                <a:spcPct val="80000"/>
              </a:lnSpc>
            </a:pPr>
            <a:endParaRPr lang="en-US" smtClean="0"/>
          </a:p>
        </p:txBody>
      </p:sp>
      <p:sp>
        <p:nvSpPr>
          <p:cNvPr id="5" name="Title 1"/>
          <p:cNvSpPr txBox="1">
            <a:spLocks/>
          </p:cNvSpPr>
          <p:nvPr/>
        </p:nvSpPr>
        <p:spPr bwMode="auto">
          <a:xfrm>
            <a:off x="838200" y="762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2514600"/>
            <a:ext cx="7772400" cy="1143000"/>
          </a:xfrm>
        </p:spPr>
        <p:txBody>
          <a:bodyPr/>
          <a:lstStyle/>
          <a:p>
            <a:r>
              <a:rPr lang="en-US" smtClean="0"/>
              <a:t>Oil Pricing</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838200" y="5334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
        <p:nvSpPr>
          <p:cNvPr id="81923" name="Rectangle 3"/>
          <p:cNvSpPr>
            <a:spLocks noGrp="1" noChangeArrowheads="1"/>
          </p:cNvSpPr>
          <p:nvPr>
            <p:ph type="body" idx="1"/>
          </p:nvPr>
        </p:nvSpPr>
        <p:spPr>
          <a:xfrm>
            <a:off x="685800" y="1600200"/>
            <a:ext cx="8315325" cy="4800600"/>
          </a:xfrm>
        </p:spPr>
        <p:txBody>
          <a:bodyPr/>
          <a:lstStyle/>
          <a:p>
            <a:pPr>
              <a:lnSpc>
                <a:spcPct val="80000"/>
              </a:lnSpc>
            </a:pPr>
            <a:r>
              <a:rPr lang="en-US" smtClean="0"/>
              <a:t>Combination of huge inventory buildup in face of second oil shock, and demand destruction in the face of conservation efforts, led to consumption decline in early 1980s, despite Iran/Iraq war.</a:t>
            </a:r>
          </a:p>
          <a:p>
            <a:pPr lvl="1">
              <a:lnSpc>
                <a:spcPct val="80000"/>
              </a:lnSpc>
            </a:pPr>
            <a:r>
              <a:rPr lang="en-US" smtClean="0"/>
              <a:t>Nixon oil price controls, which had been renewed in 1975, ended in 1981.</a:t>
            </a:r>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mtClean="0"/>
          </a:p>
          <a:p>
            <a:pPr>
              <a:lnSpc>
                <a:spcPct val="80000"/>
              </a:lnSpc>
            </a:pPr>
            <a:r>
              <a:rPr lang="en-US" smtClean="0"/>
              <a:t>In the face of falling consumption, Saudi Arabia cut back production in 1983 to prop up OPEC prices.</a:t>
            </a:r>
          </a:p>
          <a:p>
            <a:pPr lvl="1">
              <a:lnSpc>
                <a:spcPct val="80000"/>
              </a:lnSpc>
            </a:pPr>
            <a:r>
              <a:rPr lang="en-US" smtClean="0"/>
              <a:t>In 1979, Saudi Arabia exported 1.4 mbpd to the US.  </a:t>
            </a:r>
          </a:p>
          <a:p>
            <a:pPr lvl="1">
              <a:lnSpc>
                <a:spcPct val="80000"/>
              </a:lnSpc>
            </a:pPr>
            <a:r>
              <a:rPr lang="en-US" smtClean="0"/>
              <a:t>By 1985, Saudi Arabia only exported 26,000 bpd</a:t>
            </a:r>
          </a:p>
          <a:p>
            <a:pPr lvl="1">
              <a:lnSpc>
                <a:spcPct val="80000"/>
              </a:lnSpc>
            </a:pPr>
            <a:r>
              <a:rPr lang="en-US" smtClean="0"/>
              <a:t>Kingdom revenues fell from $119B in1981 to $26B in 1985</a:t>
            </a:r>
          </a:p>
          <a:p>
            <a:pPr lvl="1">
              <a:lnSpc>
                <a:spcPct val="80000"/>
              </a:lnSpc>
            </a:pPr>
            <a:endParaRPr lang="en-US" smtClean="0"/>
          </a:p>
          <a:p>
            <a:pPr>
              <a:lnSpc>
                <a:spcPct val="80000"/>
              </a:lnSpc>
            </a:pPr>
            <a:endParaRPr lang="en-US" smtClean="0"/>
          </a:p>
          <a:p>
            <a:pPr>
              <a:lnSpc>
                <a:spcPct val="80000"/>
              </a:lnSpc>
            </a:pPr>
            <a:endParaRPr lang="en-US" smtClean="0"/>
          </a:p>
          <a:p>
            <a:pPr>
              <a:lnSpc>
                <a:spcPct val="80000"/>
              </a:lnSpc>
            </a:pPr>
            <a:endParaRPr lang="en-US" sz="1800" smtClean="0"/>
          </a:p>
          <a:p>
            <a:pPr>
              <a:lnSpc>
                <a:spcPct val="80000"/>
              </a:lnSpc>
            </a:pPr>
            <a:endParaRPr lang="en-US" sz="1400"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a:p>
            <a:pPr lvl="1">
              <a:lnSpc>
                <a:spcPct val="80000"/>
              </a:lnSpc>
            </a:pPr>
            <a:endParaRPr lang="en-US" smtClean="0"/>
          </a:p>
        </p:txBody>
      </p:sp>
      <p:graphicFrame>
        <p:nvGraphicFramePr>
          <p:cNvPr id="4" name="Chart 3"/>
          <p:cNvGraphicFramePr/>
          <p:nvPr/>
        </p:nvGraphicFramePr>
        <p:xfrm>
          <a:off x="2514600" y="277177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38200" y="381000"/>
            <a:ext cx="7772400" cy="1143000"/>
          </a:xfrm>
          <a:prstGeom prst="rect">
            <a:avLst/>
          </a:prstGeom>
          <a:solidFill>
            <a:schemeClr val="bg1"/>
          </a:solidFill>
          <a:ln w="9525">
            <a:noFill/>
            <a:miter lim="800000"/>
            <a:headEnd/>
            <a:tailEnd/>
          </a:ln>
        </p:spPr>
        <p:txBody>
          <a:bodyPr lIns="92075" tIns="46038" rIns="92075" bIns="46038" anchor="ctr"/>
          <a:lstStyle/>
          <a:p>
            <a:pPr algn="ctr" defTabSz="966788" eaLnBrk="0" hangingPunct="0">
              <a:lnSpc>
                <a:spcPct val="95000"/>
              </a:lnSpc>
              <a:defRPr/>
            </a:pPr>
            <a:r>
              <a:rPr lang="en-US" sz="2800" b="0" kern="0" dirty="0">
                <a:solidFill>
                  <a:srgbClr val="000099"/>
                </a:solidFill>
                <a:latin typeface="+mj-lt"/>
                <a:ea typeface="+mj-ea"/>
                <a:cs typeface="+mj-cs"/>
              </a:rPr>
              <a:t>Appendix C: Oil Price Structure History</a:t>
            </a:r>
          </a:p>
        </p:txBody>
      </p:sp>
      <p:sp>
        <p:nvSpPr>
          <p:cNvPr id="82947" name="Rectangle 3"/>
          <p:cNvSpPr>
            <a:spLocks noGrp="1" noChangeArrowheads="1"/>
          </p:cNvSpPr>
          <p:nvPr>
            <p:ph type="body" sz="half" idx="1"/>
          </p:nvPr>
        </p:nvSpPr>
        <p:spPr>
          <a:xfrm>
            <a:off x="685800" y="1676400"/>
            <a:ext cx="8763000" cy="4038600"/>
          </a:xfrm>
        </p:spPr>
        <p:txBody>
          <a:bodyPr/>
          <a:lstStyle/>
          <a:p>
            <a:pPr>
              <a:lnSpc>
                <a:spcPct val="80000"/>
              </a:lnSpc>
            </a:pPr>
            <a:r>
              <a:rPr lang="en-US" sz="2000" smtClean="0"/>
              <a:t>In March 1983, NYMEX introduced futures contract for WTI crude oil</a:t>
            </a:r>
          </a:p>
          <a:p>
            <a:pPr lvl="1">
              <a:lnSpc>
                <a:spcPct val="80000"/>
              </a:lnSpc>
            </a:pPr>
            <a:r>
              <a:rPr lang="en-US" sz="1400" smtClean="0"/>
              <a:t>Standardized contract for delivery to Cushing, Oklahoma</a:t>
            </a:r>
          </a:p>
          <a:p>
            <a:pPr lvl="1">
              <a:lnSpc>
                <a:spcPct val="80000"/>
              </a:lnSpc>
            </a:pPr>
            <a:r>
              <a:rPr lang="en-US" sz="1400" smtClean="0"/>
              <a:t>Parallel CBOT futures contract to St. James Parish, Louisiana, ran into delivery problems, leaving the market to NYMEX</a:t>
            </a:r>
          </a:p>
          <a:p>
            <a:pPr lvl="1">
              <a:lnSpc>
                <a:spcPct val="80000"/>
              </a:lnSpc>
            </a:pPr>
            <a:endParaRPr lang="en-US" sz="1400" smtClean="0"/>
          </a:p>
          <a:p>
            <a:pPr>
              <a:lnSpc>
                <a:spcPct val="80000"/>
              </a:lnSpc>
            </a:pPr>
            <a:endParaRPr lang="en-US" sz="1600" smtClean="0"/>
          </a:p>
          <a:p>
            <a:pPr>
              <a:lnSpc>
                <a:spcPct val="80000"/>
              </a:lnSpc>
            </a:pPr>
            <a:r>
              <a:rPr lang="en-US" sz="2000" smtClean="0"/>
              <a:t>In September 1985, </a:t>
            </a:r>
            <a:r>
              <a:rPr lang="en-US" sz="2000" smtClean="0">
                <a:hlinkClick r:id="rId3"/>
              </a:rPr>
              <a:t>Saudi Arabia announced a netback pricing scheme</a:t>
            </a:r>
            <a:r>
              <a:rPr lang="en-US" sz="2000" smtClean="0"/>
              <a:t>.</a:t>
            </a:r>
          </a:p>
          <a:p>
            <a:pPr lvl="1">
              <a:lnSpc>
                <a:spcPct val="80000"/>
              </a:lnSpc>
            </a:pPr>
            <a:r>
              <a:rPr lang="en-US" sz="1400" smtClean="0"/>
              <a:t>Refiners would be guaranteed a profit of $2 / barrel, irrespective of price of oil.</a:t>
            </a:r>
          </a:p>
          <a:p>
            <a:pPr lvl="1">
              <a:lnSpc>
                <a:spcPct val="80000"/>
              </a:lnSpc>
            </a:pPr>
            <a:endParaRPr lang="en-US" sz="1400" smtClean="0"/>
          </a:p>
          <a:p>
            <a:pPr>
              <a:lnSpc>
                <a:spcPct val="80000"/>
              </a:lnSpc>
            </a:pPr>
            <a:r>
              <a:rPr lang="en-US" sz="2000" smtClean="0"/>
              <a:t>Other OPEC members forced to follow suit.</a:t>
            </a:r>
          </a:p>
          <a:p>
            <a:pPr>
              <a:lnSpc>
                <a:spcPct val="80000"/>
              </a:lnSpc>
            </a:pPr>
            <a:endParaRPr lang="en-US" sz="2000" smtClean="0"/>
          </a:p>
          <a:p>
            <a:pPr>
              <a:lnSpc>
                <a:spcPct val="80000"/>
              </a:lnSpc>
            </a:pPr>
            <a:r>
              <a:rPr lang="en-US" sz="2000" smtClean="0"/>
              <a:t>Spot market / futures market came to dictate the price of oil in netback scheme.</a:t>
            </a:r>
          </a:p>
          <a:p>
            <a:pPr>
              <a:lnSpc>
                <a:spcPct val="80000"/>
              </a:lnSpc>
            </a:pPr>
            <a:endParaRPr lang="en-US" sz="2000" smtClean="0"/>
          </a:p>
          <a:p>
            <a:pPr>
              <a:lnSpc>
                <a:spcPct val="80000"/>
              </a:lnSpc>
            </a:pPr>
            <a:r>
              <a:rPr lang="en-US" sz="2000" smtClean="0"/>
              <a:t>Oil prices collapsed in the </a:t>
            </a:r>
            <a:r>
              <a:rPr lang="en-US" sz="2000" smtClean="0">
                <a:solidFill>
                  <a:srgbClr val="FF0000"/>
                </a:solidFill>
              </a:rPr>
              <a:t>third great oil shock</a:t>
            </a:r>
            <a:r>
              <a:rPr lang="en-US" sz="2000" smtClean="0"/>
              <a:t>.</a:t>
            </a:r>
          </a:p>
          <a:p>
            <a:pPr>
              <a:lnSpc>
                <a:spcPct val="80000"/>
              </a:lnSpc>
              <a:buFont typeface="Wingdings" pitchFamily="2" charset="2"/>
              <a:buNone/>
            </a:pPr>
            <a:endParaRPr lang="en-US" sz="2000" smtClean="0"/>
          </a:p>
          <a:p>
            <a:pPr lvl="1">
              <a:lnSpc>
                <a:spcPct val="80000"/>
              </a:lnSpc>
            </a:pPr>
            <a:endParaRPr lang="en-US" sz="1400" smtClean="0"/>
          </a:p>
          <a:p>
            <a:pPr lvl="1">
              <a:lnSpc>
                <a:spcPct val="80000"/>
              </a:lnSpc>
            </a:pPr>
            <a:endParaRPr lang="en-US" sz="1400" smtClean="0"/>
          </a:p>
          <a:p>
            <a:pPr lvl="1">
              <a:lnSpc>
                <a:spcPct val="80000"/>
              </a:lnSpc>
            </a:pPr>
            <a:endParaRPr lang="en-US" sz="1400" smtClean="0"/>
          </a:p>
          <a:p>
            <a:pPr>
              <a:lnSpc>
                <a:spcPct val="80000"/>
              </a:lnSpc>
            </a:pPr>
            <a:endParaRPr lang="en-US" sz="1000" smtClean="0"/>
          </a:p>
          <a:p>
            <a:pPr>
              <a:lnSpc>
                <a:spcPct val="80000"/>
              </a:lnSpc>
            </a:pPr>
            <a:endParaRPr lang="en-US" sz="1000" smtClean="0"/>
          </a:p>
          <a:p>
            <a:pPr>
              <a:lnSpc>
                <a:spcPct val="80000"/>
              </a:lnSpc>
            </a:pPr>
            <a:endParaRPr lang="en-US" sz="1000" smtClean="0"/>
          </a:p>
          <a:p>
            <a:pPr>
              <a:lnSpc>
                <a:spcPct val="80000"/>
              </a:lnSpc>
            </a:pPr>
            <a:endParaRPr lang="en-US" sz="1000" smtClean="0"/>
          </a:p>
          <a:p>
            <a:pPr>
              <a:lnSpc>
                <a:spcPct val="80000"/>
              </a:lnSpc>
            </a:pPr>
            <a:endParaRPr lang="en-US" sz="1000" smtClean="0"/>
          </a:p>
          <a:p>
            <a:pPr>
              <a:lnSpc>
                <a:spcPct val="80000"/>
              </a:lnSpc>
            </a:pPr>
            <a:endParaRPr lang="en-US" sz="1000" smtClean="0"/>
          </a:p>
          <a:p>
            <a:pPr>
              <a:lnSpc>
                <a:spcPct val="80000"/>
              </a:lnSpc>
              <a:buFont typeface="Wingdings" pitchFamily="2" charset="2"/>
              <a:buNone/>
            </a:pPr>
            <a:endParaRPr lang="en-US" sz="1400" smtClean="0"/>
          </a:p>
          <a:p>
            <a:pPr>
              <a:lnSpc>
                <a:spcPct val="80000"/>
              </a:lnSpc>
            </a:pPr>
            <a:endParaRPr lang="en-US" sz="1400" smtClean="0"/>
          </a:p>
        </p:txBody>
      </p:sp>
      <p:sp>
        <p:nvSpPr>
          <p:cNvPr id="82948" name="TextBox 3"/>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83971" name="Text Placeholder 2"/>
          <p:cNvSpPr>
            <a:spLocks noGrp="1"/>
          </p:cNvSpPr>
          <p:nvPr>
            <p:ph type="body" sz="half" idx="1"/>
          </p:nvPr>
        </p:nvSpPr>
        <p:spPr>
          <a:xfrm>
            <a:off x="685800" y="1524000"/>
            <a:ext cx="7772400" cy="5105400"/>
          </a:xfrm>
        </p:spPr>
        <p:txBody>
          <a:bodyPr/>
          <a:lstStyle/>
          <a:p>
            <a:r>
              <a:rPr lang="en-US" sz="1600" smtClean="0"/>
              <a:t>On October 18, 1991 the CFTC grants Goldman Sachs subsidiary J. Aron an exemption to the Commodity Exchange Act speculative position limits.  </a:t>
            </a:r>
          </a:p>
          <a:p>
            <a:pPr lvl="1"/>
            <a:r>
              <a:rPr lang="en-US" sz="1200" smtClean="0"/>
              <a:t>J. Aron recognized as “Bona Fide Hedgers”</a:t>
            </a:r>
          </a:p>
          <a:p>
            <a:pPr lvl="2"/>
            <a:r>
              <a:rPr lang="en-US" sz="1200" smtClean="0"/>
              <a:t>“Commission staff granted a bona fide hedge exemption to a swap dealer who was seeking to manage price risk on its books as a result of swaps it planned to enter into with various investors seeking exposure to commodity indexes”</a:t>
            </a:r>
          </a:p>
          <a:p>
            <a:pPr lvl="1"/>
            <a:r>
              <a:rPr lang="en-US" sz="1200" smtClean="0"/>
              <a:t>“Swap Dealer Loophole” created</a:t>
            </a:r>
          </a:p>
          <a:p>
            <a:pPr lvl="1"/>
            <a:r>
              <a:rPr lang="en-US" sz="1200" smtClean="0"/>
              <a:t>Goldman Sachs Commodity Index (GSCI) launched in 1994, </a:t>
            </a:r>
            <a:r>
              <a:rPr lang="en-US" sz="1200" u="sng" smtClean="0"/>
              <a:t>investable via swaps </a:t>
            </a:r>
            <a:endParaRPr lang="en-US" sz="1200" smtClean="0"/>
          </a:p>
          <a:p>
            <a:pPr lvl="1"/>
            <a:r>
              <a:rPr lang="en-US" sz="1200" smtClean="0"/>
              <a:t>16 more exemptions granted to other companies in the following years</a:t>
            </a:r>
          </a:p>
          <a:p>
            <a:pPr lvl="1">
              <a:buFont typeface="Wingdings" pitchFamily="2" charset="2"/>
              <a:buNone/>
            </a:pPr>
            <a:endParaRPr lang="en-US" sz="1200" smtClean="0"/>
          </a:p>
          <a:p>
            <a:r>
              <a:rPr lang="en-US" sz="1600" smtClean="0"/>
              <a:t>On August 5, 1994, Uniform Prudent Investor Act for fiduciaries approved and recommended for enactment in the states.</a:t>
            </a:r>
          </a:p>
          <a:p>
            <a:pPr lvl="1"/>
            <a:r>
              <a:rPr lang="en-US" sz="1200" smtClean="0"/>
              <a:t>Stresses the need for diversification</a:t>
            </a:r>
          </a:p>
          <a:p>
            <a:pPr lvl="2"/>
            <a:r>
              <a:rPr lang="en-US" sz="1200" smtClean="0"/>
              <a:t>“All categoric restrictions on types of investments have been abrogated; the trustee can invest in anything that plays an appropriate role in achieving the risk/return objectives of the trust and that meets the other requirements of prudent investing”</a:t>
            </a:r>
          </a:p>
          <a:p>
            <a:pPr lvl="1"/>
            <a:r>
              <a:rPr lang="en-US" sz="1200" smtClean="0"/>
              <a:t>Opens the door for commodities as part of a portfolio</a:t>
            </a:r>
          </a:p>
          <a:p>
            <a:pPr lvl="2"/>
            <a:endParaRPr lang="en-US" sz="1200" smtClean="0"/>
          </a:p>
          <a:p>
            <a:r>
              <a:rPr lang="en-US" sz="1600" smtClean="0"/>
              <a:t>On November 12, 1999, CFTC grants “London Loophole”</a:t>
            </a:r>
          </a:p>
          <a:p>
            <a:pPr lvl="1"/>
            <a:r>
              <a:rPr lang="en-US" sz="1200" smtClean="0"/>
              <a:t>The International Petroleum Exchange, based in London, can operate in the US under UK law.</a:t>
            </a:r>
          </a:p>
          <a:p>
            <a:pPr lvl="2"/>
            <a:r>
              <a:rPr lang="en-US" sz="1200" smtClean="0"/>
              <a:t>Despite the fact that Greg Mocek, CFTC head of enforcement, couldn’t find a single instance of the UK bringing a case against a commodity trader.</a:t>
            </a:r>
          </a:p>
          <a:p>
            <a:endParaRPr lang="en-US" sz="200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84995" name="Text Placeholder 2"/>
          <p:cNvSpPr>
            <a:spLocks noGrp="1"/>
          </p:cNvSpPr>
          <p:nvPr>
            <p:ph type="body" sz="half" idx="1"/>
          </p:nvPr>
        </p:nvSpPr>
        <p:spPr>
          <a:xfrm>
            <a:off x="457200" y="1447800"/>
            <a:ext cx="8915400" cy="5181600"/>
          </a:xfrm>
        </p:spPr>
        <p:txBody>
          <a:bodyPr/>
          <a:lstStyle/>
          <a:p>
            <a:r>
              <a:rPr lang="en-US" sz="1600" smtClean="0"/>
              <a:t>In May of 2000, Intercontinental Exchange (ICE) founded to compete with NYMEX.  Initial ICE backers include Goldman Sachs (14.21%), Morgan Stanley (14.82%), Total (9.43%), BP (8.82%), Societé Generale (8.25%) and others.</a:t>
            </a:r>
          </a:p>
          <a:p>
            <a:pPr lvl="1"/>
            <a:r>
              <a:rPr lang="en-US" sz="1200" smtClean="0"/>
              <a:t>ICE was founded to provide an electronic OTC platform</a:t>
            </a:r>
          </a:p>
          <a:p>
            <a:pPr lvl="1"/>
            <a:endParaRPr lang="en-US" sz="1000" smtClean="0"/>
          </a:p>
          <a:p>
            <a:r>
              <a:rPr lang="en-US" sz="1600" smtClean="0"/>
              <a:t>In December of 2000, Commodities Future Modernization Act passed.</a:t>
            </a:r>
          </a:p>
          <a:p>
            <a:pPr lvl="1"/>
            <a:r>
              <a:rPr lang="en-US" sz="1200" smtClean="0"/>
              <a:t>Includes “Enron Loophole”, which exempts electronic OTC markets from being regulated</a:t>
            </a:r>
          </a:p>
          <a:p>
            <a:pPr lvl="1"/>
            <a:endParaRPr lang="en-US" sz="1000" smtClean="0"/>
          </a:p>
          <a:p>
            <a:r>
              <a:rPr lang="en-US" sz="1600" smtClean="0"/>
              <a:t>In June of 2001,  ICE acquires International Petroleum Exchange</a:t>
            </a:r>
          </a:p>
          <a:p>
            <a:pPr lvl="1"/>
            <a:r>
              <a:rPr lang="en-US" sz="1200" smtClean="0"/>
              <a:t>ICE now operates under two CFTC loopholes, the “London Loophole” and “Enron Loophole”</a:t>
            </a:r>
          </a:p>
          <a:p>
            <a:pPr lvl="2"/>
            <a:r>
              <a:rPr lang="en-US" sz="1200" smtClean="0"/>
              <a:t>This in addition to the “Swap Dealer Loophole” many of its original investors already had in place.    </a:t>
            </a:r>
          </a:p>
          <a:p>
            <a:pPr lvl="1"/>
            <a:r>
              <a:rPr lang="en-US" sz="1200" smtClean="0"/>
              <a:t>ICE effectively has no speculative position limits.</a:t>
            </a:r>
          </a:p>
          <a:p>
            <a:pPr>
              <a:buFont typeface="Wingdings" pitchFamily="2" charset="2"/>
              <a:buNone/>
            </a:pPr>
            <a:endParaRPr lang="en-US" sz="1600" smtClean="0"/>
          </a:p>
          <a:p>
            <a:r>
              <a:rPr lang="en-US" sz="1600" smtClean="0"/>
              <a:t>On August 8</a:t>
            </a:r>
            <a:r>
              <a:rPr lang="en-US" sz="1600" baseline="30000" smtClean="0"/>
              <a:t>th</a:t>
            </a:r>
            <a:r>
              <a:rPr lang="en-US" sz="1600" smtClean="0"/>
              <a:t> 2003, CFTC relaxes rule 4.5, its definition of a Commodity Pool Operator (CPO). </a:t>
            </a:r>
          </a:p>
          <a:p>
            <a:pPr lvl="1"/>
            <a:r>
              <a:rPr lang="en-US" sz="1200" smtClean="0"/>
              <a:t>Prior to 2003, mutual fund managers: </a:t>
            </a:r>
          </a:p>
          <a:p>
            <a:pPr lvl="2"/>
            <a:r>
              <a:rPr lang="en-US" sz="1200" smtClean="0"/>
              <a:t>Could not market participation in the mutual fund as participation in a commodity pool or a vehicle for trading commodities or futures;</a:t>
            </a:r>
          </a:p>
          <a:p>
            <a:pPr lvl="2"/>
            <a:r>
              <a:rPr lang="en-US" sz="1200" smtClean="0"/>
              <a:t>Had to represent that commodity futures or options contracts entered into by the fund were for bona fide hedging purposes; and</a:t>
            </a:r>
          </a:p>
          <a:p>
            <a:pPr lvl="2"/>
            <a:r>
              <a:rPr lang="en-US" sz="1200" smtClean="0"/>
              <a:t>Had to demonstrate that the aggregate initial margin and/or premiums for non-hedging positions did not exceed 5% of the liquidating value of the fund’s portfolio (after taking into account unrealized profits and losses).</a:t>
            </a:r>
          </a:p>
          <a:p>
            <a:pPr lvl="1"/>
            <a:r>
              <a:rPr lang="en-US" sz="1200" u="sng" smtClean="0"/>
              <a:t>Those significant restrictions were all relaxed</a:t>
            </a:r>
            <a:r>
              <a:rPr lang="en-US" sz="1200" smtClean="0"/>
              <a:t>.</a:t>
            </a:r>
          </a:p>
          <a:p>
            <a:pPr lvl="1"/>
            <a:endParaRPr lang="en-US" sz="1000" smtClean="0"/>
          </a:p>
          <a:p>
            <a:endParaRPr lang="en-US" sz="1600" smtClean="0"/>
          </a:p>
          <a:p>
            <a:endParaRPr lang="en-US" sz="1600" smtClean="0"/>
          </a:p>
          <a:p>
            <a:endParaRPr lang="en-US" sz="1600" smtClean="0"/>
          </a:p>
          <a:p>
            <a:pPr lvl="1"/>
            <a:endParaRPr lang="en-US" sz="140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018" name="Straight Arrow Connector 33"/>
          <p:cNvCxnSpPr>
            <a:cxnSpLocks noChangeShapeType="1"/>
          </p:cNvCxnSpPr>
          <p:nvPr/>
        </p:nvCxnSpPr>
        <p:spPr bwMode="auto">
          <a:xfrm rot="10800000" flipV="1">
            <a:off x="2397125" y="4314825"/>
            <a:ext cx="1685925" cy="279400"/>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6019" name="Title 1"/>
          <p:cNvSpPr>
            <a:spLocks noGrp="1"/>
          </p:cNvSpPr>
          <p:nvPr>
            <p:ph type="title"/>
          </p:nvPr>
        </p:nvSpPr>
        <p:spPr>
          <a:xfrm>
            <a:off x="685800" y="304800"/>
            <a:ext cx="7772400" cy="1143000"/>
          </a:xfrm>
        </p:spPr>
        <p:txBody>
          <a:bodyPr/>
          <a:lstStyle/>
          <a:p>
            <a:r>
              <a:rPr lang="en-US" sz="2800" smtClean="0"/>
              <a:t>Appendix D: The Financialization of Oil</a:t>
            </a:r>
            <a:br>
              <a:rPr lang="en-US" sz="2800" smtClean="0"/>
            </a:br>
            <a:endParaRPr lang="en-US" sz="2800" smtClean="0"/>
          </a:p>
        </p:txBody>
      </p:sp>
      <p:sp>
        <p:nvSpPr>
          <p:cNvPr id="86020" name="Text Placeholder 2"/>
          <p:cNvSpPr>
            <a:spLocks noGrp="1"/>
          </p:cNvSpPr>
          <p:nvPr>
            <p:ph type="body" sz="half" idx="1"/>
          </p:nvPr>
        </p:nvSpPr>
        <p:spPr>
          <a:xfrm>
            <a:off x="304800" y="914400"/>
            <a:ext cx="8915400" cy="5410200"/>
          </a:xfrm>
        </p:spPr>
        <p:txBody>
          <a:bodyPr/>
          <a:lstStyle/>
          <a:p>
            <a:r>
              <a:rPr lang="en-US" sz="1400" smtClean="0"/>
              <a:t>Collectively these changes have more tightly tied together the OTC with the exchange markets, and have rendered the Swap Dealers as the primary bridge between the two:</a:t>
            </a:r>
          </a:p>
        </p:txBody>
      </p:sp>
      <p:cxnSp>
        <p:nvCxnSpPr>
          <p:cNvPr id="6" name="Straight Arrow Connector 5"/>
          <p:cNvCxnSpPr/>
          <p:nvPr/>
        </p:nvCxnSpPr>
        <p:spPr bwMode="auto">
          <a:xfrm rot="5400000" flipH="1" flipV="1">
            <a:off x="2692401" y="3171825"/>
            <a:ext cx="488950" cy="403225"/>
          </a:xfrm>
          <a:prstGeom prst="straightConnector1">
            <a:avLst/>
          </a:prstGeom>
          <a:noFill/>
          <a:ln w="3175" cap="flat" cmpd="sng" algn="ctr">
            <a:solidFill>
              <a:schemeClr val="accent2">
                <a:lumMod val="75000"/>
              </a:schemeClr>
            </a:solidFill>
            <a:prstDash val="solid"/>
            <a:round/>
            <a:headEnd type="none" w="med" len="med"/>
            <a:tailEnd type="triangle"/>
          </a:ln>
          <a:effectLst/>
        </p:spPr>
      </p:cxnSp>
      <p:cxnSp>
        <p:nvCxnSpPr>
          <p:cNvPr id="7" name="Straight Arrow Connector 6"/>
          <p:cNvCxnSpPr/>
          <p:nvPr/>
        </p:nvCxnSpPr>
        <p:spPr bwMode="auto">
          <a:xfrm rot="16200000" flipV="1">
            <a:off x="1816894" y="3307557"/>
            <a:ext cx="419100" cy="201612"/>
          </a:xfrm>
          <a:prstGeom prst="straightConnector1">
            <a:avLst/>
          </a:prstGeom>
          <a:noFill/>
          <a:ln w="3175" cap="flat" cmpd="sng" algn="ctr">
            <a:solidFill>
              <a:schemeClr val="accent2">
                <a:lumMod val="75000"/>
              </a:schemeClr>
            </a:solidFill>
            <a:prstDash val="solid"/>
            <a:round/>
            <a:headEnd type="none" w="med" len="med"/>
            <a:tailEnd type="triangle"/>
          </a:ln>
          <a:effectLst/>
        </p:spPr>
      </p:cxnSp>
      <p:sp>
        <p:nvSpPr>
          <p:cNvPr id="86023" name="Oval 7"/>
          <p:cNvSpPr>
            <a:spLocks noChangeArrowheads="1"/>
          </p:cNvSpPr>
          <p:nvPr/>
        </p:nvSpPr>
        <p:spPr bwMode="auto">
          <a:xfrm>
            <a:off x="2936875" y="1663700"/>
            <a:ext cx="3843338" cy="2024063"/>
          </a:xfrm>
          <a:prstGeom prst="ellipse">
            <a:avLst/>
          </a:prstGeom>
          <a:noFill/>
          <a:ln w="9525" algn="ctr">
            <a:solidFill>
              <a:srgbClr val="CC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nchorCtr="1">
            <a:spAutoFit/>
          </a:bodyPr>
          <a:lstStyle/>
          <a:p>
            <a:pPr eaLnBrk="0" hangingPunct="0"/>
            <a:endParaRPr lang="en-US"/>
          </a:p>
        </p:txBody>
      </p:sp>
      <p:sp>
        <p:nvSpPr>
          <p:cNvPr id="86024" name="TextBox 8"/>
          <p:cNvSpPr txBox="1">
            <a:spLocks noChangeArrowheads="1"/>
          </p:cNvSpPr>
          <p:nvPr/>
        </p:nvSpPr>
        <p:spPr bwMode="auto">
          <a:xfrm>
            <a:off x="3948113" y="1873250"/>
            <a:ext cx="2165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a:solidFill>
                  <a:srgbClr val="FF0000"/>
                </a:solidFill>
              </a:rPr>
              <a:t>OTC Derivative Market*</a:t>
            </a:r>
          </a:p>
        </p:txBody>
      </p:sp>
      <p:sp>
        <p:nvSpPr>
          <p:cNvPr id="10" name="TextBox 9"/>
          <p:cNvSpPr txBox="1"/>
          <p:nvPr/>
        </p:nvSpPr>
        <p:spPr>
          <a:xfrm>
            <a:off x="3476625" y="2082800"/>
            <a:ext cx="3168650" cy="460375"/>
          </a:xfrm>
          <a:prstGeom prst="rect">
            <a:avLst/>
          </a:prstGeom>
          <a:noFill/>
        </p:spPr>
        <p:txBody>
          <a:bodyPr>
            <a:spAutoFit/>
          </a:bodyPr>
          <a:lstStyle/>
          <a:p>
            <a:pPr>
              <a:defRPr/>
            </a:pPr>
            <a:r>
              <a:rPr lang="en-US" sz="1200" b="0" i="1" dirty="0">
                <a:solidFill>
                  <a:srgbClr val="FF0000"/>
                </a:solidFill>
                <a:latin typeface="+mn-lt"/>
                <a:cs typeface="+mn-cs"/>
              </a:rPr>
              <a:t>Single commodity swaps, commodity index trackers, structured commodity notes, etc</a:t>
            </a:r>
            <a:r>
              <a:rPr lang="en-US" sz="1200" b="0" i="1" dirty="0">
                <a:latin typeface="+mn-lt"/>
                <a:cs typeface="+mn-cs"/>
              </a:rPr>
              <a:t>.</a:t>
            </a:r>
          </a:p>
        </p:txBody>
      </p:sp>
      <p:sp>
        <p:nvSpPr>
          <p:cNvPr id="86026" name="TextBox 10"/>
          <p:cNvSpPr txBox="1">
            <a:spLocks noChangeArrowheads="1"/>
          </p:cNvSpPr>
          <p:nvPr/>
        </p:nvSpPr>
        <p:spPr bwMode="auto">
          <a:xfrm>
            <a:off x="7251700" y="1803400"/>
            <a:ext cx="1130300" cy="2619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100">
                <a:solidFill>
                  <a:srgbClr val="FF0000"/>
                </a:solidFill>
              </a:rPr>
              <a:t>Hedge Funds</a:t>
            </a:r>
          </a:p>
        </p:txBody>
      </p:sp>
      <p:sp>
        <p:nvSpPr>
          <p:cNvPr id="86027" name="TextBox 11"/>
          <p:cNvSpPr txBox="1">
            <a:spLocks noChangeArrowheads="1"/>
          </p:cNvSpPr>
          <p:nvPr/>
        </p:nvSpPr>
        <p:spPr bwMode="auto">
          <a:xfrm>
            <a:off x="7251700" y="2222500"/>
            <a:ext cx="1206500" cy="2603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100">
                <a:solidFill>
                  <a:srgbClr val="FF0000"/>
                </a:solidFill>
              </a:rPr>
              <a:t>Pension Funds</a:t>
            </a:r>
          </a:p>
        </p:txBody>
      </p:sp>
      <p:sp>
        <p:nvSpPr>
          <p:cNvPr id="86028" name="TextBox 12"/>
          <p:cNvSpPr txBox="1">
            <a:spLocks noChangeArrowheads="1"/>
          </p:cNvSpPr>
          <p:nvPr/>
        </p:nvSpPr>
        <p:spPr bwMode="auto">
          <a:xfrm>
            <a:off x="7251700" y="2640013"/>
            <a:ext cx="1435100" cy="431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100">
                <a:solidFill>
                  <a:srgbClr val="FF0000"/>
                </a:solidFill>
              </a:rPr>
              <a:t>Other Institutional Investors</a:t>
            </a:r>
          </a:p>
        </p:txBody>
      </p:sp>
      <p:cxnSp>
        <p:nvCxnSpPr>
          <p:cNvPr id="86029" name="Straight Arrow Connector 13"/>
          <p:cNvCxnSpPr>
            <a:cxnSpLocks noChangeShapeType="1"/>
            <a:stCxn id="86026" idx="1"/>
          </p:cNvCxnSpPr>
          <p:nvPr/>
        </p:nvCxnSpPr>
        <p:spPr bwMode="auto">
          <a:xfrm rot="10800000" flipV="1">
            <a:off x="6510338" y="1933575"/>
            <a:ext cx="741362" cy="219075"/>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6030" name="Straight Arrow Connector 14"/>
          <p:cNvCxnSpPr>
            <a:cxnSpLocks noChangeShapeType="1"/>
            <a:stCxn id="86027" idx="1"/>
          </p:cNvCxnSpPr>
          <p:nvPr/>
        </p:nvCxnSpPr>
        <p:spPr bwMode="auto">
          <a:xfrm rot="10800000" flipV="1">
            <a:off x="6711950" y="2352675"/>
            <a:ext cx="539750" cy="9525"/>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6031" name="Straight Arrow Connector 15"/>
          <p:cNvCxnSpPr>
            <a:cxnSpLocks noChangeShapeType="1"/>
            <a:stCxn id="86028" idx="1"/>
          </p:cNvCxnSpPr>
          <p:nvPr/>
        </p:nvCxnSpPr>
        <p:spPr bwMode="auto">
          <a:xfrm rot="10800000">
            <a:off x="6780213" y="2730500"/>
            <a:ext cx="471487" cy="125413"/>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6032" name="TextBox 16"/>
          <p:cNvSpPr txBox="1">
            <a:spLocks noChangeArrowheads="1"/>
          </p:cNvSpPr>
          <p:nvPr/>
        </p:nvSpPr>
        <p:spPr bwMode="auto">
          <a:xfrm>
            <a:off x="762000" y="1524000"/>
            <a:ext cx="1811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600"/>
              <a:t>OFF EXCHANGE</a:t>
            </a:r>
          </a:p>
        </p:txBody>
      </p:sp>
      <p:sp>
        <p:nvSpPr>
          <p:cNvPr id="18" name="TextBox 17"/>
          <p:cNvSpPr txBox="1"/>
          <p:nvPr/>
        </p:nvSpPr>
        <p:spPr>
          <a:xfrm>
            <a:off x="1066800" y="2057400"/>
            <a:ext cx="1212850" cy="938213"/>
          </a:xfrm>
          <a:prstGeom prst="rect">
            <a:avLst/>
          </a:prstGeom>
          <a:noFill/>
        </p:spPr>
        <p:txBody>
          <a:bodyPr>
            <a:spAutoFit/>
          </a:bodyPr>
          <a:lstStyle/>
          <a:p>
            <a:pPr>
              <a:defRPr/>
            </a:pPr>
            <a:r>
              <a:rPr lang="en-US" sz="1100" b="0" dirty="0">
                <a:solidFill>
                  <a:schemeClr val="accent2">
                    <a:lumMod val="75000"/>
                  </a:schemeClr>
                </a:solidFill>
                <a:latin typeface="+mn-lt"/>
                <a:cs typeface="+mn-cs"/>
              </a:rPr>
              <a:t>Spot oil price, based on differentials to front-month NYMEX WTI</a:t>
            </a:r>
          </a:p>
        </p:txBody>
      </p:sp>
      <p:sp>
        <p:nvSpPr>
          <p:cNvPr id="19" name="Oval 18"/>
          <p:cNvSpPr>
            <a:spLocks noChangeAspect="1"/>
          </p:cNvSpPr>
          <p:nvPr/>
        </p:nvSpPr>
        <p:spPr bwMode="auto">
          <a:xfrm>
            <a:off x="914400" y="1873250"/>
            <a:ext cx="1365250" cy="1414463"/>
          </a:xfrm>
          <a:prstGeom prst="ellipse">
            <a:avLst/>
          </a:prstGeom>
          <a:noFill/>
          <a:ln w="9525" cap="flat" cmpd="sng" algn="ctr">
            <a:solidFill>
              <a:schemeClr val="accent2">
                <a:lumMod val="75000"/>
              </a:schemeClr>
            </a:solidFill>
            <a:prstDash val="sysDash"/>
            <a:round/>
            <a:headEnd type="none" w="med" len="med"/>
            <a:tailEnd type="none" w="med" len="med"/>
          </a:ln>
          <a:effectLst/>
        </p:spPr>
        <p:txBody>
          <a:bodyPr anchor="ctr" anchorCtr="1">
            <a:spAutoFit/>
          </a:bodyPr>
          <a:lstStyle/>
          <a:p>
            <a:pPr eaLnBrk="0" hangingPunct="0">
              <a:defRPr/>
            </a:pPr>
            <a:endParaRPr lang="en-US">
              <a:cs typeface="+mn-cs"/>
            </a:endParaRPr>
          </a:p>
        </p:txBody>
      </p:sp>
      <p:sp>
        <p:nvSpPr>
          <p:cNvPr id="86035" name="Rectangle 19"/>
          <p:cNvSpPr>
            <a:spLocks noChangeArrowheads="1"/>
          </p:cNvSpPr>
          <p:nvPr/>
        </p:nvSpPr>
        <p:spPr bwMode="auto">
          <a:xfrm>
            <a:off x="731838" y="3897313"/>
            <a:ext cx="8137525" cy="3265487"/>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nchorCtr="1">
            <a:spAutoFit/>
          </a:bodyPr>
          <a:lstStyle/>
          <a:p>
            <a:pPr eaLnBrk="0" hangingPunct="0"/>
            <a:endParaRPr lang="en-US"/>
          </a:p>
        </p:txBody>
      </p:sp>
      <p:sp>
        <p:nvSpPr>
          <p:cNvPr id="86036" name="Rectangle 22"/>
          <p:cNvSpPr>
            <a:spLocks noChangeArrowheads="1"/>
          </p:cNvSpPr>
          <p:nvPr/>
        </p:nvSpPr>
        <p:spPr bwMode="auto">
          <a:xfrm>
            <a:off x="1319213" y="4594225"/>
            <a:ext cx="1146175" cy="2024063"/>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nchorCtr="1">
            <a:spAutoFit/>
          </a:bodyPr>
          <a:lstStyle/>
          <a:p>
            <a:pPr eaLnBrk="0" hangingPunct="0"/>
            <a:endParaRPr lang="en-US"/>
          </a:p>
        </p:txBody>
      </p:sp>
      <p:sp>
        <p:nvSpPr>
          <p:cNvPr id="56" name="TextBox 23"/>
          <p:cNvSpPr txBox="1"/>
          <p:nvPr/>
        </p:nvSpPr>
        <p:spPr>
          <a:xfrm>
            <a:off x="1454150" y="5160963"/>
            <a:ext cx="942975" cy="939800"/>
          </a:xfrm>
          <a:prstGeom prst="rect">
            <a:avLst/>
          </a:prstGeom>
          <a:noFill/>
        </p:spPr>
        <p:txBody>
          <a:bodyPr>
            <a:spAutoFit/>
          </a:bodyPr>
          <a:lstStyle/>
          <a:p>
            <a:pPr>
              <a:defRPr/>
            </a:pPr>
            <a:r>
              <a:rPr lang="en-US" sz="1100" b="0" dirty="0">
                <a:solidFill>
                  <a:schemeClr val="tx1"/>
                </a:solidFill>
                <a:latin typeface="+mn-lt"/>
                <a:cs typeface="+mn-cs"/>
              </a:rPr>
              <a:t>Front-month NYMEX WTI contract – the global “oil price”</a:t>
            </a:r>
          </a:p>
        </p:txBody>
      </p:sp>
      <p:sp>
        <p:nvSpPr>
          <p:cNvPr id="86038" name="Rectangle 52"/>
          <p:cNvSpPr>
            <a:spLocks noChangeArrowheads="1"/>
          </p:cNvSpPr>
          <p:nvPr/>
        </p:nvSpPr>
        <p:spPr bwMode="auto">
          <a:xfrm>
            <a:off x="7453313" y="4597400"/>
            <a:ext cx="1146175" cy="2027238"/>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nchorCtr="1">
            <a:spAutoFit/>
          </a:bodyPr>
          <a:lstStyle/>
          <a:p>
            <a:pPr eaLnBrk="0" hangingPunct="0"/>
            <a:endParaRPr lang="en-US"/>
          </a:p>
        </p:txBody>
      </p:sp>
      <p:sp>
        <p:nvSpPr>
          <p:cNvPr id="54" name="TextBox 53"/>
          <p:cNvSpPr txBox="1"/>
          <p:nvPr/>
        </p:nvSpPr>
        <p:spPr>
          <a:xfrm>
            <a:off x="7588250" y="5249863"/>
            <a:ext cx="944563" cy="600075"/>
          </a:xfrm>
          <a:prstGeom prst="rect">
            <a:avLst/>
          </a:prstGeom>
          <a:noFill/>
        </p:spPr>
        <p:txBody>
          <a:bodyPr>
            <a:spAutoFit/>
          </a:bodyPr>
          <a:lstStyle/>
          <a:p>
            <a:pPr>
              <a:defRPr/>
            </a:pPr>
            <a:r>
              <a:rPr lang="en-US" sz="1100" b="0" dirty="0">
                <a:solidFill>
                  <a:schemeClr val="tx1"/>
                </a:solidFill>
                <a:latin typeface="+mn-lt"/>
                <a:cs typeface="+mn-cs"/>
              </a:rPr>
              <a:t>Longest-dated contract</a:t>
            </a:r>
          </a:p>
        </p:txBody>
      </p:sp>
      <p:cxnSp>
        <p:nvCxnSpPr>
          <p:cNvPr id="86040" name="Curved Connector 22"/>
          <p:cNvCxnSpPr>
            <a:cxnSpLocks noChangeShapeType="1"/>
          </p:cNvCxnSpPr>
          <p:nvPr/>
        </p:nvCxnSpPr>
        <p:spPr bwMode="auto">
          <a:xfrm flipV="1">
            <a:off x="2465388" y="5083175"/>
            <a:ext cx="4987925" cy="419100"/>
          </a:xfrm>
          <a:prstGeom prst="curvedConnector3">
            <a:avLst>
              <a:gd name="adj1" fmla="val 50000"/>
            </a:avLst>
          </a:prstGeom>
          <a:noFill/>
          <a:ln w="15875" algn="ctr">
            <a:solidFill>
              <a:schemeClr val="tx1"/>
            </a:solidFill>
            <a:round/>
            <a:headEnd/>
            <a:tailEnd/>
          </a:ln>
          <a:extLst>
            <a:ext uri="{909E8E84-426E-40DD-AFC4-6F175D3DCCD1}">
              <a14:hiddenFill xmlns:a14="http://schemas.microsoft.com/office/drawing/2010/main">
                <a:noFill/>
              </a14:hiddenFill>
            </a:ext>
          </a:extLst>
        </p:spPr>
      </p:cxnSp>
      <p:grpSp>
        <p:nvGrpSpPr>
          <p:cNvPr id="86041" name="Group 47"/>
          <p:cNvGrpSpPr>
            <a:grpSpLocks/>
          </p:cNvGrpSpPr>
          <p:nvPr/>
        </p:nvGrpSpPr>
        <p:grpSpPr bwMode="auto">
          <a:xfrm>
            <a:off x="4016375" y="2570163"/>
            <a:ext cx="1617663" cy="2513012"/>
            <a:chOff x="3733800" y="2209801"/>
            <a:chExt cx="1828800" cy="2743199"/>
          </a:xfrm>
        </p:grpSpPr>
        <p:sp>
          <p:nvSpPr>
            <p:cNvPr id="86073" name="Up-Down Arrow 50"/>
            <p:cNvSpPr>
              <a:spLocks noChangeArrowheads="1"/>
            </p:cNvSpPr>
            <p:nvPr/>
          </p:nvSpPr>
          <p:spPr bwMode="auto">
            <a:xfrm>
              <a:off x="3733800" y="2209801"/>
              <a:ext cx="1828800" cy="2743199"/>
            </a:xfrm>
            <a:prstGeom prst="upDownArrow">
              <a:avLst>
                <a:gd name="adj1" fmla="val 50000"/>
                <a:gd name="adj2" fmla="val 50000"/>
              </a:avLst>
            </a:prstGeom>
            <a:solidFill>
              <a:schemeClr val="bg1"/>
            </a:solidFill>
            <a:ln w="19050" algn="ctr">
              <a:solidFill>
                <a:srgbClr val="FF0000"/>
              </a:solidFill>
              <a:round/>
              <a:headEnd/>
              <a:tailEnd/>
            </a:ln>
          </p:spPr>
          <p:txBody>
            <a:bodyPr anchor="ctr" anchorCtr="1">
              <a:spAutoFit/>
            </a:bodyPr>
            <a:lstStyle/>
            <a:p>
              <a:pPr eaLnBrk="0" hangingPunct="0"/>
              <a:endParaRPr lang="en-US"/>
            </a:p>
          </p:txBody>
        </p:sp>
        <p:sp>
          <p:nvSpPr>
            <p:cNvPr id="86074" name="TextBox 51"/>
            <p:cNvSpPr txBox="1">
              <a:spLocks noChangeArrowheads="1"/>
            </p:cNvSpPr>
            <p:nvPr/>
          </p:nvSpPr>
          <p:spPr bwMode="auto">
            <a:xfrm>
              <a:off x="4114800" y="3276600"/>
              <a:ext cx="1066800" cy="50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ctr" eaLnBrk="1" hangingPunct="1"/>
              <a:r>
                <a:rPr lang="en-US" sz="1200">
                  <a:solidFill>
                    <a:srgbClr val="FF0000"/>
                  </a:solidFill>
                </a:rPr>
                <a:t>SWAP DEALERS</a:t>
              </a:r>
            </a:p>
          </p:txBody>
        </p:sp>
      </p:grpSp>
      <p:cxnSp>
        <p:nvCxnSpPr>
          <p:cNvPr id="86042" name="Curved Connector 27"/>
          <p:cNvCxnSpPr>
            <a:cxnSpLocks noChangeShapeType="1"/>
          </p:cNvCxnSpPr>
          <p:nvPr/>
        </p:nvCxnSpPr>
        <p:spPr bwMode="auto">
          <a:xfrm flipV="1">
            <a:off x="2465388" y="5989638"/>
            <a:ext cx="4987925" cy="419100"/>
          </a:xfrm>
          <a:prstGeom prst="curvedConnector3">
            <a:avLst>
              <a:gd name="adj1" fmla="val 50000"/>
            </a:avLst>
          </a:prstGeom>
          <a:noFill/>
          <a:ln w="15875" algn="ctr">
            <a:solidFill>
              <a:schemeClr val="tx1"/>
            </a:solidFill>
            <a:round/>
            <a:headEnd/>
            <a:tailEnd/>
          </a:ln>
          <a:extLst>
            <a:ext uri="{909E8E84-426E-40DD-AFC4-6F175D3DCCD1}">
              <a14:hiddenFill xmlns:a14="http://schemas.microsoft.com/office/drawing/2010/main">
                <a:noFill/>
              </a14:hiddenFill>
            </a:ext>
          </a:extLst>
        </p:spPr>
      </p:cxnSp>
      <p:cxnSp>
        <p:nvCxnSpPr>
          <p:cNvPr id="86043" name="Straight Arrow Connector 29"/>
          <p:cNvCxnSpPr>
            <a:cxnSpLocks noChangeShapeType="1"/>
          </p:cNvCxnSpPr>
          <p:nvPr/>
        </p:nvCxnSpPr>
        <p:spPr bwMode="auto">
          <a:xfrm rot="5400000" flipH="1" flipV="1">
            <a:off x="789782" y="3931444"/>
            <a:ext cx="1327150" cy="1587"/>
          </a:xfrm>
          <a:prstGeom prst="straightConnector1">
            <a:avLst/>
          </a:prstGeom>
          <a:noFill/>
          <a:ln w="9525" algn="ctr">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1" name="Straight Arrow Connector 30"/>
          <p:cNvCxnSpPr/>
          <p:nvPr/>
        </p:nvCxnSpPr>
        <p:spPr bwMode="auto">
          <a:xfrm rot="5400000">
            <a:off x="1800225" y="4267200"/>
            <a:ext cx="419100" cy="234950"/>
          </a:xfrm>
          <a:prstGeom prst="straightConnector1">
            <a:avLst/>
          </a:prstGeom>
          <a:noFill/>
          <a:ln w="3175" cap="flat" cmpd="sng" algn="ctr">
            <a:solidFill>
              <a:schemeClr val="accent2">
                <a:lumMod val="75000"/>
              </a:schemeClr>
            </a:solidFill>
            <a:prstDash val="solid"/>
            <a:round/>
            <a:headEnd type="none" w="med" len="med"/>
            <a:tailEnd type="triangle"/>
          </a:ln>
          <a:effectLst/>
        </p:spPr>
      </p:cxnSp>
      <p:cxnSp>
        <p:nvCxnSpPr>
          <p:cNvPr id="32" name="Straight Arrow Connector 31"/>
          <p:cNvCxnSpPr/>
          <p:nvPr/>
        </p:nvCxnSpPr>
        <p:spPr bwMode="auto">
          <a:xfrm rot="16200000" flipH="1">
            <a:off x="2141538" y="4498975"/>
            <a:ext cx="1187450" cy="539750"/>
          </a:xfrm>
          <a:prstGeom prst="straightConnector1">
            <a:avLst/>
          </a:prstGeom>
          <a:noFill/>
          <a:ln w="3175" cap="flat" cmpd="sng" algn="ctr">
            <a:solidFill>
              <a:schemeClr val="accent2">
                <a:lumMod val="75000"/>
              </a:schemeClr>
            </a:solidFill>
            <a:prstDash val="solid"/>
            <a:round/>
            <a:headEnd type="none" w="med" len="med"/>
            <a:tailEnd type="triangle"/>
          </a:ln>
          <a:effectLst/>
        </p:spPr>
      </p:cxnSp>
      <p:cxnSp>
        <p:nvCxnSpPr>
          <p:cNvPr id="33" name="Straight Arrow Connector 32"/>
          <p:cNvCxnSpPr/>
          <p:nvPr/>
        </p:nvCxnSpPr>
        <p:spPr bwMode="auto">
          <a:xfrm>
            <a:off x="2801938" y="4175125"/>
            <a:ext cx="1887537" cy="1117600"/>
          </a:xfrm>
          <a:prstGeom prst="straightConnector1">
            <a:avLst/>
          </a:prstGeom>
          <a:noFill/>
          <a:ln w="3175" cap="flat" cmpd="sng" algn="ctr">
            <a:solidFill>
              <a:schemeClr val="accent2">
                <a:lumMod val="75000"/>
              </a:schemeClr>
            </a:solidFill>
            <a:prstDash val="solid"/>
            <a:round/>
            <a:headEnd type="none" w="med" len="med"/>
            <a:tailEnd type="triangle"/>
          </a:ln>
          <a:effectLst/>
        </p:spPr>
      </p:cxnSp>
      <p:cxnSp>
        <p:nvCxnSpPr>
          <p:cNvPr id="86047" name="Straight Arrow Connector 34"/>
          <p:cNvCxnSpPr>
            <a:cxnSpLocks noChangeShapeType="1"/>
          </p:cNvCxnSpPr>
          <p:nvPr/>
        </p:nvCxnSpPr>
        <p:spPr bwMode="auto">
          <a:xfrm>
            <a:off x="5634038" y="4314825"/>
            <a:ext cx="1819275" cy="279400"/>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6048" name="Straight Arrow Connector 35"/>
          <p:cNvCxnSpPr>
            <a:cxnSpLocks noChangeShapeType="1"/>
          </p:cNvCxnSpPr>
          <p:nvPr/>
        </p:nvCxnSpPr>
        <p:spPr bwMode="auto">
          <a:xfrm rot="5400000">
            <a:off x="3460751" y="4605337"/>
            <a:ext cx="908050" cy="606425"/>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6049" name="Straight Arrow Connector 36"/>
          <p:cNvCxnSpPr>
            <a:cxnSpLocks noChangeShapeType="1"/>
          </p:cNvCxnSpPr>
          <p:nvPr/>
        </p:nvCxnSpPr>
        <p:spPr bwMode="auto">
          <a:xfrm>
            <a:off x="5430838" y="4454525"/>
            <a:ext cx="742950" cy="628650"/>
          </a:xfrm>
          <a:prstGeom prst="straightConnector1">
            <a:avLst/>
          </a:prstGeom>
          <a:noFill/>
          <a:ln w="31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6050" name="Straight Arrow Connector 37"/>
          <p:cNvCxnSpPr>
            <a:cxnSpLocks noChangeShapeType="1"/>
            <a:stCxn id="86073" idx="4"/>
          </p:cNvCxnSpPr>
          <p:nvPr/>
        </p:nvCxnSpPr>
        <p:spPr bwMode="auto">
          <a:xfrm rot="5400000">
            <a:off x="4685507" y="5222081"/>
            <a:ext cx="279400" cy="1587"/>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6051" name="TextBox 38"/>
          <p:cNvSpPr txBox="1">
            <a:spLocks noChangeArrowheads="1"/>
          </p:cNvSpPr>
          <p:nvPr/>
        </p:nvSpPr>
        <p:spPr bwMode="auto">
          <a:xfrm>
            <a:off x="762000" y="6757988"/>
            <a:ext cx="1709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600"/>
              <a:t>ON EXCHANGE</a:t>
            </a:r>
          </a:p>
        </p:txBody>
      </p:sp>
      <p:sp>
        <p:nvSpPr>
          <p:cNvPr id="86052" name="TextBox 39"/>
          <p:cNvSpPr txBox="1">
            <a:spLocks noChangeArrowheads="1"/>
          </p:cNvSpPr>
          <p:nvPr/>
        </p:nvSpPr>
        <p:spPr bwMode="auto">
          <a:xfrm>
            <a:off x="2735263" y="6688138"/>
            <a:ext cx="2224087" cy="430212"/>
          </a:xfrm>
          <a:prstGeom prst="rect">
            <a:avLst/>
          </a:prstGeom>
          <a:noFill/>
          <a:ln w="9525">
            <a:solidFill>
              <a:srgbClr val="FF7C8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100">
                <a:solidFill>
                  <a:srgbClr val="FF7C80"/>
                </a:solidFill>
              </a:rPr>
              <a:t>Hedge Funds trading on-exchange as Money-Managers</a:t>
            </a:r>
          </a:p>
        </p:txBody>
      </p:sp>
      <p:sp>
        <p:nvSpPr>
          <p:cNvPr id="86053" name="TextBox 40"/>
          <p:cNvSpPr txBox="1">
            <a:spLocks noChangeArrowheads="1"/>
          </p:cNvSpPr>
          <p:nvPr/>
        </p:nvSpPr>
        <p:spPr bwMode="auto">
          <a:xfrm>
            <a:off x="5027613" y="6688138"/>
            <a:ext cx="2224087" cy="430212"/>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100">
                <a:solidFill>
                  <a:srgbClr val="CC9900"/>
                </a:solidFill>
              </a:rPr>
              <a:t>Floor brokers and traders, market-makers</a:t>
            </a:r>
          </a:p>
        </p:txBody>
      </p:sp>
      <p:cxnSp>
        <p:nvCxnSpPr>
          <p:cNvPr id="86054" name="Straight Arrow Connector 41"/>
          <p:cNvCxnSpPr>
            <a:cxnSpLocks noChangeShapeType="1"/>
          </p:cNvCxnSpPr>
          <p:nvPr/>
        </p:nvCxnSpPr>
        <p:spPr bwMode="auto">
          <a:xfrm rot="10800000">
            <a:off x="2465388" y="6548438"/>
            <a:ext cx="539750" cy="139700"/>
          </a:xfrm>
          <a:prstGeom prst="straightConnector1">
            <a:avLst/>
          </a:prstGeom>
          <a:noFill/>
          <a:ln w="3175" algn="ctr">
            <a:solidFill>
              <a:srgbClr val="FF7C80"/>
            </a:solidFill>
            <a:round/>
            <a:headEnd/>
            <a:tailEnd type="triangle" w="med" len="med"/>
          </a:ln>
          <a:extLst>
            <a:ext uri="{909E8E84-426E-40DD-AFC4-6F175D3DCCD1}">
              <a14:hiddenFill xmlns:a14="http://schemas.microsoft.com/office/drawing/2010/main">
                <a:noFill/>
              </a14:hiddenFill>
            </a:ext>
          </a:extLst>
        </p:spPr>
      </p:cxnSp>
      <p:cxnSp>
        <p:nvCxnSpPr>
          <p:cNvPr id="86055" name="Straight Arrow Connector 42"/>
          <p:cNvCxnSpPr>
            <a:cxnSpLocks noChangeShapeType="1"/>
          </p:cNvCxnSpPr>
          <p:nvPr/>
        </p:nvCxnSpPr>
        <p:spPr bwMode="auto">
          <a:xfrm rot="16200000" flipV="1">
            <a:off x="3167063" y="6515100"/>
            <a:ext cx="280987" cy="68263"/>
          </a:xfrm>
          <a:prstGeom prst="straightConnector1">
            <a:avLst/>
          </a:prstGeom>
          <a:noFill/>
          <a:ln w="3175" algn="ctr">
            <a:solidFill>
              <a:srgbClr val="FF7C80"/>
            </a:solidFill>
            <a:round/>
            <a:headEnd/>
            <a:tailEnd type="triangle" w="med" len="med"/>
          </a:ln>
          <a:extLst>
            <a:ext uri="{909E8E84-426E-40DD-AFC4-6F175D3DCCD1}">
              <a14:hiddenFill xmlns:a14="http://schemas.microsoft.com/office/drawing/2010/main">
                <a:noFill/>
              </a14:hiddenFill>
            </a:ext>
          </a:extLst>
        </p:spPr>
      </p:cxnSp>
      <p:cxnSp>
        <p:nvCxnSpPr>
          <p:cNvPr id="86056" name="Straight Arrow Connector 43"/>
          <p:cNvCxnSpPr>
            <a:cxnSpLocks noChangeShapeType="1"/>
          </p:cNvCxnSpPr>
          <p:nvPr/>
        </p:nvCxnSpPr>
        <p:spPr bwMode="auto">
          <a:xfrm flipV="1">
            <a:off x="4016375" y="6269038"/>
            <a:ext cx="942975" cy="419100"/>
          </a:xfrm>
          <a:prstGeom prst="straightConnector1">
            <a:avLst/>
          </a:prstGeom>
          <a:noFill/>
          <a:ln w="3175" algn="ctr">
            <a:solidFill>
              <a:srgbClr val="FF7C80"/>
            </a:solidFill>
            <a:round/>
            <a:headEnd/>
            <a:tailEnd type="triangle" w="med" len="med"/>
          </a:ln>
          <a:extLst>
            <a:ext uri="{909E8E84-426E-40DD-AFC4-6F175D3DCCD1}">
              <a14:hiddenFill xmlns:a14="http://schemas.microsoft.com/office/drawing/2010/main">
                <a:noFill/>
              </a14:hiddenFill>
            </a:ext>
          </a:extLst>
        </p:spPr>
      </p:cxnSp>
      <p:cxnSp>
        <p:nvCxnSpPr>
          <p:cNvPr id="86057" name="Straight Arrow Connector 44"/>
          <p:cNvCxnSpPr>
            <a:cxnSpLocks noChangeShapeType="1"/>
          </p:cNvCxnSpPr>
          <p:nvPr/>
        </p:nvCxnSpPr>
        <p:spPr bwMode="auto">
          <a:xfrm flipV="1">
            <a:off x="4757738" y="6408738"/>
            <a:ext cx="2695575" cy="279400"/>
          </a:xfrm>
          <a:prstGeom prst="straightConnector1">
            <a:avLst/>
          </a:prstGeom>
          <a:noFill/>
          <a:ln w="3175" algn="ctr">
            <a:solidFill>
              <a:srgbClr val="FF7C80"/>
            </a:solidFill>
            <a:round/>
            <a:headEnd/>
            <a:tailEnd type="triangle" w="med" len="med"/>
          </a:ln>
          <a:extLst>
            <a:ext uri="{909E8E84-426E-40DD-AFC4-6F175D3DCCD1}">
              <a14:hiddenFill xmlns:a14="http://schemas.microsoft.com/office/drawing/2010/main">
                <a:noFill/>
              </a14:hiddenFill>
            </a:ext>
          </a:extLst>
        </p:spPr>
      </p:cxnSp>
      <p:cxnSp>
        <p:nvCxnSpPr>
          <p:cNvPr id="86058" name="Straight Arrow Connector 45"/>
          <p:cNvCxnSpPr>
            <a:cxnSpLocks noChangeShapeType="1"/>
          </p:cNvCxnSpPr>
          <p:nvPr/>
        </p:nvCxnSpPr>
        <p:spPr bwMode="auto">
          <a:xfrm rot="10800000">
            <a:off x="2465388" y="6478588"/>
            <a:ext cx="2628900" cy="209550"/>
          </a:xfrm>
          <a:prstGeom prst="straightConnector1">
            <a:avLst/>
          </a:prstGeom>
          <a:noFill/>
          <a:ln w="3175" algn="ctr">
            <a:solidFill>
              <a:srgbClr val="CC9900"/>
            </a:solidFill>
            <a:round/>
            <a:headEnd/>
            <a:tailEnd type="triangle" w="med" len="med"/>
          </a:ln>
          <a:extLst>
            <a:ext uri="{909E8E84-426E-40DD-AFC4-6F175D3DCCD1}">
              <a14:hiddenFill xmlns:a14="http://schemas.microsoft.com/office/drawing/2010/main">
                <a:noFill/>
              </a14:hiddenFill>
            </a:ext>
          </a:extLst>
        </p:spPr>
      </p:cxnSp>
      <p:cxnSp>
        <p:nvCxnSpPr>
          <p:cNvPr id="86059" name="Straight Arrow Connector 46"/>
          <p:cNvCxnSpPr>
            <a:cxnSpLocks noChangeShapeType="1"/>
          </p:cNvCxnSpPr>
          <p:nvPr/>
        </p:nvCxnSpPr>
        <p:spPr bwMode="auto">
          <a:xfrm rot="10800000">
            <a:off x="3678238" y="6408738"/>
            <a:ext cx="1484312" cy="279400"/>
          </a:xfrm>
          <a:prstGeom prst="straightConnector1">
            <a:avLst/>
          </a:prstGeom>
          <a:noFill/>
          <a:ln w="3175" algn="ctr">
            <a:solidFill>
              <a:srgbClr val="CC9900"/>
            </a:solidFill>
            <a:round/>
            <a:headEnd/>
            <a:tailEnd type="triangle" w="med" len="med"/>
          </a:ln>
          <a:extLst>
            <a:ext uri="{909E8E84-426E-40DD-AFC4-6F175D3DCCD1}">
              <a14:hiddenFill xmlns:a14="http://schemas.microsoft.com/office/drawing/2010/main">
                <a:noFill/>
              </a14:hiddenFill>
            </a:ext>
          </a:extLst>
        </p:spPr>
      </p:cxnSp>
      <p:cxnSp>
        <p:nvCxnSpPr>
          <p:cNvPr id="86060" name="Straight Arrow Connector 47"/>
          <p:cNvCxnSpPr>
            <a:cxnSpLocks noChangeShapeType="1"/>
          </p:cNvCxnSpPr>
          <p:nvPr/>
        </p:nvCxnSpPr>
        <p:spPr bwMode="auto">
          <a:xfrm rot="16200000" flipV="1">
            <a:off x="4986338" y="6310313"/>
            <a:ext cx="419100" cy="336550"/>
          </a:xfrm>
          <a:prstGeom prst="straightConnector1">
            <a:avLst/>
          </a:prstGeom>
          <a:noFill/>
          <a:ln w="3175" algn="ctr">
            <a:solidFill>
              <a:srgbClr val="CC9900"/>
            </a:solidFill>
            <a:round/>
            <a:headEnd/>
            <a:tailEnd type="triangle" w="med" len="med"/>
          </a:ln>
          <a:extLst>
            <a:ext uri="{909E8E84-426E-40DD-AFC4-6F175D3DCCD1}">
              <a14:hiddenFill xmlns:a14="http://schemas.microsoft.com/office/drawing/2010/main">
                <a:noFill/>
              </a14:hiddenFill>
            </a:ext>
          </a:extLst>
        </p:spPr>
      </p:cxnSp>
      <p:cxnSp>
        <p:nvCxnSpPr>
          <p:cNvPr id="86061" name="Straight Arrow Connector 48"/>
          <p:cNvCxnSpPr>
            <a:cxnSpLocks noChangeShapeType="1"/>
            <a:stCxn id="86053" idx="0"/>
          </p:cNvCxnSpPr>
          <p:nvPr/>
        </p:nvCxnSpPr>
        <p:spPr bwMode="auto">
          <a:xfrm rot="5400000" flipH="1" flipV="1">
            <a:off x="5942807" y="6255544"/>
            <a:ext cx="628650" cy="236537"/>
          </a:xfrm>
          <a:prstGeom prst="straightConnector1">
            <a:avLst/>
          </a:prstGeom>
          <a:noFill/>
          <a:ln w="3175" algn="ctr">
            <a:solidFill>
              <a:srgbClr val="CC9900"/>
            </a:solidFill>
            <a:round/>
            <a:headEnd/>
            <a:tailEnd type="triangle" w="med" len="med"/>
          </a:ln>
          <a:extLst>
            <a:ext uri="{909E8E84-426E-40DD-AFC4-6F175D3DCCD1}">
              <a14:hiddenFill xmlns:a14="http://schemas.microsoft.com/office/drawing/2010/main">
                <a:noFill/>
              </a14:hiddenFill>
            </a:ext>
          </a:extLst>
        </p:spPr>
      </p:cxnSp>
      <p:cxnSp>
        <p:nvCxnSpPr>
          <p:cNvPr id="86062" name="Straight Arrow Connector 49"/>
          <p:cNvCxnSpPr>
            <a:cxnSpLocks noChangeShapeType="1"/>
          </p:cNvCxnSpPr>
          <p:nvPr/>
        </p:nvCxnSpPr>
        <p:spPr bwMode="auto">
          <a:xfrm flipV="1">
            <a:off x="6846888" y="6478588"/>
            <a:ext cx="606425" cy="209550"/>
          </a:xfrm>
          <a:prstGeom prst="straightConnector1">
            <a:avLst/>
          </a:prstGeom>
          <a:noFill/>
          <a:ln w="3175" algn="ctr">
            <a:solidFill>
              <a:srgbClr val="CC9900"/>
            </a:solidFill>
            <a:round/>
            <a:headEnd/>
            <a:tailEnd type="triangle" w="med" len="med"/>
          </a:ln>
          <a:extLst>
            <a:ext uri="{909E8E84-426E-40DD-AFC4-6F175D3DCCD1}">
              <a14:hiddenFill xmlns:a14="http://schemas.microsoft.com/office/drawing/2010/main">
                <a:noFill/>
              </a14:hiddenFill>
            </a:ext>
          </a:extLst>
        </p:spPr>
      </p:cxnSp>
      <p:sp>
        <p:nvSpPr>
          <p:cNvPr id="29" name="TextBox 28"/>
          <p:cNvSpPr txBox="1"/>
          <p:nvPr/>
        </p:nvSpPr>
        <p:spPr>
          <a:xfrm>
            <a:off x="1724025" y="3584575"/>
            <a:ext cx="1281113" cy="646113"/>
          </a:xfrm>
          <a:prstGeom prst="rect">
            <a:avLst/>
          </a:prstGeom>
          <a:solidFill>
            <a:schemeClr val="bg1"/>
          </a:solidFill>
          <a:ln w="12700">
            <a:solidFill>
              <a:schemeClr val="accent2">
                <a:lumMod val="75000"/>
              </a:schemeClr>
            </a:solidFill>
          </a:ln>
        </p:spPr>
        <p:txBody>
          <a:bodyPr>
            <a:spAutoFit/>
          </a:bodyPr>
          <a:lstStyle/>
          <a:p>
            <a:pPr algn="ctr">
              <a:defRPr/>
            </a:pPr>
            <a:r>
              <a:rPr lang="en-US" sz="1200" dirty="0">
                <a:solidFill>
                  <a:schemeClr val="accent2">
                    <a:lumMod val="75000"/>
                  </a:schemeClr>
                </a:solidFill>
                <a:latin typeface="Arial" charset="0"/>
                <a:cs typeface="+mn-cs"/>
              </a:rPr>
              <a:t>Genuinely commercial oil market players</a:t>
            </a:r>
          </a:p>
        </p:txBody>
      </p:sp>
      <p:sp>
        <p:nvSpPr>
          <p:cNvPr id="86064" name="TextBox 56"/>
          <p:cNvSpPr txBox="1">
            <a:spLocks noChangeArrowheads="1"/>
          </p:cNvSpPr>
          <p:nvPr/>
        </p:nvSpPr>
        <p:spPr bwMode="auto">
          <a:xfrm>
            <a:off x="6400800" y="3276600"/>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b="0">
                <a:hlinkClick r:id="rId3"/>
              </a:rPr>
              <a:t>*In March of 2007, BIS </a:t>
            </a:r>
            <a:r>
              <a:rPr lang="en-US" sz="800" b="0"/>
              <a:t>estimated that OTC commodity derivatives had grown from ~$450B in 1998 to ~$6.4T in 2006 </a:t>
            </a:r>
          </a:p>
        </p:txBody>
      </p:sp>
      <p:cxnSp>
        <p:nvCxnSpPr>
          <p:cNvPr id="58" name="Curved Connector 57"/>
          <p:cNvCxnSpPr/>
          <p:nvPr/>
        </p:nvCxnSpPr>
        <p:spPr bwMode="auto">
          <a:xfrm flipV="1">
            <a:off x="2478088" y="5235575"/>
            <a:ext cx="4989512" cy="419100"/>
          </a:xfrm>
          <a:prstGeom prst="curvedConnector3">
            <a:avLst>
              <a:gd name="adj1" fmla="val 50000"/>
            </a:avLst>
          </a:prstGeom>
          <a:noFill/>
          <a:ln w="15875" cap="flat" cmpd="sng" algn="ctr">
            <a:solidFill>
              <a:schemeClr val="bg1">
                <a:lumMod val="85000"/>
              </a:schemeClr>
            </a:solidFill>
            <a:prstDash val="solid"/>
            <a:round/>
            <a:headEnd type="none" w="med" len="med"/>
            <a:tailEnd type="none" w="med" len="med"/>
          </a:ln>
          <a:effectLst/>
        </p:spPr>
      </p:cxnSp>
      <p:cxnSp>
        <p:nvCxnSpPr>
          <p:cNvPr id="59" name="Curved Connector 58"/>
          <p:cNvCxnSpPr/>
          <p:nvPr/>
        </p:nvCxnSpPr>
        <p:spPr bwMode="auto">
          <a:xfrm flipV="1">
            <a:off x="2468563" y="5387975"/>
            <a:ext cx="4989512" cy="419100"/>
          </a:xfrm>
          <a:prstGeom prst="curvedConnector3">
            <a:avLst>
              <a:gd name="adj1" fmla="val 50000"/>
            </a:avLst>
          </a:prstGeom>
          <a:noFill/>
          <a:ln w="15875" cap="flat" cmpd="sng" algn="ctr">
            <a:solidFill>
              <a:schemeClr val="bg1">
                <a:lumMod val="85000"/>
              </a:schemeClr>
            </a:solidFill>
            <a:prstDash val="solid"/>
            <a:round/>
            <a:headEnd type="none" w="med" len="med"/>
            <a:tailEnd type="none" w="med" len="med"/>
          </a:ln>
          <a:effectLst/>
        </p:spPr>
      </p:cxnSp>
      <p:cxnSp>
        <p:nvCxnSpPr>
          <p:cNvPr id="60" name="Curved Connector 59"/>
          <p:cNvCxnSpPr/>
          <p:nvPr/>
        </p:nvCxnSpPr>
        <p:spPr bwMode="auto">
          <a:xfrm flipV="1">
            <a:off x="2468563" y="5540375"/>
            <a:ext cx="4989512" cy="419100"/>
          </a:xfrm>
          <a:prstGeom prst="curvedConnector3">
            <a:avLst>
              <a:gd name="adj1" fmla="val 50000"/>
            </a:avLst>
          </a:prstGeom>
          <a:noFill/>
          <a:ln w="15875" cap="flat" cmpd="sng" algn="ctr">
            <a:solidFill>
              <a:schemeClr val="bg1">
                <a:lumMod val="85000"/>
              </a:schemeClr>
            </a:solidFill>
            <a:prstDash val="solid"/>
            <a:round/>
            <a:headEnd type="none" w="med" len="med"/>
            <a:tailEnd type="none" w="med" len="med"/>
          </a:ln>
          <a:effectLst/>
        </p:spPr>
      </p:cxnSp>
      <p:cxnSp>
        <p:nvCxnSpPr>
          <p:cNvPr id="61" name="Curved Connector 60"/>
          <p:cNvCxnSpPr/>
          <p:nvPr/>
        </p:nvCxnSpPr>
        <p:spPr bwMode="auto">
          <a:xfrm flipV="1">
            <a:off x="2468563" y="5692775"/>
            <a:ext cx="4989512" cy="419100"/>
          </a:xfrm>
          <a:prstGeom prst="curvedConnector3">
            <a:avLst>
              <a:gd name="adj1" fmla="val 50000"/>
            </a:avLst>
          </a:prstGeom>
          <a:noFill/>
          <a:ln w="15875" cap="flat" cmpd="sng" algn="ctr">
            <a:solidFill>
              <a:schemeClr val="bg1">
                <a:lumMod val="85000"/>
              </a:schemeClr>
            </a:solidFill>
            <a:prstDash val="solid"/>
            <a:round/>
            <a:headEnd type="none" w="med" len="med"/>
            <a:tailEnd type="none" w="med" len="med"/>
          </a:ln>
          <a:effectLst/>
        </p:spPr>
      </p:cxnSp>
      <p:cxnSp>
        <p:nvCxnSpPr>
          <p:cNvPr id="62" name="Curved Connector 61"/>
          <p:cNvCxnSpPr/>
          <p:nvPr/>
        </p:nvCxnSpPr>
        <p:spPr bwMode="auto">
          <a:xfrm flipV="1">
            <a:off x="2468563" y="5845175"/>
            <a:ext cx="4989512" cy="419100"/>
          </a:xfrm>
          <a:prstGeom prst="curvedConnector3">
            <a:avLst>
              <a:gd name="adj1" fmla="val 50000"/>
            </a:avLst>
          </a:prstGeom>
          <a:noFill/>
          <a:ln w="15875" cap="flat" cmpd="sng" algn="ctr">
            <a:solidFill>
              <a:schemeClr val="bg1">
                <a:lumMod val="85000"/>
              </a:schemeClr>
            </a:solidFill>
            <a:prstDash val="solid"/>
            <a:round/>
            <a:headEnd type="none" w="med" len="med"/>
            <a:tailEnd type="none" w="med" len="med"/>
          </a:ln>
          <a:effectLst/>
        </p:spPr>
      </p:cxnSp>
      <p:sp>
        <p:nvSpPr>
          <p:cNvPr id="86070" name="TextBox 24"/>
          <p:cNvSpPr txBox="1">
            <a:spLocks noChangeArrowheads="1"/>
          </p:cNvSpPr>
          <p:nvPr/>
        </p:nvSpPr>
        <p:spPr bwMode="auto">
          <a:xfrm>
            <a:off x="4083050" y="5432425"/>
            <a:ext cx="1489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200">
                <a:solidFill>
                  <a:schemeClr val="tx1"/>
                </a:solidFill>
              </a:rPr>
              <a:t>FUTURES CURVE</a:t>
            </a:r>
          </a:p>
        </p:txBody>
      </p:sp>
      <p:sp>
        <p:nvSpPr>
          <p:cNvPr id="26" name="TextBox 25"/>
          <p:cNvSpPr txBox="1"/>
          <p:nvPr/>
        </p:nvSpPr>
        <p:spPr>
          <a:xfrm>
            <a:off x="3341688" y="5638800"/>
            <a:ext cx="3168650" cy="261938"/>
          </a:xfrm>
          <a:prstGeom prst="rect">
            <a:avLst/>
          </a:prstGeom>
          <a:noFill/>
        </p:spPr>
        <p:txBody>
          <a:bodyPr>
            <a:spAutoFit/>
          </a:bodyPr>
          <a:lstStyle/>
          <a:p>
            <a:pPr algn="ctr">
              <a:defRPr/>
            </a:pPr>
            <a:r>
              <a:rPr lang="en-US" sz="1050" b="0" dirty="0">
                <a:solidFill>
                  <a:schemeClr val="tx1"/>
                </a:solidFill>
                <a:latin typeface="+mn-lt"/>
                <a:cs typeface="+mn-cs"/>
              </a:rPr>
              <a:t>Co-integration of prices along the length of the curve</a:t>
            </a:r>
          </a:p>
        </p:txBody>
      </p:sp>
      <p:cxnSp>
        <p:nvCxnSpPr>
          <p:cNvPr id="86072" name="Straight Arrow Connector 26"/>
          <p:cNvCxnSpPr>
            <a:cxnSpLocks noChangeShapeType="1"/>
          </p:cNvCxnSpPr>
          <p:nvPr/>
        </p:nvCxnSpPr>
        <p:spPr bwMode="auto">
          <a:xfrm>
            <a:off x="2465388" y="5921375"/>
            <a:ext cx="4987925" cy="0"/>
          </a:xfrm>
          <a:prstGeom prst="straightConnector1">
            <a:avLst/>
          </a:prstGeom>
          <a:noFill/>
          <a:ln w="381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87043" name="Text Placeholder 2"/>
          <p:cNvSpPr>
            <a:spLocks noGrp="1"/>
          </p:cNvSpPr>
          <p:nvPr>
            <p:ph type="body" sz="half" idx="1"/>
          </p:nvPr>
        </p:nvSpPr>
        <p:spPr>
          <a:xfrm>
            <a:off x="381000" y="1295400"/>
            <a:ext cx="8991600" cy="5334000"/>
          </a:xfrm>
        </p:spPr>
        <p:txBody>
          <a:bodyPr/>
          <a:lstStyle/>
          <a:p>
            <a:r>
              <a:rPr lang="en-US" sz="1600" smtClean="0"/>
              <a:t>These changes led to the dramatic growth and restructuring of the oil market over the past 20 years.  Commercial users hedging price no longer hold the majority of the long positions in WTI.</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pPr>
              <a:buFont typeface="Wingdings" pitchFamily="2" charset="2"/>
              <a:buNone/>
            </a:pPr>
            <a:endParaRPr lang="en-US" sz="1400" smtClean="0"/>
          </a:p>
          <a:p>
            <a:r>
              <a:rPr lang="en-US" sz="1400" smtClean="0"/>
              <a:t>On 10/15/1991:</a:t>
            </a:r>
          </a:p>
          <a:p>
            <a:pPr lvl="1"/>
            <a:r>
              <a:rPr lang="en-US" sz="1100" smtClean="0"/>
              <a:t>294,441 open contracts on NYMEX</a:t>
            </a:r>
          </a:p>
          <a:p>
            <a:pPr lvl="1"/>
            <a:r>
              <a:rPr lang="en-US" sz="800" smtClean="0"/>
              <a:t>$ </a:t>
            </a:r>
            <a:r>
              <a:rPr lang="en-US" sz="1100" smtClean="0">
                <a:solidFill>
                  <a:srgbClr val="C00000"/>
                </a:solidFill>
              </a:rPr>
              <a:t>11.6B</a:t>
            </a:r>
            <a:r>
              <a:rPr lang="en-US" sz="1100" smtClean="0"/>
              <a:t> in 2011 dollars</a:t>
            </a:r>
          </a:p>
          <a:p>
            <a:endParaRPr lang="en-US" sz="1400" smtClean="0"/>
          </a:p>
          <a:p>
            <a:endParaRPr lang="en-US" sz="1400" smtClean="0"/>
          </a:p>
          <a:p>
            <a:endParaRPr lang="en-US" sz="1400" smtClean="0"/>
          </a:p>
          <a:p>
            <a:r>
              <a:rPr lang="en-US" sz="1400" smtClean="0"/>
              <a:t>On 5/17/2011: </a:t>
            </a:r>
          </a:p>
          <a:p>
            <a:pPr lvl="1"/>
            <a:r>
              <a:rPr lang="en-US" sz="1100" smtClean="0"/>
              <a:t>1,193,112 open contracts on NYMEX and ICE</a:t>
            </a:r>
          </a:p>
          <a:p>
            <a:pPr lvl="1"/>
            <a:r>
              <a:rPr lang="en-US" sz="800" smtClean="0"/>
              <a:t>$ </a:t>
            </a:r>
            <a:r>
              <a:rPr lang="en-US" sz="1100" smtClean="0">
                <a:solidFill>
                  <a:srgbClr val="C00000"/>
                </a:solidFill>
              </a:rPr>
              <a:t>115.0B</a:t>
            </a:r>
          </a:p>
          <a:p>
            <a:pPr lvl="1"/>
            <a:endParaRPr lang="en-US" sz="1100" smtClean="0">
              <a:solidFill>
                <a:srgbClr val="C00000"/>
              </a:solidFill>
            </a:endParaRPr>
          </a:p>
          <a:p>
            <a:r>
              <a:rPr lang="en-US" sz="1400" smtClean="0"/>
              <a:t>Oil market grew </a:t>
            </a:r>
            <a:r>
              <a:rPr lang="en-US" sz="1400" smtClean="0">
                <a:solidFill>
                  <a:srgbClr val="FF0000"/>
                </a:solidFill>
              </a:rPr>
              <a:t>891%</a:t>
            </a:r>
            <a:r>
              <a:rPr lang="en-US" sz="1400" smtClean="0"/>
              <a:t>; real economy grew </a:t>
            </a:r>
            <a:r>
              <a:rPr lang="en-US" sz="1400" smtClean="0">
                <a:solidFill>
                  <a:srgbClr val="FF0000"/>
                </a:solidFill>
              </a:rPr>
              <a:t>67%</a:t>
            </a:r>
          </a:p>
          <a:p>
            <a:pPr lvl="1"/>
            <a:endParaRPr lang="en-US" sz="800" smtClean="0"/>
          </a:p>
          <a:p>
            <a:pPr lvl="1"/>
            <a:endParaRPr lang="en-US" sz="1400" smtClean="0"/>
          </a:p>
          <a:p>
            <a:endParaRPr lang="en-US" sz="1400" smtClean="0"/>
          </a:p>
          <a:p>
            <a:endParaRPr lang="en-US" sz="1400" smtClean="0"/>
          </a:p>
          <a:p>
            <a:endParaRPr lang="en-US" sz="1400" smtClean="0"/>
          </a:p>
          <a:p>
            <a:pPr lvl="1"/>
            <a:endParaRPr lang="en-US" sz="1400" smtClean="0"/>
          </a:p>
        </p:txBody>
      </p:sp>
      <p:grpSp>
        <p:nvGrpSpPr>
          <p:cNvPr id="87044" name="Group 32"/>
          <p:cNvGrpSpPr>
            <a:grpSpLocks/>
          </p:cNvGrpSpPr>
          <p:nvPr/>
        </p:nvGrpSpPr>
        <p:grpSpPr bwMode="auto">
          <a:xfrm>
            <a:off x="533400" y="2252663"/>
            <a:ext cx="9067800" cy="4910137"/>
            <a:chOff x="533400" y="1981200"/>
            <a:chExt cx="9067800" cy="4910328"/>
          </a:xfrm>
        </p:grpSpPr>
        <p:grpSp>
          <p:nvGrpSpPr>
            <p:cNvPr id="87045" name="Group 24"/>
            <p:cNvGrpSpPr>
              <a:grpSpLocks/>
            </p:cNvGrpSpPr>
            <p:nvPr/>
          </p:nvGrpSpPr>
          <p:grpSpPr bwMode="auto">
            <a:xfrm>
              <a:off x="533400" y="2286000"/>
              <a:ext cx="2657325" cy="1504950"/>
              <a:chOff x="533400" y="2514600"/>
              <a:chExt cx="2657325" cy="1504950"/>
            </a:xfrm>
          </p:grpSpPr>
          <p:graphicFrame>
            <p:nvGraphicFramePr>
              <p:cNvPr id="5" name="Chart 4"/>
              <p:cNvGraphicFramePr>
                <a:graphicFrameLocks noChangeAspect="1"/>
              </p:cNvGraphicFramePr>
              <p:nvPr/>
            </p:nvGraphicFramePr>
            <p:xfrm>
              <a:off x="1066800" y="2514600"/>
              <a:ext cx="1502543" cy="15049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327275" y="2876576"/>
                <a:ext cx="863600" cy="400066"/>
              </a:xfrm>
              <a:prstGeom prst="rect">
                <a:avLst/>
              </a:prstGeom>
              <a:noFill/>
            </p:spPr>
            <p:txBody>
              <a:bodyPr wrap="none">
                <a:spAutoFit/>
              </a:bodyPr>
              <a:lstStyle/>
              <a:p>
                <a:pPr algn="ctr">
                  <a:defRPr/>
                </a:pPr>
                <a:r>
                  <a:rPr lang="en-US" sz="1000" dirty="0">
                    <a:latin typeface="+mn-lt"/>
                    <a:cs typeface="+mn-cs"/>
                  </a:rPr>
                  <a:t>Commercial</a:t>
                </a:r>
              </a:p>
              <a:p>
                <a:pPr algn="ctr">
                  <a:defRPr/>
                </a:pPr>
                <a:r>
                  <a:rPr lang="en-US" sz="1000" dirty="0">
                    <a:latin typeface="+mn-lt"/>
                    <a:cs typeface="+mn-cs"/>
                  </a:rPr>
                  <a:t>NYMEX</a:t>
                </a:r>
              </a:p>
            </p:txBody>
          </p:sp>
          <p:sp>
            <p:nvSpPr>
              <p:cNvPr id="7" name="TextBox 6"/>
              <p:cNvSpPr txBox="1"/>
              <p:nvPr/>
            </p:nvSpPr>
            <p:spPr>
              <a:xfrm>
                <a:off x="533400" y="3505251"/>
                <a:ext cx="776288" cy="400066"/>
              </a:xfrm>
              <a:prstGeom prst="rect">
                <a:avLst/>
              </a:prstGeom>
              <a:noFill/>
            </p:spPr>
            <p:txBody>
              <a:bodyPr wrap="none">
                <a:spAutoFit/>
              </a:bodyPr>
              <a:lstStyle/>
              <a:p>
                <a:pPr>
                  <a:defRPr/>
                </a:pPr>
                <a:r>
                  <a:rPr lang="en-US" sz="1000" dirty="0">
                    <a:latin typeface="+mn-lt"/>
                    <a:cs typeface="+mn-cs"/>
                  </a:rPr>
                  <a:t>Speculator</a:t>
                </a:r>
              </a:p>
              <a:p>
                <a:pPr algn="ctr">
                  <a:defRPr/>
                </a:pPr>
                <a:r>
                  <a:rPr lang="en-US" sz="1000" dirty="0">
                    <a:latin typeface="+mn-lt"/>
                    <a:cs typeface="+mn-cs"/>
                  </a:rPr>
                  <a:t>NYMEX</a:t>
                </a:r>
              </a:p>
            </p:txBody>
          </p:sp>
          <p:sp>
            <p:nvSpPr>
              <p:cNvPr id="8" name="TextBox 7"/>
              <p:cNvSpPr txBox="1"/>
              <p:nvPr/>
            </p:nvSpPr>
            <p:spPr>
              <a:xfrm>
                <a:off x="685800" y="2590815"/>
                <a:ext cx="669925" cy="400066"/>
              </a:xfrm>
              <a:prstGeom prst="rect">
                <a:avLst/>
              </a:prstGeom>
              <a:noFill/>
            </p:spPr>
            <p:txBody>
              <a:bodyPr wrap="none">
                <a:spAutoFit/>
              </a:bodyPr>
              <a:lstStyle/>
              <a:p>
                <a:pPr algn="ctr">
                  <a:defRPr/>
                </a:pPr>
                <a:r>
                  <a:rPr lang="en-US" sz="1000" dirty="0">
                    <a:latin typeface="+mn-lt"/>
                    <a:cs typeface="+mn-cs"/>
                  </a:rPr>
                  <a:t>Other</a:t>
                </a:r>
              </a:p>
              <a:p>
                <a:pPr algn="ctr">
                  <a:defRPr/>
                </a:pPr>
                <a:r>
                  <a:rPr lang="en-US" sz="1000" dirty="0">
                    <a:latin typeface="+mn-lt"/>
                    <a:cs typeface="+mn-cs"/>
                  </a:rPr>
                  <a:t>NYMEX</a:t>
                </a:r>
              </a:p>
            </p:txBody>
          </p:sp>
        </p:grpSp>
        <p:sp>
          <p:nvSpPr>
            <p:cNvPr id="87046" name="TextBox 25"/>
            <p:cNvSpPr txBox="1">
              <a:spLocks noChangeArrowheads="1"/>
            </p:cNvSpPr>
            <p:nvPr/>
          </p:nvSpPr>
          <p:spPr bwMode="auto">
            <a:xfrm>
              <a:off x="658460" y="1981200"/>
              <a:ext cx="2465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algn="ctr" eaLnBrk="1" hangingPunct="1"/>
              <a:r>
                <a:rPr lang="en-US" sz="1200"/>
                <a:t>WTI Futures Market  10/15/1991</a:t>
              </a:r>
            </a:p>
          </p:txBody>
        </p:sp>
        <p:grpSp>
          <p:nvGrpSpPr>
            <p:cNvPr id="87047" name="Group 30"/>
            <p:cNvGrpSpPr>
              <a:grpSpLocks/>
            </p:cNvGrpSpPr>
            <p:nvPr/>
          </p:nvGrpSpPr>
          <p:grpSpPr bwMode="auto">
            <a:xfrm>
              <a:off x="3751801" y="2327850"/>
              <a:ext cx="5849399" cy="4563678"/>
              <a:chOff x="3536883" y="2065722"/>
              <a:chExt cx="5849399" cy="4563678"/>
            </a:xfrm>
          </p:grpSpPr>
          <p:grpSp>
            <p:nvGrpSpPr>
              <p:cNvPr id="87049" name="Group 20"/>
              <p:cNvGrpSpPr>
                <a:grpSpLocks/>
              </p:cNvGrpSpPr>
              <p:nvPr/>
            </p:nvGrpSpPr>
            <p:grpSpPr bwMode="auto">
              <a:xfrm>
                <a:off x="3536883" y="2065722"/>
                <a:ext cx="5849399" cy="4563678"/>
                <a:chOff x="3276600" y="2190690"/>
                <a:chExt cx="5849399" cy="4563678"/>
              </a:xfrm>
            </p:grpSpPr>
            <p:graphicFrame>
              <p:nvGraphicFramePr>
                <p:cNvPr id="4" name="Chart 3"/>
                <p:cNvGraphicFramePr>
                  <a:graphicFrameLocks noChangeAspect="1"/>
                </p:cNvGraphicFramePr>
                <p:nvPr/>
              </p:nvGraphicFramePr>
              <p:xfrm>
                <a:off x="4114800" y="2438400"/>
                <a:ext cx="4309063" cy="431596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7394037" y="2801339"/>
                  <a:ext cx="895350" cy="400066"/>
                </a:xfrm>
                <a:prstGeom prst="rect">
                  <a:avLst/>
                </a:prstGeom>
                <a:noFill/>
              </p:spPr>
              <p:txBody>
                <a:bodyPr wrap="none">
                  <a:spAutoFit/>
                </a:bodyPr>
                <a:lstStyle/>
                <a:p>
                  <a:pPr algn="ctr">
                    <a:defRPr/>
                  </a:pPr>
                  <a:r>
                    <a:rPr lang="en-US" sz="1000" dirty="0">
                      <a:latin typeface="+mn-lt"/>
                      <a:cs typeface="+mn-cs"/>
                    </a:rPr>
                    <a:t>Commercial </a:t>
                  </a:r>
                </a:p>
                <a:p>
                  <a:pPr algn="ctr">
                    <a:defRPr/>
                  </a:pPr>
                  <a:r>
                    <a:rPr lang="en-US" sz="1000" dirty="0">
                      <a:latin typeface="+mn-lt"/>
                      <a:cs typeface="+mn-cs"/>
                    </a:rPr>
                    <a:t>      NYMEX</a:t>
                  </a:r>
                </a:p>
              </p:txBody>
            </p:sp>
            <p:sp>
              <p:nvSpPr>
                <p:cNvPr id="10" name="TextBox 9"/>
                <p:cNvSpPr txBox="1"/>
                <p:nvPr/>
              </p:nvSpPr>
              <p:spPr>
                <a:xfrm>
                  <a:off x="8229062" y="4419065"/>
                  <a:ext cx="896937" cy="400066"/>
                </a:xfrm>
                <a:prstGeom prst="rect">
                  <a:avLst/>
                </a:prstGeom>
                <a:noFill/>
              </p:spPr>
              <p:txBody>
                <a:bodyPr wrap="none">
                  <a:spAutoFit/>
                </a:bodyPr>
                <a:lstStyle/>
                <a:p>
                  <a:pPr algn="ctr">
                    <a:defRPr/>
                  </a:pPr>
                  <a:r>
                    <a:rPr lang="en-US" sz="1000" dirty="0">
                      <a:latin typeface="+mn-lt"/>
                      <a:cs typeface="+mn-cs"/>
                    </a:rPr>
                    <a:t>Commercial </a:t>
                  </a:r>
                </a:p>
                <a:p>
                  <a:pPr algn="ctr">
                    <a:defRPr/>
                  </a:pPr>
                  <a:r>
                    <a:rPr lang="en-US" sz="1000" dirty="0">
                      <a:latin typeface="+mn-lt"/>
                      <a:cs typeface="+mn-cs"/>
                    </a:rPr>
                    <a:t>ICE</a:t>
                  </a:r>
                </a:p>
              </p:txBody>
            </p:sp>
            <p:sp>
              <p:nvSpPr>
                <p:cNvPr id="11" name="TextBox 10"/>
                <p:cNvSpPr txBox="1"/>
                <p:nvPr/>
              </p:nvSpPr>
              <p:spPr>
                <a:xfrm>
                  <a:off x="7162262" y="6306676"/>
                  <a:ext cx="1398587" cy="246073"/>
                </a:xfrm>
                <a:prstGeom prst="rect">
                  <a:avLst/>
                </a:prstGeom>
                <a:noFill/>
              </p:spPr>
              <p:txBody>
                <a:bodyPr wrap="none">
                  <a:spAutoFit/>
                </a:bodyPr>
                <a:lstStyle/>
                <a:p>
                  <a:pPr>
                    <a:defRPr/>
                  </a:pPr>
                  <a:r>
                    <a:rPr lang="en-US" sz="1000" dirty="0">
                      <a:latin typeface="+mn-lt"/>
                      <a:cs typeface="+mn-cs"/>
                    </a:rPr>
                    <a:t>Swap Dealer NYMEX</a:t>
                  </a:r>
                </a:p>
              </p:txBody>
            </p:sp>
            <p:sp>
              <p:nvSpPr>
                <p:cNvPr id="13" name="TextBox 12"/>
                <p:cNvSpPr txBox="1"/>
                <p:nvPr/>
              </p:nvSpPr>
              <p:spPr>
                <a:xfrm>
                  <a:off x="3410999" y="5458917"/>
                  <a:ext cx="1095375" cy="400066"/>
                </a:xfrm>
                <a:prstGeom prst="rect">
                  <a:avLst/>
                </a:prstGeom>
                <a:noFill/>
              </p:spPr>
              <p:txBody>
                <a:bodyPr wrap="none">
                  <a:spAutoFit/>
                </a:bodyPr>
                <a:lstStyle/>
                <a:p>
                  <a:pPr algn="ctr">
                    <a:defRPr/>
                  </a:pPr>
                  <a:r>
                    <a:rPr lang="en-US" sz="1000" dirty="0">
                      <a:latin typeface="+mn-lt"/>
                      <a:cs typeface="+mn-cs"/>
                    </a:rPr>
                    <a:t>Money Manager</a:t>
                  </a:r>
                </a:p>
                <a:p>
                  <a:pPr algn="ctr">
                    <a:defRPr/>
                  </a:pPr>
                  <a:r>
                    <a:rPr lang="en-US" sz="1000" dirty="0">
                      <a:latin typeface="+mn-lt"/>
                      <a:cs typeface="+mn-cs"/>
                    </a:rPr>
                    <a:t>NYMEX</a:t>
                  </a:r>
                </a:p>
              </p:txBody>
            </p:sp>
            <p:sp>
              <p:nvSpPr>
                <p:cNvPr id="14" name="TextBox 13"/>
                <p:cNvSpPr txBox="1"/>
                <p:nvPr/>
              </p:nvSpPr>
              <p:spPr>
                <a:xfrm>
                  <a:off x="3276062" y="3961847"/>
                  <a:ext cx="1095375" cy="400066"/>
                </a:xfrm>
                <a:prstGeom prst="rect">
                  <a:avLst/>
                </a:prstGeom>
                <a:noFill/>
              </p:spPr>
              <p:txBody>
                <a:bodyPr wrap="none">
                  <a:spAutoFit/>
                </a:bodyPr>
                <a:lstStyle/>
                <a:p>
                  <a:pPr algn="ctr">
                    <a:defRPr/>
                  </a:pPr>
                  <a:r>
                    <a:rPr lang="en-US" sz="1000" dirty="0">
                      <a:latin typeface="+mn-lt"/>
                      <a:cs typeface="+mn-cs"/>
                    </a:rPr>
                    <a:t>Money Manager</a:t>
                  </a:r>
                </a:p>
                <a:p>
                  <a:pPr algn="ctr">
                    <a:defRPr/>
                  </a:pPr>
                  <a:r>
                    <a:rPr lang="en-US" sz="1000" dirty="0">
                      <a:latin typeface="+mn-lt"/>
                      <a:cs typeface="+mn-cs"/>
                    </a:rPr>
                    <a:t>ICE</a:t>
                  </a:r>
                </a:p>
              </p:txBody>
            </p:sp>
            <p:sp>
              <p:nvSpPr>
                <p:cNvPr id="15" name="TextBox 14"/>
                <p:cNvSpPr txBox="1"/>
                <p:nvPr/>
              </p:nvSpPr>
              <p:spPr>
                <a:xfrm>
                  <a:off x="3885662" y="3256970"/>
                  <a:ext cx="669925" cy="400066"/>
                </a:xfrm>
                <a:prstGeom prst="rect">
                  <a:avLst/>
                </a:prstGeom>
                <a:noFill/>
              </p:spPr>
              <p:txBody>
                <a:bodyPr wrap="none">
                  <a:spAutoFit/>
                </a:bodyPr>
                <a:lstStyle/>
                <a:p>
                  <a:pPr algn="ctr">
                    <a:defRPr/>
                  </a:pPr>
                  <a:r>
                    <a:rPr lang="en-US" sz="1000" dirty="0">
                      <a:latin typeface="+mn-lt"/>
                      <a:cs typeface="+mn-cs"/>
                    </a:rPr>
                    <a:t>Other</a:t>
                  </a:r>
                </a:p>
                <a:p>
                  <a:pPr algn="ctr">
                    <a:defRPr/>
                  </a:pPr>
                  <a:r>
                    <a:rPr lang="en-US" sz="1000" dirty="0">
                      <a:latin typeface="+mn-lt"/>
                      <a:cs typeface="+mn-cs"/>
                    </a:rPr>
                    <a:t>NYMEX</a:t>
                  </a:r>
                </a:p>
              </p:txBody>
            </p:sp>
            <p:sp>
              <p:nvSpPr>
                <p:cNvPr id="16" name="TextBox 15"/>
                <p:cNvSpPr txBox="1"/>
                <p:nvPr/>
              </p:nvSpPr>
              <p:spPr>
                <a:xfrm>
                  <a:off x="4515899" y="2742600"/>
                  <a:ext cx="512763" cy="400066"/>
                </a:xfrm>
                <a:prstGeom prst="rect">
                  <a:avLst/>
                </a:prstGeom>
                <a:noFill/>
              </p:spPr>
              <p:txBody>
                <a:bodyPr wrap="none">
                  <a:spAutoFit/>
                </a:bodyPr>
                <a:lstStyle/>
                <a:p>
                  <a:pPr algn="ctr">
                    <a:defRPr/>
                  </a:pPr>
                  <a:r>
                    <a:rPr lang="en-US" sz="1000" dirty="0">
                      <a:latin typeface="+mn-lt"/>
                      <a:cs typeface="+mn-cs"/>
                    </a:rPr>
                    <a:t>Other</a:t>
                  </a:r>
                </a:p>
                <a:p>
                  <a:pPr algn="ctr">
                    <a:defRPr/>
                  </a:pPr>
                  <a:r>
                    <a:rPr lang="en-US" sz="1000" dirty="0">
                      <a:latin typeface="+mn-lt"/>
                      <a:cs typeface="+mn-cs"/>
                    </a:rPr>
                    <a:t>ICE</a:t>
                  </a:r>
                </a:p>
              </p:txBody>
            </p:sp>
            <p:sp>
              <p:nvSpPr>
                <p:cNvPr id="17" name="TextBox 16"/>
                <p:cNvSpPr txBox="1"/>
                <p:nvPr/>
              </p:nvSpPr>
              <p:spPr>
                <a:xfrm>
                  <a:off x="4952462" y="2285382"/>
                  <a:ext cx="827087" cy="400066"/>
                </a:xfrm>
                <a:prstGeom prst="rect">
                  <a:avLst/>
                </a:prstGeom>
                <a:noFill/>
              </p:spPr>
              <p:txBody>
                <a:bodyPr wrap="none">
                  <a:spAutoFit/>
                </a:bodyPr>
                <a:lstStyle/>
                <a:p>
                  <a:pPr algn="ctr">
                    <a:defRPr/>
                  </a:pPr>
                  <a:r>
                    <a:rPr lang="en-US" sz="1000" dirty="0">
                      <a:latin typeface="+mn-lt"/>
                      <a:cs typeface="+mn-cs"/>
                    </a:rPr>
                    <a:t>Unreported</a:t>
                  </a:r>
                </a:p>
                <a:p>
                  <a:pPr algn="ctr">
                    <a:defRPr/>
                  </a:pPr>
                  <a:r>
                    <a:rPr lang="en-US" sz="1000" dirty="0">
                      <a:latin typeface="+mn-lt"/>
                      <a:cs typeface="+mn-cs"/>
                    </a:rPr>
                    <a:t>NYMEX</a:t>
                  </a:r>
                </a:p>
              </p:txBody>
            </p:sp>
            <p:sp>
              <p:nvSpPr>
                <p:cNvPr id="18" name="TextBox 17"/>
                <p:cNvSpPr txBox="1"/>
                <p:nvPr/>
              </p:nvSpPr>
              <p:spPr>
                <a:xfrm>
                  <a:off x="5725574" y="2190128"/>
                  <a:ext cx="827088" cy="400066"/>
                </a:xfrm>
                <a:prstGeom prst="rect">
                  <a:avLst/>
                </a:prstGeom>
                <a:noFill/>
              </p:spPr>
              <p:txBody>
                <a:bodyPr wrap="none">
                  <a:spAutoFit/>
                </a:bodyPr>
                <a:lstStyle/>
                <a:p>
                  <a:pPr algn="ctr">
                    <a:defRPr/>
                  </a:pPr>
                  <a:r>
                    <a:rPr lang="en-US" sz="1000" dirty="0">
                      <a:latin typeface="+mn-lt"/>
                      <a:cs typeface="+mn-cs"/>
                    </a:rPr>
                    <a:t>Unreported</a:t>
                  </a:r>
                </a:p>
                <a:p>
                  <a:pPr algn="ctr">
                    <a:defRPr/>
                  </a:pPr>
                  <a:r>
                    <a:rPr lang="en-US" sz="1000" dirty="0">
                      <a:latin typeface="+mn-lt"/>
                      <a:cs typeface="+mn-cs"/>
                    </a:rPr>
                    <a:t>ICE</a:t>
                  </a:r>
                </a:p>
              </p:txBody>
            </p:sp>
            <p:sp>
              <p:nvSpPr>
                <p:cNvPr id="19" name="TextBox 18"/>
                <p:cNvSpPr txBox="1"/>
                <p:nvPr/>
              </p:nvSpPr>
              <p:spPr>
                <a:xfrm>
                  <a:off x="4723862" y="6476545"/>
                  <a:ext cx="1139825" cy="246072"/>
                </a:xfrm>
                <a:prstGeom prst="rect">
                  <a:avLst/>
                </a:prstGeom>
                <a:noFill/>
              </p:spPr>
              <p:txBody>
                <a:bodyPr wrap="none">
                  <a:spAutoFit/>
                </a:bodyPr>
                <a:lstStyle/>
                <a:p>
                  <a:pPr>
                    <a:defRPr/>
                  </a:pPr>
                  <a:r>
                    <a:rPr lang="en-US" sz="1000" dirty="0">
                      <a:latin typeface="+mn-lt"/>
                      <a:cs typeface="+mn-cs"/>
                    </a:rPr>
                    <a:t>Swap Dealer ICE</a:t>
                  </a:r>
                </a:p>
              </p:txBody>
            </p:sp>
          </p:grpSp>
          <p:sp>
            <p:nvSpPr>
              <p:cNvPr id="87050" name="TextBox 21"/>
              <p:cNvSpPr txBox="1">
                <a:spLocks noChangeArrowheads="1"/>
              </p:cNvSpPr>
              <p:nvPr/>
            </p:nvSpPr>
            <p:spPr bwMode="auto">
              <a:xfrm>
                <a:off x="7086600" y="3810000"/>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2400">
                    <a:solidFill>
                      <a:schemeClr val="bg1"/>
                    </a:solidFill>
                  </a:rPr>
                  <a:t>32%</a:t>
                </a:r>
              </a:p>
            </p:txBody>
          </p:sp>
          <p:sp>
            <p:nvSpPr>
              <p:cNvPr id="87051" name="TextBox 22"/>
              <p:cNvSpPr txBox="1">
                <a:spLocks noChangeArrowheads="1"/>
              </p:cNvSpPr>
              <p:nvPr/>
            </p:nvSpPr>
            <p:spPr bwMode="auto">
              <a:xfrm>
                <a:off x="5867400" y="5029200"/>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2400">
                    <a:solidFill>
                      <a:schemeClr val="bg1"/>
                    </a:solidFill>
                  </a:rPr>
                  <a:t>48%</a:t>
                </a:r>
              </a:p>
            </p:txBody>
          </p:sp>
          <p:sp>
            <p:nvSpPr>
              <p:cNvPr id="87052" name="TextBox 23"/>
              <p:cNvSpPr txBox="1">
                <a:spLocks noChangeArrowheads="1"/>
              </p:cNvSpPr>
              <p:nvPr/>
            </p:nvSpPr>
            <p:spPr bwMode="auto">
              <a:xfrm>
                <a:off x="5562600" y="3581400"/>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2400">
                    <a:solidFill>
                      <a:schemeClr val="tx1"/>
                    </a:solidFill>
                  </a:rPr>
                  <a:t>20%</a:t>
                </a:r>
              </a:p>
            </p:txBody>
          </p:sp>
        </p:grpSp>
        <p:sp>
          <p:nvSpPr>
            <p:cNvPr id="87048" name="TextBox 27"/>
            <p:cNvSpPr txBox="1">
              <a:spLocks noChangeArrowheads="1"/>
            </p:cNvSpPr>
            <p:nvPr/>
          </p:nvSpPr>
          <p:spPr bwMode="auto">
            <a:xfrm>
              <a:off x="5552484" y="1981200"/>
              <a:ext cx="23723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1200"/>
                <a:t>WTI Futures Market  5/17/2011</a:t>
              </a: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88067" name="Text Placeholder 2"/>
          <p:cNvSpPr>
            <a:spLocks noGrp="1"/>
          </p:cNvSpPr>
          <p:nvPr>
            <p:ph type="body" sz="half" idx="1"/>
          </p:nvPr>
        </p:nvSpPr>
        <p:spPr>
          <a:xfrm>
            <a:off x="685800" y="1371600"/>
            <a:ext cx="8229600" cy="5257800"/>
          </a:xfrm>
        </p:spPr>
        <p:txBody>
          <a:bodyPr/>
          <a:lstStyle/>
          <a:p>
            <a:r>
              <a:rPr lang="en-US" sz="1600" smtClean="0"/>
              <a:t>These decisions by the CFTC in particular were made mostly based on their experience with financial futures.  But unlike other capital and commodity markets, which have a homogeneous set of participants, the commodity futures market has a heterogeneous mix of both producers as well as investors / speculators: </a:t>
            </a:r>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endParaRPr lang="en-US" sz="1600" smtClean="0"/>
          </a:p>
          <a:p>
            <a:pPr lvl="1">
              <a:buFont typeface="Wingdings" pitchFamily="2" charset="2"/>
              <a:buNone/>
            </a:pPr>
            <a:endParaRPr lang="en-US" sz="1200" smtClean="0"/>
          </a:p>
          <a:p>
            <a:r>
              <a:rPr lang="en-US" sz="1600" smtClean="0"/>
              <a:t>In addition to being a commodity, </a:t>
            </a:r>
            <a:r>
              <a:rPr lang="en-US" sz="1600" u="sng" smtClean="0"/>
              <a:t>oil has become a financial asset with a  store of value</a:t>
            </a:r>
            <a:r>
              <a:rPr lang="en-US" sz="1600" i="1" smtClean="0"/>
              <a:t>.</a:t>
            </a:r>
          </a:p>
        </p:txBody>
      </p:sp>
      <p:pic>
        <p:nvPicPr>
          <p:cNvPr id="88068" name="Picture 2"/>
          <p:cNvPicPr>
            <a:picLocks noChangeAspect="1" noChangeArrowheads="1"/>
          </p:cNvPicPr>
          <p:nvPr/>
        </p:nvPicPr>
        <p:blipFill>
          <a:blip r:embed="rId3">
            <a:extLst>
              <a:ext uri="{28A0092B-C50C-407E-A947-70E740481C1C}">
                <a14:useLocalDpi xmlns:a14="http://schemas.microsoft.com/office/drawing/2010/main" val="0"/>
              </a:ext>
            </a:extLst>
          </a:blip>
          <a:srcRect l="62241" t="33202" r="5782" b="19366"/>
          <a:stretch>
            <a:fillRect/>
          </a:stretch>
        </p:blipFill>
        <p:spPr bwMode="auto">
          <a:xfrm>
            <a:off x="2895600" y="2571750"/>
            <a:ext cx="37338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Oval 4"/>
          <p:cNvSpPr>
            <a:spLocks noChangeArrowheads="1"/>
          </p:cNvSpPr>
          <p:nvPr/>
        </p:nvSpPr>
        <p:spPr bwMode="auto">
          <a:xfrm>
            <a:off x="2667000" y="6064250"/>
            <a:ext cx="2286000" cy="431800"/>
          </a:xfrm>
          <a:prstGeom prst="ellipse">
            <a:avLst/>
          </a:prstGeom>
          <a:noFill/>
          <a:ln w="158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nchorCtr="1">
            <a:spAutoFit/>
          </a:bodyPr>
          <a:lstStyle/>
          <a:p>
            <a:pPr eaLnBrk="0" hangingPunct="0"/>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89091" name="Text Placeholder 2"/>
          <p:cNvSpPr>
            <a:spLocks noGrp="1"/>
          </p:cNvSpPr>
          <p:nvPr>
            <p:ph type="body" sz="half" idx="1"/>
          </p:nvPr>
        </p:nvSpPr>
        <p:spPr>
          <a:xfrm>
            <a:off x="685800" y="1524000"/>
            <a:ext cx="7772400" cy="5105400"/>
          </a:xfrm>
        </p:spPr>
        <p:txBody>
          <a:bodyPr/>
          <a:lstStyle/>
          <a:p>
            <a:endParaRPr lang="en-US" sz="1000" smtClean="0"/>
          </a:p>
          <a:p>
            <a:pPr lvl="1"/>
            <a:endParaRPr lang="en-US" sz="1000" smtClean="0"/>
          </a:p>
          <a:p>
            <a:endParaRPr lang="en-US" sz="1600" smtClean="0"/>
          </a:p>
          <a:p>
            <a:endParaRPr lang="en-US" sz="1600" smtClean="0"/>
          </a:p>
          <a:p>
            <a:endParaRPr lang="en-US" sz="1600" smtClean="0"/>
          </a:p>
          <a:p>
            <a:pPr lvl="1"/>
            <a:endParaRPr lang="en-US" sz="1400" smtClean="0"/>
          </a:p>
        </p:txBody>
      </p:sp>
      <p:sp>
        <p:nvSpPr>
          <p:cNvPr id="4" name="Text Placeholder 2"/>
          <p:cNvSpPr txBox="1">
            <a:spLocks/>
          </p:cNvSpPr>
          <p:nvPr/>
        </p:nvSpPr>
        <p:spPr bwMode="auto">
          <a:xfrm>
            <a:off x="533400" y="1295400"/>
            <a:ext cx="8839200" cy="5334000"/>
          </a:xfrm>
          <a:prstGeom prst="rect">
            <a:avLst/>
          </a:prstGeom>
          <a:noFill/>
          <a:ln w="9525">
            <a:noFill/>
            <a:miter lim="800000"/>
            <a:headEnd/>
            <a:tailEnd/>
          </a:ln>
        </p:spPr>
        <p:txBody>
          <a:bodyPr lIns="92075" tIns="46038" rIns="92075" bIns="46038"/>
          <a:lstStyle/>
          <a:p>
            <a:pPr marL="361950" indent="-361950" defTabSz="966788" eaLnBrk="0" hangingPunct="0">
              <a:spcBef>
                <a:spcPct val="20000"/>
              </a:spcBef>
              <a:buClr>
                <a:srgbClr val="000099"/>
              </a:buClr>
              <a:buFont typeface="Wingdings" pitchFamily="2" charset="2"/>
              <a:buChar char="l"/>
              <a:defRPr/>
            </a:pPr>
            <a:r>
              <a:rPr lang="en-US" kern="0" dirty="0">
                <a:solidFill>
                  <a:schemeClr val="tx1"/>
                </a:solidFill>
                <a:latin typeface="+mn-lt"/>
                <a:cs typeface="+mn-cs"/>
              </a:rPr>
              <a:t>The increased </a:t>
            </a:r>
            <a:r>
              <a:rPr lang="en-US" kern="0" dirty="0" err="1">
                <a:solidFill>
                  <a:schemeClr val="tx1"/>
                </a:solidFill>
                <a:latin typeface="+mn-lt"/>
                <a:cs typeface="+mn-cs"/>
              </a:rPr>
              <a:t>investmen</a:t>
            </a:r>
            <a:r>
              <a:rPr lang="en-US" kern="0" dirty="0">
                <a:solidFill>
                  <a:schemeClr val="tx1"/>
                </a:solidFill>
                <a:latin typeface="+mn-lt"/>
                <a:cs typeface="+mn-cs"/>
              </a:rPr>
              <a:t>t by index funds and other passive investors has led to things like the </a:t>
            </a:r>
            <a:r>
              <a:rPr lang="en-US" i="1" kern="0" dirty="0">
                <a:solidFill>
                  <a:schemeClr val="tx1"/>
                </a:solidFill>
                <a:latin typeface="+mn-lt"/>
                <a:cs typeface="+mn-cs"/>
              </a:rPr>
              <a:t>Goldman Roll</a:t>
            </a:r>
            <a:r>
              <a:rPr lang="en-US" kern="0" dirty="0">
                <a:solidFill>
                  <a:schemeClr val="tx1"/>
                </a:solidFill>
                <a:latin typeface="+mn-lt"/>
                <a:cs typeface="+mn-cs"/>
              </a:rPr>
              <a:t>, which is the regular roll of front month commodity long positions into farther out futures positions</a:t>
            </a:r>
          </a:p>
          <a:p>
            <a:pPr marL="819150" lvl="1" indent="-361950" defTabSz="966788" eaLnBrk="0" hangingPunct="0">
              <a:spcBef>
                <a:spcPct val="20000"/>
              </a:spcBef>
              <a:buClr>
                <a:srgbClr val="000099"/>
              </a:buClr>
              <a:buFont typeface="Wingdings" pitchFamily="2" charset="2"/>
              <a:buChar char="l"/>
              <a:defRPr/>
            </a:pPr>
            <a:r>
              <a:rPr lang="en-US" b="0" kern="0" dirty="0">
                <a:solidFill>
                  <a:schemeClr val="tx1"/>
                </a:solidFill>
                <a:latin typeface="+mn-lt"/>
                <a:cs typeface="+mn-cs"/>
              </a:rPr>
              <a:t>This has caused oil pricing to move from the previous usual state of backwardation into persistent </a:t>
            </a:r>
            <a:r>
              <a:rPr lang="en-US" b="0" kern="0" dirty="0" err="1">
                <a:solidFill>
                  <a:schemeClr val="tx1"/>
                </a:solidFill>
                <a:latin typeface="+mn-lt"/>
                <a:cs typeface="+mn-cs"/>
              </a:rPr>
              <a:t>contango</a:t>
            </a:r>
            <a:r>
              <a:rPr lang="en-US" b="0" kern="0" dirty="0">
                <a:solidFill>
                  <a:schemeClr val="tx1"/>
                </a:solidFill>
                <a:latin typeface="+mn-lt"/>
                <a:cs typeface="+mn-cs"/>
              </a:rPr>
              <a:t>.</a:t>
            </a:r>
          </a:p>
          <a:p>
            <a:pPr marL="819150" lvl="1" indent="-361950" defTabSz="966788" eaLnBrk="0" hangingPunct="0">
              <a:spcBef>
                <a:spcPct val="20000"/>
              </a:spcBef>
              <a:buClr>
                <a:srgbClr val="000099"/>
              </a:buClr>
              <a:buFont typeface="Wingdings" pitchFamily="2" charset="2"/>
              <a:buChar char="l"/>
              <a:defRPr/>
            </a:pPr>
            <a:r>
              <a:rPr lang="en-US" b="0" kern="0" dirty="0" err="1">
                <a:solidFill>
                  <a:schemeClr val="tx1"/>
                </a:solidFill>
                <a:latin typeface="+mn-lt"/>
                <a:cs typeface="+mn-cs"/>
              </a:rPr>
              <a:t>Contango</a:t>
            </a:r>
            <a:r>
              <a:rPr lang="en-US" b="0" kern="0" dirty="0">
                <a:solidFill>
                  <a:schemeClr val="tx1"/>
                </a:solidFill>
                <a:latin typeface="+mn-lt"/>
                <a:cs typeface="+mn-cs"/>
              </a:rPr>
              <a:t> has led to trading companies buying </a:t>
            </a:r>
            <a:r>
              <a:rPr lang="en-US" b="0" kern="0" dirty="0">
                <a:solidFill>
                  <a:schemeClr val="tx1"/>
                </a:solidFill>
                <a:latin typeface="+mn-lt"/>
                <a:cs typeface="+mn-cs"/>
                <a:hlinkClick r:id="rId3"/>
              </a:rPr>
              <a:t>storage facilities, shipping companies</a:t>
            </a:r>
            <a:r>
              <a:rPr lang="en-US" b="0" kern="0" dirty="0">
                <a:solidFill>
                  <a:schemeClr val="tx1"/>
                </a:solidFill>
                <a:latin typeface="+mn-lt"/>
                <a:cs typeface="+mn-cs"/>
              </a:rPr>
              <a:t>, and </a:t>
            </a:r>
            <a:r>
              <a:rPr lang="en-US" b="0" kern="0" dirty="0">
                <a:solidFill>
                  <a:schemeClr val="tx1"/>
                </a:solidFill>
                <a:latin typeface="+mn-lt"/>
                <a:cs typeface="+mn-cs"/>
                <a:hlinkClick r:id="rId4"/>
              </a:rPr>
              <a:t>ships themselves</a:t>
            </a:r>
            <a:r>
              <a:rPr lang="en-US" b="0" kern="0" dirty="0">
                <a:solidFill>
                  <a:schemeClr val="tx1"/>
                </a:solidFill>
                <a:latin typeface="+mn-lt"/>
                <a:cs typeface="+mn-cs"/>
              </a:rPr>
              <a:t>.</a:t>
            </a:r>
          </a:p>
          <a:p>
            <a:pPr marL="819150" lvl="1" indent="-361950" defTabSz="966788" eaLnBrk="0" hangingPunct="0">
              <a:spcBef>
                <a:spcPct val="20000"/>
              </a:spcBef>
              <a:buClr>
                <a:srgbClr val="000099"/>
              </a:buClr>
              <a:buFont typeface="Wingdings" pitchFamily="2" charset="2"/>
              <a:buChar char="l"/>
              <a:defRPr/>
            </a:pPr>
            <a:r>
              <a:rPr lang="en-US" b="0" kern="0" dirty="0">
                <a:solidFill>
                  <a:schemeClr val="tx1"/>
                </a:solidFill>
                <a:latin typeface="+mn-lt"/>
                <a:cs typeface="+mn-cs"/>
              </a:rPr>
              <a:t>In the Fall of 2008, the collapse of the oil market resulted in a </a:t>
            </a:r>
            <a:r>
              <a:rPr lang="en-US" b="0" kern="0" dirty="0">
                <a:solidFill>
                  <a:schemeClr val="tx1"/>
                </a:solidFill>
                <a:latin typeface="+mn-lt"/>
                <a:cs typeface="+mn-cs"/>
                <a:hlinkClick r:id="rId5"/>
              </a:rPr>
              <a:t>super-</a:t>
            </a:r>
            <a:r>
              <a:rPr lang="en-US" b="0" kern="0" dirty="0" err="1">
                <a:solidFill>
                  <a:schemeClr val="tx1"/>
                </a:solidFill>
                <a:latin typeface="+mn-lt"/>
                <a:cs typeface="+mn-cs"/>
                <a:hlinkClick r:id="rId5"/>
              </a:rPr>
              <a:t>contango</a:t>
            </a:r>
            <a:r>
              <a:rPr lang="en-US" b="0" kern="0" dirty="0">
                <a:solidFill>
                  <a:schemeClr val="tx1"/>
                </a:solidFill>
                <a:latin typeface="+mn-lt"/>
                <a:cs typeface="+mn-cs"/>
              </a:rPr>
              <a:t>.  Trading companies sold long dated futures, bought as much near term oil as possible and simply stored it until maturity.</a:t>
            </a:r>
            <a:endParaRPr lang="en-US" b="0" kern="0" dirty="0">
              <a:solidFill>
                <a:schemeClr val="tx1"/>
              </a:solidFill>
              <a:latin typeface="+mj-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b="0" kern="0" dirty="0">
              <a:solidFill>
                <a:schemeClr val="tx1"/>
              </a:solidFill>
              <a:latin typeface="+mj-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p:txBody>
      </p:sp>
      <p:graphicFrame>
        <p:nvGraphicFramePr>
          <p:cNvPr id="7" name="Chart 6"/>
          <p:cNvGraphicFramePr>
            <a:graphicFrameLocks/>
          </p:cNvGraphicFramePr>
          <p:nvPr/>
        </p:nvGraphicFramePr>
        <p:xfrm>
          <a:off x="838200" y="2819400"/>
          <a:ext cx="8077200" cy="44958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90115" name="Text Placeholder 2"/>
          <p:cNvSpPr>
            <a:spLocks noGrp="1"/>
          </p:cNvSpPr>
          <p:nvPr>
            <p:ph type="body" sz="half" idx="1"/>
          </p:nvPr>
        </p:nvSpPr>
        <p:spPr>
          <a:xfrm>
            <a:off x="685800" y="1524000"/>
            <a:ext cx="7772400" cy="5105400"/>
          </a:xfrm>
        </p:spPr>
        <p:txBody>
          <a:bodyPr/>
          <a:lstStyle/>
          <a:p>
            <a:endParaRPr lang="en-US" sz="1000" smtClean="0"/>
          </a:p>
          <a:p>
            <a:pPr lvl="1"/>
            <a:endParaRPr lang="en-US" sz="1000" smtClean="0"/>
          </a:p>
          <a:p>
            <a:endParaRPr lang="en-US" sz="1600" smtClean="0"/>
          </a:p>
          <a:p>
            <a:endParaRPr lang="en-US" sz="1600" smtClean="0"/>
          </a:p>
          <a:p>
            <a:endParaRPr lang="en-US" sz="1600" smtClean="0"/>
          </a:p>
          <a:p>
            <a:pPr lvl="1"/>
            <a:endParaRPr lang="en-US" sz="1400" smtClean="0"/>
          </a:p>
        </p:txBody>
      </p:sp>
      <p:sp>
        <p:nvSpPr>
          <p:cNvPr id="4" name="Text Placeholder 2"/>
          <p:cNvSpPr txBox="1">
            <a:spLocks/>
          </p:cNvSpPr>
          <p:nvPr/>
        </p:nvSpPr>
        <p:spPr bwMode="auto">
          <a:xfrm>
            <a:off x="381000" y="1371600"/>
            <a:ext cx="8915400" cy="5334000"/>
          </a:xfrm>
          <a:prstGeom prst="rect">
            <a:avLst/>
          </a:prstGeom>
          <a:noFill/>
          <a:ln w="9525">
            <a:noFill/>
            <a:miter lim="800000"/>
            <a:headEnd/>
            <a:tailEnd/>
          </a:ln>
        </p:spPr>
        <p:txBody>
          <a:bodyPr lIns="92075" tIns="46038" rIns="92075" bIns="46038"/>
          <a:lstStyle/>
          <a:p>
            <a:pPr marL="361950" indent="-361950" defTabSz="966788" eaLnBrk="0" hangingPunct="0">
              <a:spcBef>
                <a:spcPct val="20000"/>
              </a:spcBef>
              <a:buClr>
                <a:srgbClr val="000099"/>
              </a:buClr>
              <a:buFont typeface="Wingdings" pitchFamily="2" charset="2"/>
              <a:buChar char="l"/>
              <a:defRPr/>
            </a:pPr>
            <a:r>
              <a:rPr lang="en-US" kern="0" dirty="0">
                <a:solidFill>
                  <a:schemeClr val="tx1"/>
                </a:solidFill>
                <a:latin typeface="+mn-lt"/>
                <a:cs typeface="+mn-cs"/>
              </a:rPr>
              <a:t>In the last 25 years, real oil prices have experienced increasing volatility, particularly since the middle of 2004. This volatility has 1) made hedging a high risk activity for producers and consumers, 2) increased the price for all oil related options, and 3) made it more difficult for the synthetic hedging of project loans of any size.</a:t>
            </a:r>
            <a:endParaRPr lang="en-US" b="0" kern="0" dirty="0">
              <a:solidFill>
                <a:schemeClr val="tx1"/>
              </a:solidFill>
              <a:latin typeface="+mj-lt"/>
              <a:cs typeface="+mn-cs"/>
            </a:endParaRPr>
          </a:p>
          <a:p>
            <a:pPr marL="482600" lvl="1" defTabSz="966788" eaLnBrk="0" hangingPunct="0">
              <a:spcBef>
                <a:spcPct val="20000"/>
              </a:spcBef>
              <a:buClr>
                <a:srgbClr val="FFCC00"/>
              </a:buClr>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b="0" kern="0" dirty="0">
              <a:solidFill>
                <a:schemeClr val="tx1"/>
              </a:solidFill>
              <a:latin typeface="+mj-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p:txBody>
      </p:sp>
      <p:graphicFrame>
        <p:nvGraphicFramePr>
          <p:cNvPr id="6" name="Chart 5"/>
          <p:cNvGraphicFramePr/>
          <p:nvPr/>
        </p:nvGraphicFramePr>
        <p:xfrm>
          <a:off x="609600" y="2209800"/>
          <a:ext cx="8001000" cy="4876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91139" name="Text Placeholder 2"/>
          <p:cNvSpPr>
            <a:spLocks noGrp="1"/>
          </p:cNvSpPr>
          <p:nvPr>
            <p:ph type="body" sz="half" idx="1"/>
          </p:nvPr>
        </p:nvSpPr>
        <p:spPr>
          <a:xfrm>
            <a:off x="685800" y="1524000"/>
            <a:ext cx="7772400" cy="5105400"/>
          </a:xfrm>
        </p:spPr>
        <p:txBody>
          <a:bodyPr/>
          <a:lstStyle/>
          <a:p>
            <a:endParaRPr lang="en-US" sz="1000" smtClean="0"/>
          </a:p>
          <a:p>
            <a:pPr lvl="1"/>
            <a:endParaRPr lang="en-US" sz="1000" smtClean="0"/>
          </a:p>
          <a:p>
            <a:endParaRPr lang="en-US" sz="1600" smtClean="0"/>
          </a:p>
          <a:p>
            <a:endParaRPr lang="en-US" sz="1600" smtClean="0"/>
          </a:p>
          <a:p>
            <a:endParaRPr lang="en-US" sz="1600" smtClean="0"/>
          </a:p>
          <a:p>
            <a:pPr lvl="1"/>
            <a:endParaRPr lang="en-US" sz="1400" smtClean="0"/>
          </a:p>
        </p:txBody>
      </p:sp>
      <p:sp>
        <p:nvSpPr>
          <p:cNvPr id="4" name="Text Placeholder 2"/>
          <p:cNvSpPr txBox="1">
            <a:spLocks/>
          </p:cNvSpPr>
          <p:nvPr/>
        </p:nvSpPr>
        <p:spPr bwMode="auto">
          <a:xfrm>
            <a:off x="457200" y="1447800"/>
            <a:ext cx="8458200" cy="5334000"/>
          </a:xfrm>
          <a:prstGeom prst="rect">
            <a:avLst/>
          </a:prstGeom>
          <a:noFill/>
          <a:ln w="9525">
            <a:noFill/>
            <a:miter lim="800000"/>
            <a:headEnd/>
            <a:tailEnd/>
          </a:ln>
        </p:spPr>
        <p:txBody>
          <a:bodyPr lIns="92075" tIns="46038" rIns="92075" bIns="46038"/>
          <a:lstStyle/>
          <a:p>
            <a:pPr marL="361950" indent="-361950" defTabSz="966788" eaLnBrk="0" hangingPunct="0">
              <a:spcBef>
                <a:spcPct val="20000"/>
              </a:spcBef>
              <a:buClr>
                <a:srgbClr val="000099"/>
              </a:buClr>
              <a:buFont typeface="Wingdings" pitchFamily="2" charset="2"/>
              <a:buChar char="l"/>
              <a:defRPr/>
            </a:pPr>
            <a:r>
              <a:rPr lang="en-US" sz="1800" kern="0" dirty="0">
                <a:solidFill>
                  <a:schemeClr val="tx1"/>
                </a:solidFill>
                <a:latin typeface="+mn-lt"/>
                <a:cs typeface="+mn-cs"/>
              </a:rPr>
              <a:t>Additionally, in the last 25 years oil has become more correlated with the stock market.  When the stock market goes up, so do oil prices, typically speaking.  </a:t>
            </a:r>
            <a:endParaRPr lang="en-US" sz="1800" b="0" kern="0" dirty="0">
              <a:solidFill>
                <a:schemeClr val="tx1"/>
              </a:solidFill>
              <a:latin typeface="+mj-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b="0" kern="0" dirty="0">
              <a:solidFill>
                <a:schemeClr val="tx1"/>
              </a:solidFill>
              <a:latin typeface="+mj-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361950" indent="-361950" defTabSz="966788" eaLnBrk="0" hangingPunct="0">
              <a:spcBef>
                <a:spcPct val="20000"/>
              </a:spcBef>
              <a:buClr>
                <a:srgbClr val="000099"/>
              </a:buClr>
              <a:buFont typeface="Wingdings" pitchFamily="2" charset="2"/>
              <a:buChar char="l"/>
              <a:defRPr/>
            </a:pPr>
            <a:endParaRPr lang="en-US" sz="1600" kern="0" dirty="0">
              <a:solidFill>
                <a:schemeClr val="tx1"/>
              </a:solidFill>
              <a:latin typeface="+mn-lt"/>
              <a:cs typeface="+mn-cs"/>
            </a:endParaRPr>
          </a:p>
          <a:p>
            <a:pPr marL="785813" lvl="1" indent="-303213" defTabSz="966788" eaLnBrk="0" hangingPunct="0">
              <a:spcBef>
                <a:spcPct val="20000"/>
              </a:spcBef>
              <a:buClr>
                <a:srgbClr val="FFCC00"/>
              </a:buClr>
              <a:buFont typeface="Wingdings" pitchFamily="2" charset="2"/>
              <a:buChar char="w"/>
              <a:defRPr/>
            </a:pPr>
            <a:endParaRPr lang="en-US" sz="1600" b="0" kern="0" dirty="0">
              <a:solidFill>
                <a:schemeClr val="tx1"/>
              </a:solidFill>
              <a:latin typeface="+mj-lt"/>
              <a:cs typeface="+mn-cs"/>
            </a:endParaRPr>
          </a:p>
        </p:txBody>
      </p:sp>
      <p:graphicFrame>
        <p:nvGraphicFramePr>
          <p:cNvPr id="5" name="Chart 4"/>
          <p:cNvGraphicFramePr/>
          <p:nvPr/>
        </p:nvGraphicFramePr>
        <p:xfrm>
          <a:off x="685800" y="2362200"/>
          <a:ext cx="8153400" cy="47434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We Pay For In A Gallon Of Regular Gasoline (August 2011) Retail Price: $3.64/ga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550" y="3400425"/>
            <a:ext cx="22860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a:xfrm>
            <a:off x="720725" y="406400"/>
            <a:ext cx="8159750" cy="1219200"/>
          </a:xfrm>
        </p:spPr>
        <p:txBody>
          <a:bodyPr lIns="96661" tIns="48331" rIns="96661" bIns="48331" anchor="t"/>
          <a:lstStyle/>
          <a:p>
            <a:r>
              <a:rPr lang="en-US" smtClean="0"/>
              <a:t>Oil Price Breakdown</a:t>
            </a:r>
          </a:p>
        </p:txBody>
      </p:sp>
      <p:sp>
        <p:nvSpPr>
          <p:cNvPr id="10244" name="Rectangle 3"/>
          <p:cNvSpPr>
            <a:spLocks noGrp="1" noChangeArrowheads="1"/>
          </p:cNvSpPr>
          <p:nvPr>
            <p:ph type="body" idx="1"/>
          </p:nvPr>
        </p:nvSpPr>
        <p:spPr>
          <a:xfrm>
            <a:off x="720725" y="1524000"/>
            <a:ext cx="8320088" cy="4978400"/>
          </a:xfrm>
        </p:spPr>
        <p:txBody>
          <a:bodyPr lIns="96661" tIns="48331" rIns="96661" bIns="48331"/>
          <a:lstStyle/>
          <a:p>
            <a:pPr>
              <a:lnSpc>
                <a:spcPct val="90000"/>
              </a:lnSpc>
            </a:pPr>
            <a:r>
              <a:rPr lang="en-US" smtClean="0"/>
              <a:t>When you buy gasoline from the pump, you’re paying for crude oil, taxes, marketing / distribution,  and a small markup from the </a:t>
            </a:r>
            <a:r>
              <a:rPr lang="en-US" smtClean="0">
                <a:hlinkClick r:id="rId4"/>
              </a:rPr>
              <a:t>retail station owner</a:t>
            </a:r>
            <a:r>
              <a:rPr lang="en-US" smtClean="0"/>
              <a:t>.  </a:t>
            </a:r>
          </a:p>
          <a:p>
            <a:pPr lvl="1">
              <a:lnSpc>
                <a:spcPct val="90000"/>
              </a:lnSpc>
            </a:pPr>
            <a:r>
              <a:rPr lang="en-US" smtClean="0"/>
              <a:t>The amount you pay varies dramatically from country to country.  Here is a price breakdown for August 2011 gasoline in both the </a:t>
            </a:r>
            <a:r>
              <a:rPr lang="en-US" smtClean="0">
                <a:hlinkClick r:id="rId5"/>
              </a:rPr>
              <a:t>US </a:t>
            </a:r>
            <a:r>
              <a:rPr lang="en-US" smtClean="0"/>
              <a:t>and </a:t>
            </a:r>
            <a:r>
              <a:rPr lang="en-US" smtClean="0">
                <a:hlinkClick r:id="rId6"/>
              </a:rPr>
              <a:t>UK</a:t>
            </a:r>
            <a:r>
              <a:rPr lang="en-US" smtClean="0"/>
              <a:t>. </a:t>
            </a:r>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endParaRPr lang="en-US" smtClean="0"/>
          </a:p>
          <a:p>
            <a:pPr lvl="1">
              <a:lnSpc>
                <a:spcPct val="90000"/>
              </a:lnSpc>
            </a:pPr>
            <a:r>
              <a:rPr lang="en-US" smtClean="0"/>
              <a:t>In the US, crude oil is usually more than 60% of the price of gas.  In the UK, it is usually less than 40%.  Taxes are the primary difference in price.</a:t>
            </a:r>
          </a:p>
          <a:p>
            <a:pPr lvl="1">
              <a:lnSpc>
                <a:spcPct val="90000"/>
              </a:lnSpc>
            </a:pPr>
            <a:endParaRPr lang="en-US" sz="2000" smtClean="0"/>
          </a:p>
          <a:p>
            <a:pPr>
              <a:lnSpc>
                <a:spcPct val="90000"/>
              </a:lnSpc>
            </a:pPr>
            <a:endParaRPr lang="en-US" smtClean="0"/>
          </a:p>
          <a:p>
            <a:pPr lvl="1">
              <a:lnSpc>
                <a:spcPct val="90000"/>
              </a:lnSpc>
            </a:pPr>
            <a:endParaRPr lang="en-US" sz="1600" smtClean="0"/>
          </a:p>
        </p:txBody>
      </p:sp>
      <p:grpSp>
        <p:nvGrpSpPr>
          <p:cNvPr id="10245" name="Group 3"/>
          <p:cNvGrpSpPr>
            <a:grpSpLocks/>
          </p:cNvGrpSpPr>
          <p:nvPr/>
        </p:nvGrpSpPr>
        <p:grpSpPr bwMode="auto">
          <a:xfrm>
            <a:off x="1219200" y="3048000"/>
            <a:ext cx="8305800" cy="2741613"/>
            <a:chOff x="457200" y="2971800"/>
            <a:chExt cx="8305800" cy="2741636"/>
          </a:xfrm>
        </p:grpSpPr>
        <p:sp>
          <p:nvSpPr>
            <p:cNvPr id="10247" name="Rectangle 23"/>
            <p:cNvSpPr>
              <a:spLocks noChangeArrowheads="1"/>
            </p:cNvSpPr>
            <p:nvPr/>
          </p:nvSpPr>
          <p:spPr bwMode="auto">
            <a:xfrm>
              <a:off x="457200" y="2971800"/>
              <a:ext cx="83058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1100" b="0" i="1">
                  <a:solidFill>
                    <a:schemeClr val="tx1"/>
                  </a:solidFill>
                  <a:latin typeface="Calibri" pitchFamily="34" charset="0"/>
                  <a:ea typeface="Calibri" pitchFamily="34" charset="0"/>
                  <a:cs typeface="Times New Roman" pitchFamily="18" charset="0"/>
                </a:rPr>
                <a:t>US ($3.64 / gallon)				  UK (132.9p / liter)</a:t>
              </a:r>
              <a:endParaRPr lang="en-US" sz="1800" b="0">
                <a:solidFill>
                  <a:schemeClr val="tx1"/>
                </a:solidFill>
                <a:ea typeface="Calibri" pitchFamily="34" charset="0"/>
                <a:cs typeface="Times New Roman" pitchFamily="18" charset="0"/>
              </a:endParaRPr>
            </a:p>
          </p:txBody>
        </p:sp>
        <p:grpSp>
          <p:nvGrpSpPr>
            <p:cNvPr id="10248" name="Group 27"/>
            <p:cNvGrpSpPr>
              <a:grpSpLocks/>
            </p:cNvGrpSpPr>
            <p:nvPr/>
          </p:nvGrpSpPr>
          <p:grpSpPr bwMode="auto">
            <a:xfrm>
              <a:off x="3009873" y="3657600"/>
              <a:ext cx="822318" cy="2055836"/>
              <a:chOff x="5546" y="4577"/>
              <a:chExt cx="1294" cy="3239"/>
            </a:xfrm>
          </p:grpSpPr>
          <p:grpSp>
            <p:nvGrpSpPr>
              <p:cNvPr id="10255" name="Group 28"/>
              <p:cNvGrpSpPr>
                <a:grpSpLocks/>
              </p:cNvGrpSpPr>
              <p:nvPr/>
            </p:nvGrpSpPr>
            <p:grpSpPr bwMode="auto">
              <a:xfrm>
                <a:off x="5606" y="4577"/>
                <a:ext cx="956" cy="2235"/>
                <a:chOff x="6041" y="5326"/>
                <a:chExt cx="956" cy="2235"/>
              </a:xfrm>
            </p:grpSpPr>
            <p:sp>
              <p:nvSpPr>
                <p:cNvPr id="10257" name="Text Box 29"/>
                <p:cNvSpPr txBox="1">
                  <a:spLocks noChangeArrowheads="1"/>
                </p:cNvSpPr>
                <p:nvPr/>
              </p:nvSpPr>
              <p:spPr bwMode="auto">
                <a:xfrm>
                  <a:off x="6041" y="7141"/>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2.29</a:t>
                  </a:r>
                  <a:endParaRPr lang="en-US" sz="1800" b="0">
                    <a:solidFill>
                      <a:schemeClr val="tx1"/>
                    </a:solidFill>
                  </a:endParaRPr>
                </a:p>
              </p:txBody>
            </p:sp>
            <p:sp>
              <p:nvSpPr>
                <p:cNvPr id="10258" name="Text Box 30"/>
                <p:cNvSpPr txBox="1">
                  <a:spLocks noChangeArrowheads="1"/>
                </p:cNvSpPr>
                <p:nvPr/>
              </p:nvSpPr>
              <p:spPr bwMode="auto">
                <a:xfrm>
                  <a:off x="6041" y="6151"/>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0.58</a:t>
                  </a:r>
                  <a:endParaRPr lang="en-US" sz="1800" b="0">
                    <a:solidFill>
                      <a:schemeClr val="tx1"/>
                    </a:solidFill>
                  </a:endParaRPr>
                </a:p>
              </p:txBody>
            </p:sp>
            <p:sp>
              <p:nvSpPr>
                <p:cNvPr id="10259" name="Text Box 31"/>
                <p:cNvSpPr txBox="1">
                  <a:spLocks noChangeArrowheads="1"/>
                </p:cNvSpPr>
                <p:nvPr/>
              </p:nvSpPr>
              <p:spPr bwMode="auto">
                <a:xfrm>
                  <a:off x="6041" y="5731"/>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0.36</a:t>
                  </a:r>
                  <a:endParaRPr lang="en-US" sz="1800" b="0">
                    <a:solidFill>
                      <a:schemeClr val="tx1"/>
                    </a:solidFill>
                  </a:endParaRPr>
                </a:p>
              </p:txBody>
            </p:sp>
            <p:sp>
              <p:nvSpPr>
                <p:cNvPr id="10260" name="Text Box 32"/>
                <p:cNvSpPr txBox="1">
                  <a:spLocks noChangeArrowheads="1"/>
                </p:cNvSpPr>
                <p:nvPr/>
              </p:nvSpPr>
              <p:spPr bwMode="auto">
                <a:xfrm>
                  <a:off x="6056" y="5326"/>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0.40</a:t>
                  </a:r>
                  <a:endParaRPr lang="en-US" sz="1800" b="0">
                    <a:solidFill>
                      <a:schemeClr val="tx1"/>
                    </a:solidFill>
                  </a:endParaRPr>
                </a:p>
              </p:txBody>
            </p:sp>
          </p:grpSp>
          <p:sp>
            <p:nvSpPr>
              <p:cNvPr id="10256" name="Text Box 33"/>
              <p:cNvSpPr txBox="1">
                <a:spLocks noChangeArrowheads="1"/>
              </p:cNvSpPr>
              <p:nvPr/>
            </p:nvSpPr>
            <p:spPr bwMode="auto">
              <a:xfrm>
                <a:off x="5546" y="7396"/>
                <a:ext cx="1294"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$3.64 / gal</a:t>
                </a:r>
                <a:endParaRPr lang="en-US" sz="1800" b="0">
                  <a:solidFill>
                    <a:schemeClr val="tx1"/>
                  </a:solidFill>
                </a:endParaRPr>
              </a:p>
            </p:txBody>
          </p:sp>
        </p:grpSp>
        <p:grpSp>
          <p:nvGrpSpPr>
            <p:cNvPr id="10249" name="Group 34"/>
            <p:cNvGrpSpPr>
              <a:grpSpLocks/>
            </p:cNvGrpSpPr>
            <p:nvPr/>
          </p:nvGrpSpPr>
          <p:grpSpPr bwMode="auto">
            <a:xfrm>
              <a:off x="6956474" y="4021231"/>
              <a:ext cx="901700" cy="1691889"/>
              <a:chOff x="8997" y="5117"/>
              <a:chExt cx="1421" cy="2666"/>
            </a:xfrm>
          </p:grpSpPr>
          <p:sp>
            <p:nvSpPr>
              <p:cNvPr id="10250" name="Text Box 35"/>
              <p:cNvSpPr txBox="1">
                <a:spLocks noChangeArrowheads="1"/>
              </p:cNvSpPr>
              <p:nvPr/>
            </p:nvSpPr>
            <p:spPr bwMode="auto">
              <a:xfrm>
                <a:off x="8997" y="7363"/>
                <a:ext cx="142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$6.36 / gal</a:t>
                </a:r>
                <a:endParaRPr lang="en-US" sz="1800" b="0">
                  <a:solidFill>
                    <a:schemeClr val="tx1"/>
                  </a:solidFill>
                </a:endParaRPr>
              </a:p>
            </p:txBody>
          </p:sp>
          <p:sp>
            <p:nvSpPr>
              <p:cNvPr id="10251" name="Text Box 36"/>
              <p:cNvSpPr txBox="1">
                <a:spLocks noChangeArrowheads="1"/>
              </p:cNvSpPr>
              <p:nvPr/>
            </p:nvSpPr>
            <p:spPr bwMode="auto">
              <a:xfrm>
                <a:off x="9102" y="6991"/>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cs typeface="Calibri" pitchFamily="34" charset="0"/>
                  </a:rPr>
                  <a:t>0.24</a:t>
                </a:r>
                <a:endParaRPr lang="en-US" sz="1800" b="0">
                  <a:solidFill>
                    <a:schemeClr val="tx1"/>
                  </a:solidFill>
                  <a:latin typeface="Calibri" pitchFamily="34" charset="0"/>
                  <a:cs typeface="Calibri" pitchFamily="34" charset="0"/>
                </a:endParaRPr>
              </a:p>
            </p:txBody>
          </p:sp>
          <p:sp>
            <p:nvSpPr>
              <p:cNvPr id="10252" name="Text Box 37"/>
              <p:cNvSpPr txBox="1">
                <a:spLocks noChangeArrowheads="1"/>
              </p:cNvSpPr>
              <p:nvPr/>
            </p:nvSpPr>
            <p:spPr bwMode="auto">
              <a:xfrm>
                <a:off x="9102" y="6481"/>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1.06</a:t>
                </a:r>
                <a:endParaRPr lang="en-US" sz="1800" b="0">
                  <a:solidFill>
                    <a:schemeClr val="tx1"/>
                  </a:solidFill>
                </a:endParaRPr>
              </a:p>
            </p:txBody>
          </p:sp>
          <p:sp>
            <p:nvSpPr>
              <p:cNvPr id="10253" name="Text Box 38"/>
              <p:cNvSpPr txBox="1">
                <a:spLocks noChangeArrowheads="1"/>
              </p:cNvSpPr>
              <p:nvPr/>
            </p:nvSpPr>
            <p:spPr bwMode="auto">
              <a:xfrm>
                <a:off x="9102" y="5897"/>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2.29</a:t>
                </a:r>
                <a:endParaRPr lang="en-US" sz="1800" b="0">
                  <a:solidFill>
                    <a:schemeClr val="tx1"/>
                  </a:solidFill>
                </a:endParaRPr>
              </a:p>
            </p:txBody>
          </p:sp>
          <p:sp>
            <p:nvSpPr>
              <p:cNvPr id="10254" name="Text Box 39"/>
              <p:cNvSpPr txBox="1">
                <a:spLocks noChangeArrowheads="1"/>
              </p:cNvSpPr>
              <p:nvPr/>
            </p:nvSpPr>
            <p:spPr bwMode="auto">
              <a:xfrm>
                <a:off x="9102" y="5117"/>
                <a:ext cx="941" cy="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spcAft>
                    <a:spcPts val="1000"/>
                  </a:spcAft>
                </a:pPr>
                <a:r>
                  <a:rPr lang="en-US" sz="1100" b="0">
                    <a:solidFill>
                      <a:schemeClr val="tx1"/>
                    </a:solidFill>
                    <a:latin typeface="Calibri" pitchFamily="34" charset="0"/>
                  </a:rPr>
                  <a:t>2.78</a:t>
                </a:r>
                <a:endParaRPr lang="en-US" sz="1800" b="0">
                  <a:solidFill>
                    <a:schemeClr val="tx1"/>
                  </a:solidFill>
                </a:endParaRPr>
              </a:p>
            </p:txBody>
          </p:sp>
        </p:grpSp>
      </p:grpSp>
      <p:pic>
        <p:nvPicPr>
          <p:cNvPr id="10246" name="Picture 4" descr="Price of petrol breakdown diagr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3975" y="3327400"/>
            <a:ext cx="1319213"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92163" name="Text Placeholder 2"/>
          <p:cNvSpPr>
            <a:spLocks noGrp="1"/>
          </p:cNvSpPr>
          <p:nvPr>
            <p:ph type="body" sz="half" idx="1"/>
          </p:nvPr>
        </p:nvSpPr>
        <p:spPr>
          <a:xfrm>
            <a:off x="228600" y="1295400"/>
            <a:ext cx="9144000" cy="4572000"/>
          </a:xfrm>
        </p:spPr>
        <p:txBody>
          <a:bodyPr/>
          <a:lstStyle/>
          <a:p>
            <a:r>
              <a:rPr lang="en-US" sz="1400" smtClean="0"/>
              <a:t>The oil market has also exhibited “bubble” dynamics similar to the tech bubble of 1999-2000, with roughly equivalent  percentage price rises. This is possibly due to the oil market’s mark-to-market accounting / leverage / “New Era (peak oil)” thinking providing positive feedback to “manic” investors.</a:t>
            </a:r>
          </a:p>
        </p:txBody>
      </p:sp>
      <p:graphicFrame>
        <p:nvGraphicFramePr>
          <p:cNvPr id="6" name="Chart 5"/>
          <p:cNvGraphicFramePr/>
          <p:nvPr/>
        </p:nvGraphicFramePr>
        <p:xfrm>
          <a:off x="304800" y="2076450"/>
          <a:ext cx="9096375" cy="52387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sz="2800" smtClean="0"/>
              <a:t>Appendix D: The Financialization of Oil</a:t>
            </a:r>
            <a:br>
              <a:rPr lang="en-US" sz="2800" smtClean="0"/>
            </a:br>
            <a:endParaRPr lang="en-US" sz="2800" smtClean="0"/>
          </a:p>
        </p:txBody>
      </p:sp>
      <p:sp>
        <p:nvSpPr>
          <p:cNvPr id="93187" name="Text Placeholder 2"/>
          <p:cNvSpPr>
            <a:spLocks noGrp="1"/>
          </p:cNvSpPr>
          <p:nvPr>
            <p:ph type="body" sz="half" idx="1"/>
          </p:nvPr>
        </p:nvSpPr>
        <p:spPr>
          <a:xfrm>
            <a:off x="228600" y="1295400"/>
            <a:ext cx="9144000" cy="4572000"/>
          </a:xfrm>
        </p:spPr>
        <p:txBody>
          <a:bodyPr/>
          <a:lstStyle/>
          <a:p>
            <a:r>
              <a:rPr lang="en-US" sz="1400" smtClean="0"/>
              <a:t>However, with the collapse of Lehman on 9-15-2008, the oil market price behavior diverged dramatically from the previous NASDAQ series, collapsing much more severely.  That said, the oil market also made up a lot more of lost ground than did the NASDAQ over a similar period of time.</a:t>
            </a:r>
          </a:p>
        </p:txBody>
      </p:sp>
      <p:graphicFrame>
        <p:nvGraphicFramePr>
          <p:cNvPr id="5" name="Chart 4"/>
          <p:cNvGraphicFramePr/>
          <p:nvPr/>
        </p:nvGraphicFramePr>
        <p:xfrm>
          <a:off x="304800" y="2057400"/>
          <a:ext cx="9098280" cy="5394960"/>
        </p:xfrm>
        <a:graphic>
          <a:graphicData uri="http://schemas.openxmlformats.org/drawingml/2006/chart">
            <c:chart xmlns:c="http://schemas.openxmlformats.org/drawingml/2006/chart" xmlns:r="http://schemas.openxmlformats.org/officeDocument/2006/relationships" r:id="rId3"/>
          </a:graphicData>
        </a:graphic>
      </p:graphicFrame>
      <p:sp>
        <p:nvSpPr>
          <p:cNvPr id="93189" name="TextBox 1"/>
          <p:cNvSpPr txBox="1">
            <a:spLocks noChangeArrowheads="1"/>
          </p:cNvSpPr>
          <p:nvPr/>
        </p:nvSpPr>
        <p:spPr bwMode="auto">
          <a:xfrm>
            <a:off x="2333625" y="4856163"/>
            <a:ext cx="11398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900">
                <a:solidFill>
                  <a:schemeClr val="accent1"/>
                </a:solidFill>
              </a:rPr>
              <a:t>Lehman Collapse</a:t>
            </a:r>
          </a:p>
        </p:txBody>
      </p:sp>
      <p:cxnSp>
        <p:nvCxnSpPr>
          <p:cNvPr id="93190" name="Straight Arrow Connector 6"/>
          <p:cNvCxnSpPr>
            <a:cxnSpLocks noChangeShapeType="1"/>
          </p:cNvCxnSpPr>
          <p:nvPr/>
        </p:nvCxnSpPr>
        <p:spPr bwMode="auto">
          <a:xfrm flipV="1">
            <a:off x="3009900" y="4438650"/>
            <a:ext cx="314325" cy="417513"/>
          </a:xfrm>
          <a:prstGeom prst="straightConnector1">
            <a:avLst/>
          </a:prstGeom>
          <a:noFill/>
          <a:ln w="25400" algn="ctr">
            <a:solidFill>
              <a:schemeClr val="accent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381000" y="609600"/>
            <a:ext cx="8839200" cy="1143000"/>
          </a:xfrm>
        </p:spPr>
        <p:txBody>
          <a:bodyPr/>
          <a:lstStyle/>
          <a:p>
            <a:r>
              <a:rPr lang="en-US" sz="2800" smtClean="0"/>
              <a:t>Appendix D: The Financialization of Oil</a:t>
            </a:r>
            <a:br>
              <a:rPr lang="en-US" sz="2800" smtClean="0"/>
            </a:br>
            <a:endParaRPr lang="en-US" sz="2800" smtClean="0"/>
          </a:p>
        </p:txBody>
      </p:sp>
      <p:sp>
        <p:nvSpPr>
          <p:cNvPr id="94211" name="Text Placeholder 2"/>
          <p:cNvSpPr>
            <a:spLocks noGrp="1"/>
          </p:cNvSpPr>
          <p:nvPr>
            <p:ph type="body" sz="half" idx="1"/>
          </p:nvPr>
        </p:nvSpPr>
        <p:spPr>
          <a:xfrm>
            <a:off x="304800" y="1447800"/>
            <a:ext cx="9067800" cy="4648200"/>
          </a:xfrm>
        </p:spPr>
        <p:txBody>
          <a:bodyPr/>
          <a:lstStyle/>
          <a:p>
            <a:r>
              <a:rPr lang="en-US" sz="1400" smtClean="0"/>
              <a:t>From the 1960s through the 1980s, the industry was transformed from integrated oil companies (IOCs) to an uneasy coexistence of upstream national oil companies (NOCs), downstream IOCs, transportation and refining companies.</a:t>
            </a:r>
          </a:p>
          <a:p>
            <a:r>
              <a:rPr lang="en-US" sz="1400" smtClean="0"/>
              <a:t>From the 1990s through now, trading and financial companies are beginning to </a:t>
            </a:r>
            <a:r>
              <a:rPr lang="en-US" sz="1400" smtClean="0">
                <a:hlinkClick r:id="rId3"/>
              </a:rPr>
              <a:t>purchase storage and transportation companies</a:t>
            </a:r>
            <a:r>
              <a:rPr lang="en-US" sz="1400" smtClean="0"/>
              <a:t>.  Per Charles Fine’s industry dynamics double helix, the oil industry is beginning to reintegrate, but in a different form. </a:t>
            </a:r>
          </a:p>
        </p:txBody>
      </p:sp>
      <p:sp>
        <p:nvSpPr>
          <p:cNvPr id="94212" name="Oval 4"/>
          <p:cNvSpPr>
            <a:spLocks noChangeArrowheads="1"/>
          </p:cNvSpPr>
          <p:nvPr/>
        </p:nvSpPr>
        <p:spPr bwMode="auto">
          <a:xfrm>
            <a:off x="4783138" y="3244850"/>
            <a:ext cx="3935412" cy="3536950"/>
          </a:xfrm>
          <a:prstGeom prst="ellipse">
            <a:avLst/>
          </a:prstGeom>
          <a:solidFill>
            <a:schemeClr val="bg1"/>
          </a:solidFill>
          <a:ln w="101600">
            <a:solidFill>
              <a:srgbClr val="114FFB"/>
            </a:solidFill>
            <a:round/>
            <a:headEnd/>
            <a:tailEnd/>
          </a:ln>
        </p:spPr>
        <p:txBody>
          <a:bodyPr wrap="none" anchor="ctr"/>
          <a:lstStyle/>
          <a:p>
            <a:endParaRPr lang="en-US"/>
          </a:p>
        </p:txBody>
      </p:sp>
      <p:sp>
        <p:nvSpPr>
          <p:cNvPr id="94213" name="Oval 5"/>
          <p:cNvSpPr>
            <a:spLocks noChangeArrowheads="1"/>
          </p:cNvSpPr>
          <p:nvPr/>
        </p:nvSpPr>
        <p:spPr bwMode="auto">
          <a:xfrm>
            <a:off x="898525" y="3173413"/>
            <a:ext cx="3783013" cy="3608387"/>
          </a:xfrm>
          <a:prstGeom prst="ellipse">
            <a:avLst/>
          </a:prstGeom>
          <a:solidFill>
            <a:schemeClr val="bg1"/>
          </a:solidFill>
          <a:ln w="101600">
            <a:solidFill>
              <a:srgbClr val="114FFB"/>
            </a:solidFill>
            <a:round/>
            <a:headEnd/>
            <a:tailEnd/>
          </a:ln>
        </p:spPr>
        <p:txBody>
          <a:bodyPr wrap="none" anchor="ctr"/>
          <a:lstStyle/>
          <a:p>
            <a:endParaRPr lang="en-US"/>
          </a:p>
        </p:txBody>
      </p:sp>
      <p:sp>
        <p:nvSpPr>
          <p:cNvPr id="94214" name="Rectangle 6"/>
          <p:cNvSpPr>
            <a:spLocks noChangeArrowheads="1"/>
          </p:cNvSpPr>
          <p:nvPr/>
        </p:nvSpPr>
        <p:spPr bwMode="auto">
          <a:xfrm>
            <a:off x="3770313" y="3905250"/>
            <a:ext cx="2197100" cy="2124075"/>
          </a:xfrm>
          <a:prstGeom prst="rect">
            <a:avLst/>
          </a:prstGeom>
          <a:solidFill>
            <a:schemeClr val="bg1"/>
          </a:solidFill>
          <a:ln w="12700">
            <a:solidFill>
              <a:schemeClr val="bg1"/>
            </a:solidFill>
            <a:miter lim="800000"/>
            <a:headEnd/>
            <a:tailEnd/>
          </a:ln>
        </p:spPr>
        <p:txBody>
          <a:bodyPr wrap="none" anchor="ctr"/>
          <a:lstStyle/>
          <a:p>
            <a:endParaRPr lang="en-US"/>
          </a:p>
        </p:txBody>
      </p:sp>
      <p:sp>
        <p:nvSpPr>
          <p:cNvPr id="94215" name="Line 7"/>
          <p:cNvSpPr>
            <a:spLocks noChangeShapeType="1"/>
          </p:cNvSpPr>
          <p:nvPr/>
        </p:nvSpPr>
        <p:spPr bwMode="auto">
          <a:xfrm flipH="1">
            <a:off x="4452938" y="4160838"/>
            <a:ext cx="744537" cy="1411287"/>
          </a:xfrm>
          <a:prstGeom prst="line">
            <a:avLst/>
          </a:prstGeom>
          <a:noFill/>
          <a:ln w="127000">
            <a:solidFill>
              <a:srgbClr val="114FFB"/>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16" name="Line 8"/>
          <p:cNvSpPr>
            <a:spLocks noChangeShapeType="1"/>
          </p:cNvSpPr>
          <p:nvPr/>
        </p:nvSpPr>
        <p:spPr bwMode="auto">
          <a:xfrm>
            <a:off x="4376738" y="4160838"/>
            <a:ext cx="685800" cy="1411287"/>
          </a:xfrm>
          <a:prstGeom prst="line">
            <a:avLst/>
          </a:prstGeom>
          <a:noFill/>
          <a:ln w="127000">
            <a:solidFill>
              <a:srgbClr val="114FFB"/>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17" name="Rectangle 9"/>
          <p:cNvSpPr>
            <a:spLocks noChangeArrowheads="1"/>
          </p:cNvSpPr>
          <p:nvPr/>
        </p:nvSpPr>
        <p:spPr bwMode="auto">
          <a:xfrm>
            <a:off x="4967288" y="3559175"/>
            <a:ext cx="2271712" cy="65087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18" name="Rectangle 10"/>
          <p:cNvSpPr>
            <a:spLocks noChangeArrowheads="1"/>
          </p:cNvSpPr>
          <p:nvPr/>
        </p:nvSpPr>
        <p:spPr bwMode="auto">
          <a:xfrm>
            <a:off x="4940300" y="3579813"/>
            <a:ext cx="23114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MODULAR PRODUCT</a:t>
            </a:r>
          </a:p>
          <a:p>
            <a:pPr algn="ctr" defTabSz="898525"/>
            <a:r>
              <a:rPr lang="en-US" sz="1200">
                <a:latin typeface="New York"/>
              </a:rPr>
              <a:t>HORIZONTAL INDUSTRY</a:t>
            </a:r>
          </a:p>
          <a:p>
            <a:pPr algn="ctr" defTabSz="898525"/>
            <a:r>
              <a:rPr lang="en-US" sz="1200">
                <a:latin typeface="New York"/>
              </a:rPr>
              <a:t>OPEN STANDARDS</a:t>
            </a:r>
          </a:p>
        </p:txBody>
      </p:sp>
      <p:sp>
        <p:nvSpPr>
          <p:cNvPr id="94219" name="Rectangle 11"/>
          <p:cNvSpPr>
            <a:spLocks noChangeArrowheads="1"/>
          </p:cNvSpPr>
          <p:nvPr/>
        </p:nvSpPr>
        <p:spPr bwMode="auto">
          <a:xfrm>
            <a:off x="2398713" y="3524250"/>
            <a:ext cx="2362200" cy="649288"/>
          </a:xfrm>
          <a:prstGeom prst="rect">
            <a:avLst/>
          </a:prstGeom>
          <a:solidFill>
            <a:schemeClr val="bg1"/>
          </a:solidFill>
          <a:ln w="12700">
            <a:solidFill>
              <a:schemeClr val="tx1"/>
            </a:solidFill>
            <a:miter lim="800000"/>
            <a:headEnd/>
            <a:tailEnd/>
          </a:ln>
        </p:spPr>
        <p:txBody>
          <a:bodyPr lIns="88931" tIns="43685" rIns="88931" bIns="43685">
            <a:spAutoFit/>
          </a:bodyPr>
          <a:lstStyle/>
          <a:p>
            <a:pPr algn="ctr" defTabSz="898525"/>
            <a:r>
              <a:rPr lang="en-US" sz="1200">
                <a:latin typeface="New York"/>
              </a:rPr>
              <a:t>INTEGRAL PRODUCT</a:t>
            </a:r>
          </a:p>
          <a:p>
            <a:pPr algn="ctr" defTabSz="898525"/>
            <a:r>
              <a:rPr lang="en-US" sz="1200">
                <a:latin typeface="New York"/>
              </a:rPr>
              <a:t>VERTICAL INDUSTRY</a:t>
            </a:r>
          </a:p>
          <a:p>
            <a:pPr algn="ctr" defTabSz="898525"/>
            <a:r>
              <a:rPr lang="en-US" sz="1200">
                <a:latin typeface="New York"/>
              </a:rPr>
              <a:t>PROPRIETARY STANDARDS</a:t>
            </a:r>
          </a:p>
        </p:txBody>
      </p:sp>
      <p:sp>
        <p:nvSpPr>
          <p:cNvPr id="94220" name="Rectangle 13"/>
          <p:cNvSpPr>
            <a:spLocks noChangeArrowheads="1"/>
          </p:cNvSpPr>
          <p:nvPr/>
        </p:nvSpPr>
        <p:spPr bwMode="auto">
          <a:xfrm>
            <a:off x="4891088" y="5838825"/>
            <a:ext cx="1435100" cy="414338"/>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21" name="Rectangle 14"/>
          <p:cNvSpPr>
            <a:spLocks noChangeArrowheads="1"/>
          </p:cNvSpPr>
          <p:nvPr/>
        </p:nvSpPr>
        <p:spPr bwMode="auto">
          <a:xfrm>
            <a:off x="4867275" y="5857875"/>
            <a:ext cx="1393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defTabSz="898525"/>
            <a:r>
              <a:rPr lang="en-US" sz="1200">
                <a:latin typeface="New York"/>
              </a:rPr>
              <a:t>INCENTIVE TO</a:t>
            </a:r>
          </a:p>
          <a:p>
            <a:pPr defTabSz="898525"/>
            <a:r>
              <a:rPr lang="en-US" sz="1200">
                <a:latin typeface="New York"/>
              </a:rPr>
              <a:t> INTEGRATE</a:t>
            </a:r>
          </a:p>
        </p:txBody>
      </p:sp>
      <p:sp>
        <p:nvSpPr>
          <p:cNvPr id="94222" name="Rectangle 15"/>
          <p:cNvSpPr>
            <a:spLocks noChangeArrowheads="1"/>
          </p:cNvSpPr>
          <p:nvPr/>
        </p:nvSpPr>
        <p:spPr bwMode="auto">
          <a:xfrm>
            <a:off x="3138488" y="5838825"/>
            <a:ext cx="1511300" cy="414338"/>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23" name="Rectangle 16"/>
          <p:cNvSpPr>
            <a:spLocks noChangeArrowheads="1"/>
          </p:cNvSpPr>
          <p:nvPr/>
        </p:nvSpPr>
        <p:spPr bwMode="auto">
          <a:xfrm>
            <a:off x="3035300" y="5827713"/>
            <a:ext cx="1625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PRESSURE TO </a:t>
            </a:r>
          </a:p>
          <a:p>
            <a:pPr algn="ctr" defTabSz="898525"/>
            <a:r>
              <a:rPr lang="en-US" sz="1200">
                <a:latin typeface="New York"/>
              </a:rPr>
              <a:t>DIS-INTEGRATE</a:t>
            </a:r>
          </a:p>
        </p:txBody>
      </p:sp>
      <p:sp>
        <p:nvSpPr>
          <p:cNvPr id="94224" name="Rectangle 17"/>
          <p:cNvSpPr>
            <a:spLocks noChangeArrowheads="1"/>
          </p:cNvSpPr>
          <p:nvPr/>
        </p:nvSpPr>
        <p:spPr bwMode="auto">
          <a:xfrm>
            <a:off x="854075" y="5980113"/>
            <a:ext cx="1663700" cy="415925"/>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25" name="Rectangle 18"/>
          <p:cNvSpPr>
            <a:spLocks noChangeArrowheads="1"/>
          </p:cNvSpPr>
          <p:nvPr/>
        </p:nvSpPr>
        <p:spPr bwMode="auto">
          <a:xfrm>
            <a:off x="752475" y="5972175"/>
            <a:ext cx="17764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ORGANIZATIONAL</a:t>
            </a:r>
          </a:p>
          <a:p>
            <a:pPr algn="ctr" defTabSz="898525"/>
            <a:r>
              <a:rPr lang="en-US" sz="1200">
                <a:latin typeface="New York"/>
              </a:rPr>
              <a:t>RIGIDITIES</a:t>
            </a:r>
          </a:p>
        </p:txBody>
      </p:sp>
      <p:sp>
        <p:nvSpPr>
          <p:cNvPr id="94226" name="Rectangle 19"/>
          <p:cNvSpPr>
            <a:spLocks noChangeArrowheads="1"/>
          </p:cNvSpPr>
          <p:nvPr/>
        </p:nvSpPr>
        <p:spPr bwMode="auto">
          <a:xfrm>
            <a:off x="625475" y="4911725"/>
            <a:ext cx="1511300" cy="55880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27" name="Rectangle 20"/>
          <p:cNvSpPr>
            <a:spLocks noChangeArrowheads="1"/>
          </p:cNvSpPr>
          <p:nvPr/>
        </p:nvSpPr>
        <p:spPr bwMode="auto">
          <a:xfrm>
            <a:off x="522288" y="4902200"/>
            <a:ext cx="16256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HIGH-</a:t>
            </a:r>
          </a:p>
          <a:p>
            <a:pPr algn="ctr" defTabSz="898525"/>
            <a:r>
              <a:rPr lang="en-US" sz="1200">
                <a:latin typeface="New York"/>
              </a:rPr>
              <a:t>DIMENSIONAL</a:t>
            </a:r>
          </a:p>
          <a:p>
            <a:pPr algn="ctr" defTabSz="898525"/>
            <a:r>
              <a:rPr lang="en-US" sz="1200">
                <a:latin typeface="New York"/>
              </a:rPr>
              <a:t>COMPLEXITY</a:t>
            </a:r>
          </a:p>
        </p:txBody>
      </p:sp>
      <p:sp>
        <p:nvSpPr>
          <p:cNvPr id="94228" name="Rectangle 21"/>
          <p:cNvSpPr>
            <a:spLocks noChangeArrowheads="1"/>
          </p:cNvSpPr>
          <p:nvPr/>
        </p:nvSpPr>
        <p:spPr bwMode="auto">
          <a:xfrm>
            <a:off x="777875" y="3773488"/>
            <a:ext cx="1511300" cy="414337"/>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29" name="Rectangle 22"/>
          <p:cNvSpPr>
            <a:spLocks noChangeArrowheads="1"/>
          </p:cNvSpPr>
          <p:nvPr/>
        </p:nvSpPr>
        <p:spPr bwMode="auto">
          <a:xfrm>
            <a:off x="674688" y="3762375"/>
            <a:ext cx="1625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NICHE </a:t>
            </a:r>
          </a:p>
          <a:p>
            <a:pPr algn="ctr" defTabSz="898525"/>
            <a:r>
              <a:rPr lang="en-US" sz="1200">
                <a:latin typeface="New York"/>
              </a:rPr>
              <a:t>COMPETITORS</a:t>
            </a:r>
          </a:p>
        </p:txBody>
      </p:sp>
      <p:sp>
        <p:nvSpPr>
          <p:cNvPr id="94230" name="Line 23"/>
          <p:cNvSpPr>
            <a:spLocks noChangeShapeType="1"/>
          </p:cNvSpPr>
          <p:nvPr/>
        </p:nvSpPr>
        <p:spPr bwMode="auto">
          <a:xfrm>
            <a:off x="2617788" y="4279900"/>
            <a:ext cx="846137" cy="1363663"/>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1" name="Line 24"/>
          <p:cNvSpPr>
            <a:spLocks noChangeShapeType="1"/>
          </p:cNvSpPr>
          <p:nvPr/>
        </p:nvSpPr>
        <p:spPr bwMode="auto">
          <a:xfrm>
            <a:off x="2320925" y="5289550"/>
            <a:ext cx="836613" cy="49530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2" name="Line 25"/>
          <p:cNvSpPr>
            <a:spLocks noChangeShapeType="1"/>
          </p:cNvSpPr>
          <p:nvPr/>
        </p:nvSpPr>
        <p:spPr bwMode="auto">
          <a:xfrm flipV="1">
            <a:off x="2625725" y="6137275"/>
            <a:ext cx="447675" cy="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3" name="Rectangle 26"/>
          <p:cNvSpPr>
            <a:spLocks noChangeArrowheads="1"/>
          </p:cNvSpPr>
          <p:nvPr/>
        </p:nvSpPr>
        <p:spPr bwMode="auto">
          <a:xfrm>
            <a:off x="7405688" y="6122988"/>
            <a:ext cx="1511300" cy="628650"/>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34" name="Rectangle 27"/>
          <p:cNvSpPr>
            <a:spLocks noChangeArrowheads="1"/>
          </p:cNvSpPr>
          <p:nvPr/>
        </p:nvSpPr>
        <p:spPr bwMode="auto">
          <a:xfrm>
            <a:off x="7302500" y="6140450"/>
            <a:ext cx="15462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PROPRIETARY SYSTEM </a:t>
            </a:r>
          </a:p>
          <a:p>
            <a:pPr algn="ctr" defTabSz="898525"/>
            <a:r>
              <a:rPr lang="en-US" sz="1200">
                <a:latin typeface="New York"/>
              </a:rPr>
              <a:t>PROFITABILITY</a:t>
            </a:r>
          </a:p>
        </p:txBody>
      </p:sp>
      <p:sp>
        <p:nvSpPr>
          <p:cNvPr id="94235" name="Rectangle 28"/>
          <p:cNvSpPr>
            <a:spLocks noChangeArrowheads="1"/>
          </p:cNvSpPr>
          <p:nvPr/>
        </p:nvSpPr>
        <p:spPr bwMode="auto">
          <a:xfrm>
            <a:off x="8320088" y="4983163"/>
            <a:ext cx="976312" cy="630237"/>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36" name="Rectangle 29"/>
          <p:cNvSpPr>
            <a:spLocks noChangeArrowheads="1"/>
          </p:cNvSpPr>
          <p:nvPr/>
        </p:nvSpPr>
        <p:spPr bwMode="auto">
          <a:xfrm>
            <a:off x="8216900" y="5003800"/>
            <a:ext cx="10144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SUPPLIER</a:t>
            </a:r>
          </a:p>
          <a:p>
            <a:pPr algn="ctr" defTabSz="898525"/>
            <a:r>
              <a:rPr lang="en-US" sz="1200">
                <a:latin typeface="New York"/>
              </a:rPr>
              <a:t>MARKET POWER</a:t>
            </a:r>
          </a:p>
        </p:txBody>
      </p:sp>
      <p:sp>
        <p:nvSpPr>
          <p:cNvPr id="94237" name="Rectangle 30"/>
          <p:cNvSpPr>
            <a:spLocks noChangeArrowheads="1"/>
          </p:cNvSpPr>
          <p:nvPr/>
        </p:nvSpPr>
        <p:spPr bwMode="auto">
          <a:xfrm>
            <a:off x="7708900" y="4059238"/>
            <a:ext cx="1404938" cy="68421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4238" name="Rectangle 31"/>
          <p:cNvSpPr>
            <a:spLocks noChangeArrowheads="1"/>
          </p:cNvSpPr>
          <p:nvPr/>
        </p:nvSpPr>
        <p:spPr bwMode="auto">
          <a:xfrm>
            <a:off x="7607300" y="4073525"/>
            <a:ext cx="13954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931" tIns="43685" rIns="88931" bIns="43685">
            <a:spAutoFit/>
          </a:bodyPr>
          <a:lstStyle/>
          <a:p>
            <a:pPr algn="ctr" defTabSz="898525"/>
            <a:r>
              <a:rPr lang="en-US" sz="1200">
                <a:latin typeface="New York"/>
              </a:rPr>
              <a:t>INNOVATION &amp; TECHNICAL ADVANCES</a:t>
            </a:r>
          </a:p>
        </p:txBody>
      </p:sp>
      <p:sp>
        <p:nvSpPr>
          <p:cNvPr id="94239" name="Line 32"/>
          <p:cNvSpPr>
            <a:spLocks noChangeShapeType="1"/>
          </p:cNvSpPr>
          <p:nvPr/>
        </p:nvSpPr>
        <p:spPr bwMode="auto">
          <a:xfrm flipV="1">
            <a:off x="6418263" y="4203700"/>
            <a:ext cx="973137" cy="1622425"/>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40" name="Line 33"/>
          <p:cNvSpPr>
            <a:spLocks noChangeShapeType="1"/>
          </p:cNvSpPr>
          <p:nvPr/>
        </p:nvSpPr>
        <p:spPr bwMode="auto">
          <a:xfrm flipV="1">
            <a:off x="6434138" y="5414963"/>
            <a:ext cx="1566862" cy="581025"/>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41" name="Line 34"/>
          <p:cNvSpPr>
            <a:spLocks noChangeShapeType="1"/>
          </p:cNvSpPr>
          <p:nvPr/>
        </p:nvSpPr>
        <p:spPr bwMode="auto">
          <a:xfrm>
            <a:off x="6434138" y="6208713"/>
            <a:ext cx="658812" cy="76200"/>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42" name="TextBox 33"/>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533400" y="304800"/>
            <a:ext cx="8458200" cy="1143000"/>
          </a:xfrm>
        </p:spPr>
        <p:txBody>
          <a:bodyPr/>
          <a:lstStyle/>
          <a:p>
            <a:r>
              <a:rPr lang="en-US" smtClean="0"/>
              <a:t>Appendix E: US Petroleum Flows</a:t>
            </a:r>
          </a:p>
        </p:txBody>
      </p:sp>
      <p:sp>
        <p:nvSpPr>
          <p:cNvPr id="95235" name="TextBox 5"/>
          <p:cNvSpPr txBox="1">
            <a:spLocks noChangeArrowheads="1"/>
          </p:cNvSpPr>
          <p:nvPr/>
        </p:nvSpPr>
        <p:spPr bwMode="auto">
          <a:xfrm>
            <a:off x="228600" y="6867525"/>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Go Back</a:t>
            </a:r>
            <a:endParaRPr lang="en-US" sz="800"/>
          </a:p>
        </p:txBody>
      </p:sp>
      <p:pic>
        <p:nvPicPr>
          <p:cNvPr id="95236" name="Picture 2"/>
          <p:cNvPicPr>
            <a:picLocks noChangeAspect="1" noChangeArrowheads="1"/>
          </p:cNvPicPr>
          <p:nvPr/>
        </p:nvPicPr>
        <p:blipFill>
          <a:blip r:embed="rId4">
            <a:extLst>
              <a:ext uri="{28A0092B-C50C-407E-A947-70E740481C1C}">
                <a14:useLocalDpi xmlns:a14="http://schemas.microsoft.com/office/drawing/2010/main" val="0"/>
              </a:ext>
            </a:extLst>
          </a:blip>
          <a:srcRect l="12482" t="13800" r="11990" b="26801"/>
          <a:stretch>
            <a:fillRect/>
          </a:stretch>
        </p:blipFill>
        <p:spPr bwMode="auto">
          <a:xfrm>
            <a:off x="371475" y="1200150"/>
            <a:ext cx="8834438"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sz="2800" smtClean="0"/>
              <a:t>Appendix F: Lack of New Discoveries</a:t>
            </a:r>
          </a:p>
        </p:txBody>
      </p:sp>
      <p:graphicFrame>
        <p:nvGraphicFramePr>
          <p:cNvPr id="5" name="Chart 4"/>
          <p:cNvGraphicFramePr>
            <a:graphicFrameLocks/>
          </p:cNvGraphicFramePr>
          <p:nvPr/>
        </p:nvGraphicFramePr>
        <p:xfrm>
          <a:off x="490537" y="2076449"/>
          <a:ext cx="8224838" cy="502920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sz="2800" smtClean="0"/>
              <a:t>Appendix F: Lack of New Discoveries</a:t>
            </a:r>
          </a:p>
        </p:txBody>
      </p:sp>
      <p:sp>
        <p:nvSpPr>
          <p:cNvPr id="97283" name="Text Placeholder 2"/>
          <p:cNvSpPr>
            <a:spLocks noGrp="1"/>
          </p:cNvSpPr>
          <p:nvPr>
            <p:ph type="body" sz="half" idx="1"/>
          </p:nvPr>
        </p:nvSpPr>
        <p:spPr>
          <a:xfrm>
            <a:off x="685800" y="1524000"/>
            <a:ext cx="7772400" cy="4572000"/>
          </a:xfrm>
        </p:spPr>
        <p:txBody>
          <a:bodyPr/>
          <a:lstStyle/>
          <a:p>
            <a:r>
              <a:rPr lang="en-US" sz="1600" smtClean="0"/>
              <a:t>Per the late Matt Simmons, a former Texas investment banker, almost 50% of the world’s oil comes from only 116 giant oil fields</a:t>
            </a:r>
            <a:r>
              <a:rPr lang="en-US" smtClean="0"/>
              <a:t>:</a:t>
            </a:r>
          </a:p>
        </p:txBody>
      </p:sp>
      <p:pic>
        <p:nvPicPr>
          <p:cNvPr id="97284" name="Picture 2"/>
          <p:cNvPicPr>
            <a:picLocks noChangeAspect="1" noChangeArrowheads="1"/>
          </p:cNvPicPr>
          <p:nvPr/>
        </p:nvPicPr>
        <p:blipFill>
          <a:blip r:embed="rId3">
            <a:extLst>
              <a:ext uri="{28A0092B-C50C-407E-A947-70E740481C1C}">
                <a14:useLocalDpi xmlns:a14="http://schemas.microsoft.com/office/drawing/2010/main" val="0"/>
              </a:ext>
            </a:extLst>
          </a:blip>
          <a:srcRect l="27498" t="23474" r="32854" b="16432"/>
          <a:stretch>
            <a:fillRect/>
          </a:stretch>
        </p:blipFill>
        <p:spPr bwMode="auto">
          <a:xfrm>
            <a:off x="2514600" y="2286000"/>
            <a:ext cx="4724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sz="2800" smtClean="0"/>
              <a:t>Appendix F: Lack of New Discoveries</a:t>
            </a:r>
          </a:p>
        </p:txBody>
      </p:sp>
      <p:sp>
        <p:nvSpPr>
          <p:cNvPr id="98307" name="Text Placeholder 2"/>
          <p:cNvSpPr>
            <a:spLocks noGrp="1"/>
          </p:cNvSpPr>
          <p:nvPr>
            <p:ph type="body" sz="half" idx="1"/>
          </p:nvPr>
        </p:nvSpPr>
        <p:spPr>
          <a:xfrm>
            <a:off x="685800" y="1676400"/>
            <a:ext cx="7772400" cy="4419600"/>
          </a:xfrm>
        </p:spPr>
        <p:txBody>
          <a:bodyPr/>
          <a:lstStyle/>
          <a:p>
            <a:r>
              <a:rPr lang="en-US" smtClean="0"/>
              <a:t>Out of these 116 giant oil fields, 90 were discovered before 1980:</a:t>
            </a:r>
          </a:p>
        </p:txBody>
      </p:sp>
      <p:pic>
        <p:nvPicPr>
          <p:cNvPr id="98308" name="Picture 2"/>
          <p:cNvPicPr>
            <a:picLocks noChangeAspect="1" noChangeArrowheads="1"/>
          </p:cNvPicPr>
          <p:nvPr/>
        </p:nvPicPr>
        <p:blipFill>
          <a:blip r:embed="rId3">
            <a:extLst>
              <a:ext uri="{28A0092B-C50C-407E-A947-70E740481C1C}">
                <a14:useLocalDpi xmlns:a14="http://schemas.microsoft.com/office/drawing/2010/main" val="0"/>
              </a:ext>
            </a:extLst>
          </a:blip>
          <a:srcRect l="23022" t="40898" r="24541" b="8229"/>
          <a:stretch>
            <a:fillRect/>
          </a:stretch>
        </p:blipFill>
        <p:spPr bwMode="auto">
          <a:xfrm>
            <a:off x="1676400" y="2514600"/>
            <a:ext cx="6248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z="2800" smtClean="0"/>
              <a:t>Appendix F: Lack of New Discoveries</a:t>
            </a:r>
          </a:p>
        </p:txBody>
      </p:sp>
      <p:sp>
        <p:nvSpPr>
          <p:cNvPr id="99331" name="Text Placeholder 2"/>
          <p:cNvSpPr>
            <a:spLocks noGrp="1"/>
          </p:cNvSpPr>
          <p:nvPr>
            <p:ph type="body" sz="half" idx="1"/>
          </p:nvPr>
        </p:nvSpPr>
        <p:spPr>
          <a:xfrm>
            <a:off x="685800" y="1752600"/>
            <a:ext cx="7772400" cy="4343400"/>
          </a:xfrm>
        </p:spPr>
        <p:txBody>
          <a:bodyPr/>
          <a:lstStyle/>
          <a:p>
            <a:r>
              <a:rPr lang="en-US" smtClean="0"/>
              <a:t>As shown by production statistics for the 116 fields,  87% of the oil produced by these giant oilfields comes from those discovered prior to 1980:</a:t>
            </a:r>
          </a:p>
        </p:txBody>
      </p:sp>
      <p:pic>
        <p:nvPicPr>
          <p:cNvPr id="99332" name="Picture 2"/>
          <p:cNvPicPr>
            <a:picLocks noChangeAspect="1" noChangeArrowheads="1"/>
          </p:cNvPicPr>
          <p:nvPr/>
        </p:nvPicPr>
        <p:blipFill>
          <a:blip r:embed="rId3">
            <a:extLst>
              <a:ext uri="{28A0092B-C50C-407E-A947-70E740481C1C}">
                <a14:useLocalDpi xmlns:a14="http://schemas.microsoft.com/office/drawing/2010/main" val="0"/>
              </a:ext>
            </a:extLst>
          </a:blip>
          <a:srcRect l="23022" t="43890" r="23901" b="10223"/>
          <a:stretch>
            <a:fillRect/>
          </a:stretch>
        </p:blipFill>
        <p:spPr bwMode="auto">
          <a:xfrm>
            <a:off x="1600200" y="3124200"/>
            <a:ext cx="6324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z="2800" smtClean="0"/>
              <a:t>Appendix F: Lack of New Discoveries</a:t>
            </a:r>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2190750"/>
            <a:ext cx="68770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half" idx="1"/>
          </p:nvPr>
        </p:nvSpPr>
        <p:spPr>
          <a:xfrm>
            <a:off x="685800" y="1600200"/>
            <a:ext cx="8562975" cy="4495800"/>
          </a:xfrm>
        </p:spPr>
        <p:txBody>
          <a:bodyPr/>
          <a:lstStyle/>
          <a:p>
            <a:pPr>
              <a:defRPr/>
            </a:pPr>
            <a:r>
              <a:rPr lang="en-US" sz="1600" dirty="0" smtClean="0"/>
              <a:t>As shown by the IEA, the world has been producing (and consuming) more oil in the last 30 years than it has been finding:</a:t>
            </a:r>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r>
              <a:rPr lang="en-US" sz="1600" dirty="0" smtClean="0"/>
              <a:t>Veteran </a:t>
            </a:r>
            <a:r>
              <a:rPr lang="en-US" sz="1600" dirty="0" err="1" smtClean="0"/>
              <a:t>Weeden</a:t>
            </a:r>
            <a:r>
              <a:rPr lang="en-US" sz="1600" dirty="0" smtClean="0"/>
              <a:t> &amp; Co. oil analyst Charlie Maxwell, as interviewed in </a:t>
            </a:r>
            <a:r>
              <a:rPr lang="en-US" sz="1600" dirty="0" err="1" smtClean="0"/>
              <a:t>Barrons</a:t>
            </a:r>
            <a:r>
              <a:rPr lang="en-US" sz="1600" dirty="0"/>
              <a:t> </a:t>
            </a:r>
            <a:r>
              <a:rPr lang="en-US" sz="1600" dirty="0" smtClean="0"/>
              <a:t>(10/16/2006):</a:t>
            </a:r>
          </a:p>
          <a:p>
            <a:pPr marL="423863" lvl="1" indent="0">
              <a:buFont typeface="Wingdings" pitchFamily="2" charset="2"/>
              <a:buNone/>
              <a:defRPr/>
            </a:pPr>
            <a:r>
              <a:rPr lang="en-US" sz="1100" dirty="0" smtClean="0">
                <a:latin typeface="+mn-lt"/>
              </a:rPr>
              <a:t>“In </a:t>
            </a:r>
            <a:r>
              <a:rPr lang="en-US" sz="1100" dirty="0">
                <a:latin typeface="+mn-lt"/>
              </a:rPr>
              <a:t>1930 we found 10 billion new barrels of oil in the world and we used 1.5 billion. We reached a peak in 1964 when we found 48 billion barrels and used approximately 12 billion. In 1988, we found 23 billion barrels and used 23 billion barrels. That was the crossover when we started finding less than we were using. In 2005, we found about 5 billion to 6 billion and we used 30 billion. These numbers are just overwhelming</a:t>
            </a:r>
            <a:r>
              <a:rPr lang="en-US" sz="1100" dirty="0" smtClean="0">
                <a:latin typeface="+mn-lt"/>
              </a:rPr>
              <a:t>.”</a:t>
            </a:r>
            <a:endParaRPr lang="en-US" sz="1100" dirty="0">
              <a:latin typeface="+mn-lt"/>
            </a:endParaRPr>
          </a:p>
        </p:txBody>
      </p:sp>
      <p:sp>
        <p:nvSpPr>
          <p:cNvPr id="100357" name="TextBox 4"/>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4" action="ppaction://hlinksldjump"/>
              </a:rPr>
              <a:t>Go Back</a:t>
            </a:r>
            <a:endParaRPr lang="en-US" sz="80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sz="2800" smtClean="0"/>
              <a:t>Appendix G: Depletion v. New Supply</a:t>
            </a:r>
          </a:p>
        </p:txBody>
      </p:sp>
      <p:sp>
        <p:nvSpPr>
          <p:cNvPr id="3" name="Text Placeholder 2"/>
          <p:cNvSpPr>
            <a:spLocks noGrp="1"/>
          </p:cNvSpPr>
          <p:nvPr>
            <p:ph type="body" sz="half" idx="1"/>
          </p:nvPr>
        </p:nvSpPr>
        <p:spPr>
          <a:xfrm>
            <a:off x="685800" y="1752600"/>
            <a:ext cx="8534400" cy="4114800"/>
          </a:xfrm>
        </p:spPr>
        <p:txBody>
          <a:bodyPr/>
          <a:lstStyle/>
          <a:p>
            <a:pPr>
              <a:defRPr/>
            </a:pPr>
            <a:r>
              <a:rPr lang="en-US" sz="1800" dirty="0" smtClean="0"/>
              <a:t>In 2008, the IEA did an in-depth analysis of 580 oil fields worldwide and estimated the world’s depletion rate – the percentage of output being lost every year – to be </a:t>
            </a:r>
            <a:r>
              <a:rPr lang="en-US" sz="1800" dirty="0" smtClean="0">
                <a:solidFill>
                  <a:srgbClr val="FF0000"/>
                </a:solidFill>
              </a:rPr>
              <a:t>6.7%</a:t>
            </a:r>
            <a:r>
              <a:rPr lang="en-US" sz="1800" dirty="0" smtClean="0"/>
              <a:t> per year. </a:t>
            </a:r>
          </a:p>
          <a:p>
            <a:pPr>
              <a:defRPr/>
            </a:pPr>
            <a:endParaRPr lang="en-US" sz="1800" dirty="0" smtClean="0"/>
          </a:p>
          <a:p>
            <a:pPr>
              <a:defRPr/>
            </a:pPr>
            <a:r>
              <a:rPr lang="en-US" sz="1800" dirty="0" smtClean="0"/>
              <a:t>In the same study, the IEA estimated that the natural rate of depletion – the amount being lost absent any investment – is 9.0% per year.</a:t>
            </a:r>
          </a:p>
          <a:p>
            <a:pPr>
              <a:defRPr/>
            </a:pPr>
            <a:endParaRPr lang="en-US" sz="1800" dirty="0" smtClean="0"/>
          </a:p>
          <a:p>
            <a:pPr>
              <a:defRPr/>
            </a:pPr>
            <a:r>
              <a:rPr lang="en-US" sz="1800" dirty="0" smtClean="0"/>
              <a:t>Taking the IEA’s current depletion rate, and taking the Energy Information Administration’s (EIA) crude production rate of </a:t>
            </a:r>
            <a:r>
              <a:rPr lang="en-US" sz="1800" b="0" dirty="0" smtClean="0"/>
              <a:t>74,051.89</a:t>
            </a:r>
            <a:r>
              <a:rPr lang="en-US" sz="1800" dirty="0" smtClean="0"/>
              <a:t> </a:t>
            </a:r>
            <a:r>
              <a:rPr lang="en-US" sz="1800" dirty="0" err="1" smtClean="0"/>
              <a:t>kbpd</a:t>
            </a:r>
            <a:r>
              <a:rPr lang="en-US" sz="1800" dirty="0" smtClean="0"/>
              <a:t> for 2010, we see:</a:t>
            </a:r>
          </a:p>
          <a:p>
            <a:pPr>
              <a:defRPr/>
            </a:pPr>
            <a:endParaRPr lang="en-US" sz="1800" dirty="0" smtClean="0"/>
          </a:p>
          <a:p>
            <a:pPr lvl="1">
              <a:defRPr/>
            </a:pPr>
            <a:r>
              <a:rPr lang="en-US" sz="1400" dirty="0" smtClean="0"/>
              <a:t>0.067* 74,051.89  </a:t>
            </a:r>
            <a:r>
              <a:rPr lang="en-US" sz="1400" dirty="0" err="1" smtClean="0"/>
              <a:t>kbpd</a:t>
            </a:r>
            <a:r>
              <a:rPr lang="en-US" sz="1400" dirty="0" smtClean="0"/>
              <a:t> = 4,961.7 </a:t>
            </a:r>
            <a:r>
              <a:rPr lang="en-US" sz="1400" dirty="0" err="1" smtClean="0"/>
              <a:t>kbpd</a:t>
            </a:r>
            <a:endParaRPr lang="en-US" sz="1400" dirty="0" smtClean="0"/>
          </a:p>
          <a:p>
            <a:pPr lvl="1">
              <a:defRPr/>
            </a:pPr>
            <a:endParaRPr lang="en-US" dirty="0" smtClean="0"/>
          </a:p>
          <a:p>
            <a:pPr>
              <a:defRPr/>
            </a:pPr>
            <a:r>
              <a:rPr lang="en-US" sz="1800" dirty="0" smtClean="0"/>
              <a:t>Thus every year, the IOCs and NOCs </a:t>
            </a:r>
            <a:r>
              <a:rPr lang="en-US" sz="1800" dirty="0" smtClean="0">
                <a:solidFill>
                  <a:srgbClr val="FF0000"/>
                </a:solidFill>
              </a:rPr>
              <a:t>are having to replace ~5 </a:t>
            </a:r>
            <a:r>
              <a:rPr lang="en-US" sz="1800" dirty="0" err="1" smtClean="0">
                <a:solidFill>
                  <a:srgbClr val="FF0000"/>
                </a:solidFill>
              </a:rPr>
              <a:t>mbpd</a:t>
            </a:r>
            <a:r>
              <a:rPr lang="en-US" sz="1800" dirty="0" smtClean="0">
                <a:solidFill>
                  <a:srgbClr val="FF0000"/>
                </a:solidFill>
              </a:rPr>
              <a:t> just to keep current production constant,</a:t>
            </a:r>
            <a:r>
              <a:rPr lang="en-US" sz="1800" dirty="0" smtClean="0"/>
              <a:t> much less grow output to meet rising demand.</a:t>
            </a:r>
          </a:p>
          <a:p>
            <a:pPr>
              <a:defRPr/>
            </a:pPr>
            <a:endParaRPr lang="en-US" sz="1800" dirty="0" smtClean="0"/>
          </a:p>
          <a:p>
            <a:pPr>
              <a:defRPr/>
            </a:pPr>
            <a:endParaRPr lang="en-US" sz="1800" dirty="0" smtClean="0"/>
          </a:p>
          <a:p>
            <a:pPr marL="0" indent="0">
              <a:buFont typeface="Wingdings" pitchFamily="2" charset="2"/>
              <a:buNone/>
              <a:defRPr/>
            </a:pPr>
            <a:endParaRPr lang="en-US" sz="1800" dirty="0" smtClean="0"/>
          </a:p>
          <a:p>
            <a:pPr>
              <a:defRPr/>
            </a:pPr>
            <a:endParaRPr lang="en-US" sz="1800" dirty="0" smtClean="0"/>
          </a:p>
          <a:p>
            <a:pPr>
              <a:defRPr/>
            </a:pPr>
            <a:endParaRPr lang="en-US" sz="1800" dirty="0"/>
          </a:p>
        </p:txBody>
      </p:sp>
      <p:sp>
        <p:nvSpPr>
          <p:cNvPr id="101380" name="TextBox 3"/>
          <p:cNvSpPr txBox="1">
            <a:spLocks noChangeArrowheads="1"/>
          </p:cNvSpPr>
          <p:nvPr/>
        </p:nvSpPr>
        <p:spPr bwMode="auto">
          <a:xfrm>
            <a:off x="228600" y="6629400"/>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pitchFamily="34" charset="0"/>
              </a:defRPr>
            </a:lvl1pPr>
            <a:lvl2pPr marL="742950" indent="-285750" eaLnBrk="0" hangingPunct="0">
              <a:defRPr sz="1400" b="1">
                <a:solidFill>
                  <a:srgbClr val="000000"/>
                </a:solidFill>
                <a:latin typeface="Arial" pitchFamily="34" charset="0"/>
              </a:defRPr>
            </a:lvl2pPr>
            <a:lvl3pPr marL="1143000" indent="-228600" eaLnBrk="0" hangingPunct="0">
              <a:defRPr sz="1400" b="1">
                <a:solidFill>
                  <a:srgbClr val="000000"/>
                </a:solidFill>
                <a:latin typeface="Arial" pitchFamily="34" charset="0"/>
              </a:defRPr>
            </a:lvl3pPr>
            <a:lvl4pPr marL="1600200" indent="-228600" eaLnBrk="0" hangingPunct="0">
              <a:defRPr sz="1400" b="1">
                <a:solidFill>
                  <a:srgbClr val="000000"/>
                </a:solidFill>
                <a:latin typeface="Arial" pitchFamily="34" charset="0"/>
              </a:defRPr>
            </a:lvl4pPr>
            <a:lvl5pPr marL="2057400" indent="-228600" eaLnBrk="0" hangingPunct="0">
              <a:defRPr sz="1400" b="1">
                <a:solidFill>
                  <a:srgbClr val="000000"/>
                </a:solidFill>
                <a:latin typeface="Arial" pitchFamily="34" charset="0"/>
              </a:defRPr>
            </a:lvl5pPr>
            <a:lvl6pPr marL="2514600" indent="-228600" eaLnBrk="0" fontAlgn="base" hangingPunct="0">
              <a:spcBef>
                <a:spcPct val="0"/>
              </a:spcBef>
              <a:spcAft>
                <a:spcPct val="0"/>
              </a:spcAft>
              <a:defRPr sz="1400" b="1">
                <a:solidFill>
                  <a:srgbClr val="000000"/>
                </a:solidFill>
                <a:latin typeface="Arial" pitchFamily="34" charset="0"/>
              </a:defRPr>
            </a:lvl6pPr>
            <a:lvl7pPr marL="2971800" indent="-228600" eaLnBrk="0" fontAlgn="base" hangingPunct="0">
              <a:spcBef>
                <a:spcPct val="0"/>
              </a:spcBef>
              <a:spcAft>
                <a:spcPct val="0"/>
              </a:spcAft>
              <a:defRPr sz="1400" b="1">
                <a:solidFill>
                  <a:srgbClr val="000000"/>
                </a:solidFill>
                <a:latin typeface="Arial" pitchFamily="34" charset="0"/>
              </a:defRPr>
            </a:lvl7pPr>
            <a:lvl8pPr marL="3429000" indent="-228600" eaLnBrk="0" fontAlgn="base" hangingPunct="0">
              <a:spcBef>
                <a:spcPct val="0"/>
              </a:spcBef>
              <a:spcAft>
                <a:spcPct val="0"/>
              </a:spcAft>
              <a:defRPr sz="1400" b="1">
                <a:solidFill>
                  <a:srgbClr val="000000"/>
                </a:solidFill>
                <a:latin typeface="Arial" pitchFamily="34" charset="0"/>
              </a:defRPr>
            </a:lvl8pPr>
            <a:lvl9pPr marL="3886200" indent="-228600" eaLnBrk="0" fontAlgn="base" hangingPunct="0">
              <a:spcBef>
                <a:spcPct val="0"/>
              </a:spcBef>
              <a:spcAft>
                <a:spcPct val="0"/>
              </a:spcAft>
              <a:defRPr sz="1400" b="1">
                <a:solidFill>
                  <a:srgbClr val="000000"/>
                </a:solidFill>
                <a:latin typeface="Arial" pitchFamily="34" charset="0"/>
              </a:defRPr>
            </a:lvl9pPr>
          </a:lstStyle>
          <a:p>
            <a:pPr eaLnBrk="1" hangingPunct="1"/>
            <a:r>
              <a:rPr lang="en-US" sz="800">
                <a:hlinkClick r:id="rId3" action="ppaction://hlinksldjump"/>
              </a:rPr>
              <a:t>Go Back</a:t>
            </a:r>
            <a:endParaRPr lang="en-US" sz="8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9E9EFE"/>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110384</TotalTime>
  <Words>18689</Words>
  <Application>Microsoft Office PowerPoint</Application>
  <PresentationFormat>Custom</PresentationFormat>
  <Paragraphs>3404</Paragraphs>
  <Slides>146</Slides>
  <Notes>146</Notes>
  <HiddenSlides>0</HiddenSlides>
  <MMClips>0</MMClips>
  <ScaleCrop>false</ScaleCrop>
  <HeadingPairs>
    <vt:vector size="4" baseType="variant">
      <vt:variant>
        <vt:lpstr>Theme</vt:lpstr>
      </vt:variant>
      <vt:variant>
        <vt:i4>1</vt:i4>
      </vt:variant>
      <vt:variant>
        <vt:lpstr>Slide Titles</vt:lpstr>
      </vt:variant>
      <vt:variant>
        <vt:i4>146</vt:i4>
      </vt:variant>
    </vt:vector>
  </HeadingPairs>
  <TitlesOfParts>
    <vt:vector size="147" baseType="lpstr">
      <vt:lpstr>Default Design</vt:lpstr>
      <vt:lpstr>Baseline Oil: A Layman’s Survey </vt:lpstr>
      <vt:lpstr>Oil is the Biggest Business in the World</vt:lpstr>
      <vt:lpstr>And it has been that way for decades…</vt:lpstr>
      <vt:lpstr>Oil and Transportation</vt:lpstr>
      <vt:lpstr>Oil and Transportation</vt:lpstr>
      <vt:lpstr>Oil and Geopolitics</vt:lpstr>
      <vt:lpstr>Agenda</vt:lpstr>
      <vt:lpstr>Oil Pricing</vt:lpstr>
      <vt:lpstr>Oil Price Breakdown</vt:lpstr>
      <vt:lpstr>Oil Price Chain</vt:lpstr>
      <vt:lpstr>Oil Price Discovery</vt:lpstr>
      <vt:lpstr>Oil Pricing – Crack Spreads</vt:lpstr>
      <vt:lpstr>Oil Pricing – Putting it Back Together</vt:lpstr>
      <vt:lpstr>Oil Market History</vt:lpstr>
      <vt:lpstr>Oil Market – Where are We Now?</vt:lpstr>
      <vt:lpstr>Oil Market – The Financialization of Oil</vt:lpstr>
      <vt:lpstr>Oil Market – Where are We Now?</vt:lpstr>
      <vt:lpstr>Modern Oil Market</vt:lpstr>
      <vt:lpstr>Oil Demand</vt:lpstr>
      <vt:lpstr>Oil and the US Economy</vt:lpstr>
      <vt:lpstr>Oil and the US Economy</vt:lpstr>
      <vt:lpstr>US Economic Efficiency</vt:lpstr>
      <vt:lpstr>Oil and the US Economy</vt:lpstr>
      <vt:lpstr>Oil and the US Economy</vt:lpstr>
      <vt:lpstr>Oil and the World Economies</vt:lpstr>
      <vt:lpstr>Oil and the World Economies</vt:lpstr>
      <vt:lpstr>Oil and the World Economies</vt:lpstr>
      <vt:lpstr>Oil and the World Economies</vt:lpstr>
      <vt:lpstr>Oil and the World Economies</vt:lpstr>
      <vt:lpstr>Oil and the World Economies</vt:lpstr>
      <vt:lpstr>Oil and the World Economies</vt:lpstr>
      <vt:lpstr>Oil and the World Economies</vt:lpstr>
      <vt:lpstr>Oil Supply</vt:lpstr>
      <vt:lpstr>Peak Oil</vt:lpstr>
      <vt:lpstr>Peak Oil Reason #1: Lack of New Discoveries</vt:lpstr>
      <vt:lpstr>Peak Oil Reason #2: Ongoing Depletion v. New Supplies</vt:lpstr>
      <vt:lpstr>Peak Oil Reason #3:  Hubbert’s Peak</vt:lpstr>
      <vt:lpstr>Anti-Peak Oil Reason #1: Historical Problems</vt:lpstr>
      <vt:lpstr>Anti-Peak Oil Reason #2: Reserves Growth</vt:lpstr>
      <vt:lpstr>Anti-Peak Oil Reason #3: Depletion Mitigation</vt:lpstr>
      <vt:lpstr>Anti-Peak Oil Reason #4: Model Problems</vt:lpstr>
      <vt:lpstr>Peak Oil – So Where are We?</vt:lpstr>
      <vt:lpstr>Peak Oil – So Where are We?</vt:lpstr>
      <vt:lpstr>Peak Oil – So Where are We?</vt:lpstr>
      <vt:lpstr>Peak Oil – So Where are We?</vt:lpstr>
      <vt:lpstr>Impact of Plateau Oil</vt:lpstr>
      <vt:lpstr>What Does Plateau Oil Mean?</vt:lpstr>
      <vt:lpstr>Rising Oil Prices</vt:lpstr>
      <vt:lpstr>Financial Correlations with Oil Prices</vt:lpstr>
      <vt:lpstr>Oil Price Changes and the UST 2-10 Spread</vt:lpstr>
      <vt:lpstr>Oil Price Changes and Real Returns on the S&amp;P 500</vt:lpstr>
      <vt:lpstr>Rising Oil Prices and Core CPI</vt:lpstr>
      <vt:lpstr>Rising Prices and Core CPI</vt:lpstr>
      <vt:lpstr>Rising Prices and Core CPI-U</vt:lpstr>
      <vt:lpstr>Chinese Currency Manipulations</vt:lpstr>
      <vt:lpstr>Chinese Imports v. Oil Imports</vt:lpstr>
      <vt:lpstr>US Economic Efficiency</vt:lpstr>
      <vt:lpstr>US Economic Efficiency</vt:lpstr>
      <vt:lpstr>Rising Prices and Core CPI-U</vt:lpstr>
      <vt:lpstr>But Will Oil-induced Inflation Remain at Bay?</vt:lpstr>
      <vt:lpstr>But Will Oil-induced Inflation Remain at Bay?</vt:lpstr>
      <vt:lpstr>Will Oil-induced Inflation Remain at Bay?</vt:lpstr>
      <vt:lpstr>Oil and Sector Balances</vt:lpstr>
      <vt:lpstr>Oil and Sector Balances</vt:lpstr>
      <vt:lpstr>Conclusions</vt:lpstr>
      <vt:lpstr>Thank You!</vt:lpstr>
      <vt:lpstr>Epilogue: Oil, Money, and Now What?</vt:lpstr>
      <vt:lpstr>Appendix A: Oil Statistics</vt:lpstr>
      <vt:lpstr>Appendix A: Oil Statistics</vt:lpstr>
      <vt:lpstr>Appendix B: USCENTCOM</vt:lpstr>
      <vt:lpstr>Appendix C: Oil Price Structure History</vt:lpstr>
      <vt:lpstr>Appendix C: Oil Price Structure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D: The Financialization of Oil </vt:lpstr>
      <vt:lpstr>Appendix E: US Petroleum Flows</vt:lpstr>
      <vt:lpstr>Appendix F: Lack of New Discoveries</vt:lpstr>
      <vt:lpstr>Appendix F: Lack of New Discoveries</vt:lpstr>
      <vt:lpstr>Appendix F: Lack of New Discoveries</vt:lpstr>
      <vt:lpstr>Appendix F: Lack of New Discoveries</vt:lpstr>
      <vt:lpstr>Appendix F: Lack of New Discoveries</vt:lpstr>
      <vt:lpstr>Appendix G: Depletion v. New Supply</vt:lpstr>
      <vt:lpstr>Appendix H: Hubbert’s Peak</vt:lpstr>
      <vt:lpstr>Appendix H: Hubbert’s Peak</vt:lpstr>
      <vt:lpstr>Appendix H: Hubbert’s Peak</vt:lpstr>
      <vt:lpstr>Appendix H: Hubbert’s Peak</vt:lpstr>
      <vt:lpstr>Appendix H: Hubbert’s Peak</vt:lpstr>
      <vt:lpstr>Appendix H: Hubbert’s Peak</vt:lpstr>
      <vt:lpstr>Appendix H: Hubbert’s Peak</vt:lpstr>
      <vt:lpstr>Appendix H: Hubbert’s Peak</vt:lpstr>
      <vt:lpstr>Appendix H: Hubbert’s Peak</vt:lpstr>
      <vt:lpstr>Appendix I: Reserves Growth</vt:lpstr>
      <vt:lpstr>Appendix I: Reserves Growth</vt:lpstr>
      <vt:lpstr>Appendix J: Model Problems</vt:lpstr>
      <vt:lpstr>Appendix J: Model Problems</vt:lpstr>
      <vt:lpstr>Appendix J: Model Problems</vt:lpstr>
      <vt:lpstr>Appendix J: Model Problems</vt:lpstr>
      <vt:lpstr>Appendix J: Model Problems</vt:lpstr>
      <vt:lpstr>Appendix K: Data Problems</vt:lpstr>
      <vt:lpstr>Appendix K: Data Problems</vt:lpstr>
      <vt:lpstr>Appendix K: Data Problems</vt:lpstr>
      <vt:lpstr>Appendix L: Undulating Plateau?</vt:lpstr>
      <vt:lpstr>Appendix M: Why is Oil so Hard to Find?</vt:lpstr>
      <vt:lpstr>Appendix N: Harbinger of the End</vt:lpstr>
      <vt:lpstr>Appendix N: Harbinger of the End</vt:lpstr>
      <vt:lpstr>Appendix N: Harbinger of the End</vt:lpstr>
      <vt:lpstr>Appendix N: Harbinger of the End</vt:lpstr>
      <vt:lpstr>Appendix O: Plateau Oil Forcing Efficiency</vt:lpstr>
      <vt:lpstr>Appendix P: Doubling Oil Prices and the UST10 Yield</vt:lpstr>
      <vt:lpstr>Appendix P: Doubling Oil Prices and the UST10 Yield</vt:lpstr>
      <vt:lpstr>Appendix P: Doubling Oil Prices and the UST10 Yield</vt:lpstr>
      <vt:lpstr>Appendix P: Doubling Oil Prices and the UST10 Yield</vt:lpstr>
      <vt:lpstr>Appendix Q: Falling Oil Prices and the UST10 Yield</vt:lpstr>
      <vt:lpstr>Appendix Q: Falling Oil Prices and the UST10 Yield</vt:lpstr>
      <vt:lpstr>Appendix Q: Falling Oil Prices and the UST10 Yield</vt:lpstr>
      <vt:lpstr>Appendix Q: Falling Oil Prices and the UST10 Yield</vt:lpstr>
      <vt:lpstr>Appendix R: Deriving Sector Balances</vt:lpstr>
      <vt:lpstr>Appendix R: Deriving Sector Balances</vt:lpstr>
      <vt:lpstr>Appendix R: Deriving Sector Balances</vt:lpstr>
      <vt:lpstr>Appendix S: Oil Subsidies</vt:lpstr>
      <vt:lpstr>Appendix T: The Ehrlich / Simon Wager</vt:lpstr>
      <vt:lpstr>Appendix U: Deepwater</vt:lpstr>
      <vt:lpstr>Appendix V: Canadian Tar Sands</vt:lpstr>
      <vt:lpstr>Appendix W: Roots of Danish Efficiency?</vt:lpstr>
      <vt:lpstr>Appendix X: Ski Dubai</vt:lpstr>
      <vt:lpstr>Appendix Y: 87,000,000 Barrels</vt:lpstr>
      <vt:lpstr>References</vt:lpstr>
      <vt:lpstr>PowerPoint Presentation</vt:lpstr>
      <vt:lpstr>PowerPoint Presentation</vt:lpstr>
    </vt:vector>
  </TitlesOfParts>
  <Company>RedBack Networks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kwolcott@annaly.com</dc:creator>
  <cp:lastModifiedBy>Kedron Wolcott</cp:lastModifiedBy>
  <cp:revision>3024</cp:revision>
  <cp:lastPrinted>2011-12-10T21:20:39Z</cp:lastPrinted>
  <dcterms:created xsi:type="dcterms:W3CDTF">1998-02-13T01:56:51Z</dcterms:created>
  <dcterms:modified xsi:type="dcterms:W3CDTF">2011-12-17T15:30:51Z</dcterms:modified>
</cp:coreProperties>
</file>